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26"/>
  </p:notesMasterIdLst>
  <p:sldIdLst>
    <p:sldId id="257" r:id="rId5"/>
    <p:sldId id="258" r:id="rId6"/>
    <p:sldId id="286" r:id="rId7"/>
    <p:sldId id="302" r:id="rId8"/>
    <p:sldId id="279" r:id="rId9"/>
    <p:sldId id="303" r:id="rId10"/>
    <p:sldId id="304" r:id="rId11"/>
    <p:sldId id="305" r:id="rId12"/>
    <p:sldId id="306" r:id="rId13"/>
    <p:sldId id="307" r:id="rId14"/>
    <p:sldId id="308" r:id="rId15"/>
    <p:sldId id="309" r:id="rId16"/>
    <p:sldId id="292" r:id="rId17"/>
    <p:sldId id="281" r:id="rId18"/>
    <p:sldId id="285" r:id="rId19"/>
    <p:sldId id="298" r:id="rId20"/>
    <p:sldId id="301" r:id="rId21"/>
    <p:sldId id="310" r:id="rId22"/>
    <p:sldId id="275" r:id="rId23"/>
    <p:sldId id="311"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86"/>
            <p14:sldId id="302"/>
            <p14:sldId id="279"/>
            <p14:sldId id="303"/>
            <p14:sldId id="304"/>
            <p14:sldId id="305"/>
            <p14:sldId id="306"/>
            <p14:sldId id="307"/>
            <p14:sldId id="308"/>
            <p14:sldId id="309"/>
          </p14:sldIdLst>
        </p14:section>
        <p14:section name="Group Member 1" id="{0860697E-8C4A-43F9-A7C0-C435911657B2}">
          <p14:sldIdLst>
            <p14:sldId id="292"/>
            <p14:sldId id="281"/>
          </p14:sldIdLst>
        </p14:section>
        <p14:section name="Group Member 2" id="{ED02CA79-8112-418E-8BC2-0FD9B68AECB3}">
          <p14:sldIdLst>
            <p14:sldId id="285"/>
          </p14:sldIdLst>
        </p14:section>
        <p14:section name="Group Member 3" id="{0DAD77B1-60C5-4EB2-933E-C56E97A5B2A7}">
          <p14:sldIdLst>
            <p14:sldId id="298"/>
            <p14:sldId id="301"/>
          </p14:sldIdLst>
        </p14:section>
        <p14:section name="General Closing" id="{4AB6C702-EE4D-4283-ACB0-770710E41AE6}">
          <p14:sldIdLst>
            <p14:sldId id="310"/>
            <p14:sldId id="275"/>
            <p14:sldId id="311"/>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865" autoAdjust="0"/>
  </p:normalViewPr>
  <p:slideViewPr>
    <p:cSldViewPr snapToGrid="0">
      <p:cViewPr varScale="1">
        <p:scale>
          <a:sx n="79" d="100"/>
          <a:sy n="79" d="100"/>
        </p:scale>
        <p:origin x="710" y="72"/>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19</a:t>
            </a:fld>
            <a:endParaRPr lang="en-US"/>
          </a:p>
        </p:txBody>
      </p:sp>
    </p:spTree>
    <p:extLst>
      <p:ext uri="{BB962C8B-B14F-4D97-AF65-F5344CB8AC3E}">
        <p14:creationId xmlns:p14="http://schemas.microsoft.com/office/powerpoint/2010/main" val="4122055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21</a:t>
            </a:fld>
            <a:endParaRPr lang="en-US"/>
          </a:p>
        </p:txBody>
      </p:sp>
    </p:spTree>
    <p:extLst>
      <p:ext uri="{BB962C8B-B14F-4D97-AF65-F5344CB8AC3E}">
        <p14:creationId xmlns:p14="http://schemas.microsoft.com/office/powerpoint/2010/main" val="3525334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12/6/2022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12/6/2022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12/6/2022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12/6/2022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12/6/2022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12/6/2022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12/6/2022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12/6/2022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932" y="2733709"/>
            <a:ext cx="8250524" cy="1373070"/>
          </a:xfrm>
        </p:spPr>
        <p:txBody>
          <a:bodyPr/>
          <a:lstStyle/>
          <a:p>
            <a:r>
              <a:rPr lang="en-US" dirty="0"/>
              <a:t>Number Plate Recognition </a:t>
            </a:r>
          </a:p>
        </p:txBody>
      </p:sp>
      <p:sp>
        <p:nvSpPr>
          <p:cNvPr id="3" name="Subtitle 2"/>
          <p:cNvSpPr>
            <a:spLocks noGrp="1"/>
          </p:cNvSpPr>
          <p:nvPr>
            <p:ph type="subTitle" idx="1"/>
          </p:nvPr>
        </p:nvSpPr>
        <p:spPr/>
        <p:txBody>
          <a:bodyPr>
            <a:normAutofit lnSpcReduction="10000"/>
          </a:bodyPr>
          <a:lstStyle/>
          <a:p>
            <a:r>
              <a:rPr lang="en-US" dirty="0"/>
              <a:t>Sadiq S.</a:t>
            </a:r>
          </a:p>
          <a:p>
            <a:r>
              <a:rPr lang="en-US" dirty="0"/>
              <a:t>MSc. CS.</a:t>
            </a:r>
          </a:p>
          <a:p>
            <a:r>
              <a:rPr lang="en-US" dirty="0"/>
              <a:t>CS22014</a:t>
            </a:r>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87EF-DE75-4F01-A0FB-9D0D0F3C689F}"/>
              </a:ext>
            </a:extLst>
          </p:cNvPr>
          <p:cNvSpPr>
            <a:spLocks noGrp="1"/>
          </p:cNvSpPr>
          <p:nvPr>
            <p:ph type="title"/>
          </p:nvPr>
        </p:nvSpPr>
        <p:spPr/>
        <p:txBody>
          <a:bodyPr/>
          <a:lstStyle/>
          <a:p>
            <a:r>
              <a:rPr lang="en-IN" dirty="0"/>
              <a:t>Plate Localisation: </a:t>
            </a:r>
          </a:p>
        </p:txBody>
      </p:sp>
      <p:sp>
        <p:nvSpPr>
          <p:cNvPr id="3" name="Content Placeholder 2">
            <a:extLst>
              <a:ext uri="{FF2B5EF4-FFF2-40B4-BE49-F238E27FC236}">
                <a16:creationId xmlns:a16="http://schemas.microsoft.com/office/drawing/2014/main" id="{3E9574F1-FE98-425C-B1E7-0FD7C0BD1D16}"/>
              </a:ext>
            </a:extLst>
          </p:cNvPr>
          <p:cNvSpPr>
            <a:spLocks noGrp="1"/>
          </p:cNvSpPr>
          <p:nvPr>
            <p:ph idx="1"/>
          </p:nvPr>
        </p:nvSpPr>
        <p:spPr>
          <a:xfrm>
            <a:off x="680321" y="2336872"/>
            <a:ext cx="9613861" cy="4229297"/>
          </a:xfrm>
        </p:spPr>
        <p:txBody>
          <a:bodyPr/>
          <a:lstStyle/>
          <a:p>
            <a:r>
              <a:rPr lang="en-US" dirty="0"/>
              <a:t>Plate localization plays an important step in the project here we will crop the rectangle part after looping through each contour and then we will clean the image contour and feed it to </a:t>
            </a:r>
            <a:r>
              <a:rPr lang="en-US" dirty="0" err="1"/>
              <a:t>pytesseract</a:t>
            </a:r>
            <a:r>
              <a:rPr lang="en-US" dirty="0"/>
              <a:t> to </a:t>
            </a:r>
            <a:r>
              <a:rPr lang="en-US" dirty="0" err="1"/>
              <a:t>recognise</a:t>
            </a:r>
            <a:r>
              <a:rPr lang="en-US" dirty="0"/>
              <a:t> the numbers and characters. </a:t>
            </a:r>
          </a:p>
          <a:p>
            <a:r>
              <a:rPr lang="en-US" dirty="0"/>
              <a:t>A bounding box is added to each number plate in this phase. </a:t>
            </a:r>
          </a:p>
          <a:p>
            <a:r>
              <a:rPr lang="en-US" dirty="0"/>
              <a:t>If any of the plates suffer from distortion of </a:t>
            </a:r>
          </a:p>
          <a:p>
            <a:pPr marL="0" indent="0">
              <a:buNone/>
            </a:pPr>
            <a:r>
              <a:rPr lang="en-US" dirty="0"/>
              <a:t>  angles, it performs affine transformation, a </a:t>
            </a:r>
          </a:p>
          <a:p>
            <a:pPr marL="0" indent="0">
              <a:buNone/>
            </a:pPr>
            <a:r>
              <a:rPr lang="en-US" dirty="0"/>
              <a:t>  mapping between two spaces which is used </a:t>
            </a:r>
          </a:p>
          <a:p>
            <a:pPr marL="0" indent="0">
              <a:buNone/>
            </a:pPr>
            <a:r>
              <a:rPr lang="en-US" dirty="0"/>
              <a:t>   to preserve line and marks. </a:t>
            </a:r>
          </a:p>
          <a:p>
            <a:endParaRPr lang="en-IN" dirty="0"/>
          </a:p>
        </p:txBody>
      </p:sp>
      <p:pic>
        <p:nvPicPr>
          <p:cNvPr id="5" name="Picture 4">
            <a:extLst>
              <a:ext uri="{FF2B5EF4-FFF2-40B4-BE49-F238E27FC236}">
                <a16:creationId xmlns:a16="http://schemas.microsoft.com/office/drawing/2014/main" id="{4F838B0E-091A-41A4-8C3C-5799DF6139AE}"/>
              </a:ext>
            </a:extLst>
          </p:cNvPr>
          <p:cNvPicPr>
            <a:picLocks noChangeAspect="1"/>
          </p:cNvPicPr>
          <p:nvPr/>
        </p:nvPicPr>
        <p:blipFill>
          <a:blip r:embed="rId2"/>
          <a:stretch>
            <a:fillRect/>
          </a:stretch>
        </p:blipFill>
        <p:spPr>
          <a:xfrm>
            <a:off x="7163576" y="4166680"/>
            <a:ext cx="4790941" cy="2399489"/>
          </a:xfrm>
          <a:prstGeom prst="rect">
            <a:avLst/>
          </a:prstGeom>
        </p:spPr>
      </p:pic>
    </p:spTree>
    <p:extLst>
      <p:ext uri="{BB962C8B-B14F-4D97-AF65-F5344CB8AC3E}">
        <p14:creationId xmlns:p14="http://schemas.microsoft.com/office/powerpoint/2010/main" val="97520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9072-1847-4F8E-A20B-9E5BCD8157C3}"/>
              </a:ext>
            </a:extLst>
          </p:cNvPr>
          <p:cNvSpPr>
            <a:spLocks noGrp="1"/>
          </p:cNvSpPr>
          <p:nvPr>
            <p:ph type="title"/>
          </p:nvPr>
        </p:nvSpPr>
        <p:spPr/>
        <p:txBody>
          <a:bodyPr/>
          <a:lstStyle/>
          <a:p>
            <a:r>
              <a:rPr lang="en-IN" dirty="0"/>
              <a:t>Plate Segmentation:</a:t>
            </a:r>
          </a:p>
        </p:txBody>
      </p:sp>
      <p:sp>
        <p:nvSpPr>
          <p:cNvPr id="3" name="Content Placeholder 2">
            <a:extLst>
              <a:ext uri="{FF2B5EF4-FFF2-40B4-BE49-F238E27FC236}">
                <a16:creationId xmlns:a16="http://schemas.microsoft.com/office/drawing/2014/main" id="{F0EE69DA-FEB0-4248-9121-76B5AEA840E9}"/>
              </a:ext>
            </a:extLst>
          </p:cNvPr>
          <p:cNvSpPr>
            <a:spLocks noGrp="1"/>
          </p:cNvSpPr>
          <p:nvPr>
            <p:ph idx="1"/>
          </p:nvPr>
        </p:nvSpPr>
        <p:spPr/>
        <p:txBody>
          <a:bodyPr>
            <a:normAutofit fontScale="92500" lnSpcReduction="10000"/>
          </a:bodyPr>
          <a:lstStyle/>
          <a:p>
            <a:r>
              <a:rPr lang="en-US" dirty="0"/>
              <a:t>The separation of the number plate plays an important role in the project. </a:t>
            </a:r>
          </a:p>
          <a:p>
            <a:r>
              <a:rPr lang="en-US" dirty="0"/>
              <a:t>We get each character with a picture of a number. In this phase two types of segmentation horizontal vertical segmentation are used. </a:t>
            </a:r>
          </a:p>
          <a:p>
            <a:r>
              <a:rPr lang="en-US" dirty="0"/>
              <a:t>The vertical segmentation is performed on the number plate for vertically segmentation of the characters. It is followed by horizontal segmentation to get character from the plate. The fig. below shows the segmented plate. </a:t>
            </a:r>
          </a:p>
          <a:p>
            <a:r>
              <a:rPr lang="en-US" dirty="0"/>
              <a:t>Character segmentation is a bridge between a </a:t>
            </a:r>
          </a:p>
          <a:p>
            <a:pPr marL="0" indent="0">
              <a:buNone/>
            </a:pPr>
            <a:r>
              <a:rPr lang="en-US" dirty="0"/>
              <a:t>  number plate extraction and character recognition. </a:t>
            </a:r>
          </a:p>
          <a:p>
            <a:endParaRPr lang="en-IN" dirty="0"/>
          </a:p>
        </p:txBody>
      </p:sp>
      <p:pic>
        <p:nvPicPr>
          <p:cNvPr id="5" name="Picture 4">
            <a:extLst>
              <a:ext uri="{FF2B5EF4-FFF2-40B4-BE49-F238E27FC236}">
                <a16:creationId xmlns:a16="http://schemas.microsoft.com/office/drawing/2014/main" id="{3B278009-DBAA-4D5A-9ED9-409525895732}"/>
              </a:ext>
            </a:extLst>
          </p:cNvPr>
          <p:cNvPicPr>
            <a:picLocks noChangeAspect="1"/>
          </p:cNvPicPr>
          <p:nvPr/>
        </p:nvPicPr>
        <p:blipFill>
          <a:blip r:embed="rId2"/>
          <a:stretch>
            <a:fillRect/>
          </a:stretch>
        </p:blipFill>
        <p:spPr>
          <a:xfrm>
            <a:off x="7528432" y="4755870"/>
            <a:ext cx="4353059" cy="1348902"/>
          </a:xfrm>
          <a:prstGeom prst="rect">
            <a:avLst/>
          </a:prstGeom>
        </p:spPr>
      </p:pic>
    </p:spTree>
    <p:extLst>
      <p:ext uri="{BB962C8B-B14F-4D97-AF65-F5344CB8AC3E}">
        <p14:creationId xmlns:p14="http://schemas.microsoft.com/office/powerpoint/2010/main" val="382353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7DEE-AB44-45B8-9C28-DED098050EE5}"/>
              </a:ext>
            </a:extLst>
          </p:cNvPr>
          <p:cNvSpPr>
            <a:spLocks noGrp="1"/>
          </p:cNvSpPr>
          <p:nvPr>
            <p:ph type="title"/>
          </p:nvPr>
        </p:nvSpPr>
        <p:spPr/>
        <p:txBody>
          <a:bodyPr/>
          <a:lstStyle/>
          <a:p>
            <a:r>
              <a:rPr lang="en-IN" dirty="0"/>
              <a:t>Character transformation and Recognition: </a:t>
            </a:r>
          </a:p>
        </p:txBody>
      </p:sp>
      <p:sp>
        <p:nvSpPr>
          <p:cNvPr id="3" name="Content Placeholder 2">
            <a:extLst>
              <a:ext uri="{FF2B5EF4-FFF2-40B4-BE49-F238E27FC236}">
                <a16:creationId xmlns:a16="http://schemas.microsoft.com/office/drawing/2014/main" id="{7FB9A6B3-6C75-4DD9-A3D2-E70DC27F32ED}"/>
              </a:ext>
            </a:extLst>
          </p:cNvPr>
          <p:cNvSpPr>
            <a:spLocks noGrp="1"/>
          </p:cNvSpPr>
          <p:nvPr>
            <p:ph idx="1"/>
          </p:nvPr>
        </p:nvSpPr>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r>
              <a:rPr lang="en-US" sz="2200" dirty="0"/>
              <a:t>This is the most important and basic phase of the system it detects individual characters. </a:t>
            </a:r>
          </a:p>
          <a:p>
            <a:r>
              <a:rPr lang="en-US" sz="2200" dirty="0"/>
              <a:t>The separation is based on extracted features OCR technology is used for letter recognition. </a:t>
            </a:r>
          </a:p>
          <a:p>
            <a:r>
              <a:rPr lang="en-US" sz="2200" dirty="0"/>
              <a:t>In </a:t>
            </a:r>
            <a:r>
              <a:rPr lang="en-US" sz="2200" dirty="0" err="1"/>
              <a:t>pytesseract</a:t>
            </a:r>
            <a:r>
              <a:rPr lang="en-US" sz="2200" dirty="0"/>
              <a:t> it is a mechanical or electronic translation of images of handwritten or typed text in text edited. </a:t>
            </a:r>
            <a:endParaRPr lang="en-IN" sz="2200" dirty="0"/>
          </a:p>
          <a:p>
            <a:r>
              <a:rPr lang="en-US" sz="2200" dirty="0"/>
              <a:t>The Output of License plate has shown below which </a:t>
            </a:r>
            <a:r>
              <a:rPr lang="en-US" sz="2200" dirty="0" err="1"/>
              <a:t>pytesseract</a:t>
            </a:r>
            <a:r>
              <a:rPr lang="en-US" sz="2200" dirty="0"/>
              <a:t> methodology which is Tesseract – OCR engine has: </a:t>
            </a:r>
          </a:p>
          <a:p>
            <a:endParaRPr lang="en-IN" dirty="0"/>
          </a:p>
        </p:txBody>
      </p:sp>
      <p:pic>
        <p:nvPicPr>
          <p:cNvPr id="5" name="Picture 4">
            <a:extLst>
              <a:ext uri="{FF2B5EF4-FFF2-40B4-BE49-F238E27FC236}">
                <a16:creationId xmlns:a16="http://schemas.microsoft.com/office/drawing/2014/main" id="{8A55674D-9692-49BA-BD6E-A52CE74CC541}"/>
              </a:ext>
            </a:extLst>
          </p:cNvPr>
          <p:cNvPicPr>
            <a:picLocks noChangeAspect="1"/>
          </p:cNvPicPr>
          <p:nvPr/>
        </p:nvPicPr>
        <p:blipFill>
          <a:blip r:embed="rId2"/>
          <a:stretch>
            <a:fillRect/>
          </a:stretch>
        </p:blipFill>
        <p:spPr>
          <a:xfrm>
            <a:off x="5347793" y="5605419"/>
            <a:ext cx="5718220" cy="998706"/>
          </a:xfrm>
          <a:prstGeom prst="rect">
            <a:avLst/>
          </a:prstGeom>
        </p:spPr>
      </p:pic>
    </p:spTree>
    <p:extLst>
      <p:ext uri="{BB962C8B-B14F-4D97-AF65-F5344CB8AC3E}">
        <p14:creationId xmlns:p14="http://schemas.microsoft.com/office/powerpoint/2010/main" val="165292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BCB8-BECB-42DA-83B3-CFBAAA7F75FC}"/>
              </a:ext>
            </a:extLst>
          </p:cNvPr>
          <p:cNvSpPr>
            <a:spLocks noGrp="1"/>
          </p:cNvSpPr>
          <p:nvPr>
            <p:ph type="title"/>
          </p:nvPr>
        </p:nvSpPr>
        <p:spPr/>
        <p:txBody>
          <a:bodyPr/>
          <a:lstStyle/>
          <a:p>
            <a:r>
              <a:rPr lang="en-IN" dirty="0"/>
              <a:t>Library Used:</a:t>
            </a:r>
          </a:p>
        </p:txBody>
      </p:sp>
      <p:sp>
        <p:nvSpPr>
          <p:cNvPr id="5" name="Content Placeholder 4">
            <a:extLst>
              <a:ext uri="{FF2B5EF4-FFF2-40B4-BE49-F238E27FC236}">
                <a16:creationId xmlns:a16="http://schemas.microsoft.com/office/drawing/2014/main" id="{790D02EB-4878-4DF8-B245-3CF63D8B81E0}"/>
              </a:ext>
            </a:extLst>
          </p:cNvPr>
          <p:cNvSpPr>
            <a:spLocks noGrp="1"/>
          </p:cNvSpPr>
          <p:nvPr>
            <p:ph idx="1"/>
          </p:nvPr>
        </p:nvSpPr>
        <p:spPr/>
        <p:txBody>
          <a:bodyPr/>
          <a:lstStyle/>
          <a:p>
            <a:r>
              <a:rPr lang="en-IN" sz="2400" dirty="0"/>
              <a:t>OpenCV </a:t>
            </a:r>
          </a:p>
          <a:p>
            <a:r>
              <a:rPr lang="en-IN" sz="2400" dirty="0" err="1"/>
              <a:t>Pytesseract</a:t>
            </a:r>
            <a:r>
              <a:rPr lang="en-IN" sz="2400" dirty="0"/>
              <a:t> </a:t>
            </a:r>
          </a:p>
          <a:p>
            <a:r>
              <a:rPr lang="en-IN" sz="2400" dirty="0" err="1"/>
              <a:t>Numpy</a:t>
            </a:r>
            <a:r>
              <a:rPr lang="en-IN" sz="2400" dirty="0"/>
              <a:t> </a:t>
            </a:r>
          </a:p>
          <a:p>
            <a:pPr marL="0" indent="0">
              <a:buNone/>
            </a:pPr>
            <a:endParaRPr lang="en-IN" dirty="0"/>
          </a:p>
        </p:txBody>
      </p:sp>
    </p:spTree>
    <p:extLst>
      <p:ext uri="{BB962C8B-B14F-4D97-AF65-F5344CB8AC3E}">
        <p14:creationId xmlns:p14="http://schemas.microsoft.com/office/powerpoint/2010/main" val="375256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CF5D-9DCA-4D18-BA1B-D2FA8E671221}"/>
              </a:ext>
            </a:extLst>
          </p:cNvPr>
          <p:cNvSpPr>
            <a:spLocks noGrp="1"/>
          </p:cNvSpPr>
          <p:nvPr>
            <p:ph type="title"/>
          </p:nvPr>
        </p:nvSpPr>
        <p:spPr/>
        <p:txBody>
          <a:bodyPr/>
          <a:lstStyle/>
          <a:p>
            <a:r>
              <a:rPr lang="en-US" dirty="0"/>
              <a:t>O</a:t>
            </a:r>
            <a:r>
              <a:rPr lang="en-IN" dirty="0" err="1"/>
              <a:t>penCV</a:t>
            </a:r>
            <a:r>
              <a:rPr lang="en-IN" dirty="0"/>
              <a:t>:</a:t>
            </a:r>
          </a:p>
        </p:txBody>
      </p:sp>
      <p:sp>
        <p:nvSpPr>
          <p:cNvPr id="3" name="Content Placeholder 2">
            <a:extLst>
              <a:ext uri="{FF2B5EF4-FFF2-40B4-BE49-F238E27FC236}">
                <a16:creationId xmlns:a16="http://schemas.microsoft.com/office/drawing/2014/main" id="{1D5E5319-17A2-4912-BBF1-B263B4FEF034}"/>
              </a:ext>
            </a:extLst>
          </p:cNvPr>
          <p:cNvSpPr>
            <a:spLocks noGrp="1"/>
          </p:cNvSpPr>
          <p:nvPr>
            <p:ph idx="1"/>
          </p:nvPr>
        </p:nvSpPr>
        <p:spPr>
          <a:xfrm>
            <a:off x="680321" y="2115670"/>
            <a:ext cx="9613861" cy="4527177"/>
          </a:xfrm>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r>
              <a:rPr lang="en-US" sz="2200" dirty="0">
                <a:effectLst>
                  <a:outerShdw blurRad="228600" algn="ctr" rotWithShape="0">
                    <a:prstClr val="black">
                      <a:alpha val="53000"/>
                    </a:prstClr>
                  </a:outerShdw>
                </a:effectLst>
              </a:rPr>
              <a:t>Computer vision is a process by which we can understand the images how they are stored and how we can manipulate and retrieve data from them. </a:t>
            </a:r>
          </a:p>
          <a:p>
            <a:r>
              <a:rPr lang="en-US" sz="2200" dirty="0">
                <a:effectLst>
                  <a:outerShdw blurRad="228600" algn="ctr" rotWithShape="0">
                    <a:prstClr val="black">
                      <a:alpha val="53000"/>
                    </a:prstClr>
                  </a:outerShdw>
                </a:effectLst>
              </a:rPr>
              <a:t>OpenCV is the huge open-source library for the computer vision, machine learning, and image processing one can process images and videos to identify objects, faces, or even handwriting of a human. </a:t>
            </a:r>
            <a:endParaRPr lang="en-IN" sz="1800" b="0" i="0" u="none" strike="noStrike" baseline="0" dirty="0">
              <a:solidFill>
                <a:srgbClr val="000000"/>
              </a:solidFill>
              <a:latin typeface="Times New Roman" panose="02020603050405020304" pitchFamily="18" charset="0"/>
            </a:endParaRPr>
          </a:p>
          <a:p>
            <a:r>
              <a:rPr lang="en-US" sz="2200" dirty="0">
                <a:effectLst>
                  <a:outerShdw blurRad="228600" algn="ctr" rotWithShape="0">
                    <a:prstClr val="black">
                      <a:alpha val="53000"/>
                    </a:prstClr>
                  </a:outerShdw>
                </a:effectLst>
              </a:rPr>
              <a:t>Applications of OpenCV: There are lots of applications which are solved using OpenCV, some of them are listed below: </a:t>
            </a:r>
            <a:endParaRPr lang="en-IN" sz="1800" b="0" i="0" u="none" strike="noStrike" baseline="0" dirty="0">
              <a:solidFill>
                <a:srgbClr val="000000"/>
              </a:solidFill>
              <a:latin typeface="Times New Roman" panose="02020603050405020304" pitchFamily="18" charset="0"/>
            </a:endParaRPr>
          </a:p>
          <a:p>
            <a:pPr lvl="1"/>
            <a:r>
              <a:rPr lang="en-IN" sz="1400" b="0" i="0" u="none" strike="noStrike" baseline="0" dirty="0">
                <a:solidFill>
                  <a:srgbClr val="000000"/>
                </a:solidFill>
                <a:latin typeface="Times New Roman" panose="02020603050405020304" pitchFamily="18" charset="0"/>
              </a:rPr>
              <a:t>1. Face Recognition </a:t>
            </a:r>
          </a:p>
          <a:p>
            <a:pPr lvl="1"/>
            <a:r>
              <a:rPr lang="en-US" sz="1400" b="0" i="0" u="none" strike="noStrike" baseline="0" dirty="0">
                <a:solidFill>
                  <a:srgbClr val="000000"/>
                </a:solidFill>
                <a:latin typeface="Times New Roman" panose="02020603050405020304" pitchFamily="18" charset="0"/>
              </a:rPr>
              <a:t>2. Automated inspection and surveillance </a:t>
            </a:r>
          </a:p>
          <a:p>
            <a:pPr lvl="1"/>
            <a:r>
              <a:rPr lang="en-US" sz="1400" b="0" i="0" u="none" strike="noStrike" baseline="0" dirty="0">
                <a:solidFill>
                  <a:srgbClr val="000000"/>
                </a:solidFill>
                <a:latin typeface="Times New Roman" panose="02020603050405020304" pitchFamily="18" charset="0"/>
              </a:rPr>
              <a:t>3. Number of people – count (foot traffic in a mall, </a:t>
            </a:r>
            <a:r>
              <a:rPr lang="en-US" sz="1400" b="0" i="0" u="none" strike="noStrike" baseline="0" dirty="0" err="1">
                <a:solidFill>
                  <a:srgbClr val="000000"/>
                </a:solidFill>
                <a:latin typeface="Times New Roman" panose="02020603050405020304" pitchFamily="18" charset="0"/>
              </a:rPr>
              <a:t>etc</a:t>
            </a:r>
            <a:r>
              <a:rPr lang="en-US" sz="1400" b="0" i="0" u="none" strike="noStrike" baseline="0" dirty="0">
                <a:solidFill>
                  <a:srgbClr val="000000"/>
                </a:solidFill>
                <a:latin typeface="Times New Roman" panose="02020603050405020304" pitchFamily="18" charset="0"/>
              </a:rPr>
              <a:t>) </a:t>
            </a:r>
          </a:p>
          <a:p>
            <a:pPr lvl="1"/>
            <a:r>
              <a:rPr lang="en-US" sz="1400" b="0" i="0" u="none" strike="noStrike" baseline="0" dirty="0">
                <a:solidFill>
                  <a:srgbClr val="000000"/>
                </a:solidFill>
                <a:latin typeface="Times New Roman" panose="02020603050405020304" pitchFamily="18" charset="0"/>
              </a:rPr>
              <a:t>4. Vehicle counting on highways along with their speeds </a:t>
            </a:r>
          </a:p>
          <a:p>
            <a:pPr marL="0" indent="0">
              <a:buNone/>
            </a:pPr>
            <a:endParaRPr lang="en-US" sz="2200" dirty="0">
              <a:effectLst>
                <a:outerShdw blurRad="228600" algn="ctr" rotWithShape="0">
                  <a:prstClr val="black">
                    <a:alpha val="53000"/>
                  </a:prstClr>
                </a:outerShdw>
              </a:effectLst>
            </a:endParaRPr>
          </a:p>
          <a:p>
            <a:endParaRPr lang="en-IN" sz="2800" dirty="0">
              <a:solidFill>
                <a:srgbClr val="333333"/>
              </a:solidFill>
              <a:latin typeface="AmazonEmber"/>
            </a:endParaRPr>
          </a:p>
        </p:txBody>
      </p:sp>
    </p:spTree>
    <p:extLst>
      <p:ext uri="{BB962C8B-B14F-4D97-AF65-F5344CB8AC3E}">
        <p14:creationId xmlns:p14="http://schemas.microsoft.com/office/powerpoint/2010/main" val="302859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A943-AA8F-4F72-A0D2-F155D787293C}"/>
              </a:ext>
            </a:extLst>
          </p:cNvPr>
          <p:cNvSpPr>
            <a:spLocks noGrp="1"/>
          </p:cNvSpPr>
          <p:nvPr>
            <p:ph type="title"/>
          </p:nvPr>
        </p:nvSpPr>
        <p:spPr>
          <a:xfrm>
            <a:off x="582707" y="753228"/>
            <a:ext cx="9711476" cy="1080938"/>
          </a:xfrm>
        </p:spPr>
        <p:txBody>
          <a:bodyPr>
            <a:normAutofit/>
          </a:bodyPr>
          <a:lstStyle/>
          <a:p>
            <a:br>
              <a:rPr lang="en-IN" sz="1800" b="0" i="0" u="none" strike="noStrike" baseline="0" dirty="0">
                <a:solidFill>
                  <a:srgbClr val="000000"/>
                </a:solidFill>
                <a:latin typeface="Times New Roman" panose="02020603050405020304" pitchFamily="18" charset="0"/>
              </a:rPr>
            </a:br>
            <a:r>
              <a:rPr lang="en-IN" dirty="0" err="1"/>
              <a:t>Pytesseract</a:t>
            </a:r>
            <a:r>
              <a:rPr lang="en-IN" dirty="0"/>
              <a:t>: </a:t>
            </a:r>
          </a:p>
        </p:txBody>
      </p:sp>
      <p:sp>
        <p:nvSpPr>
          <p:cNvPr id="3" name="Content Placeholder 2">
            <a:extLst>
              <a:ext uri="{FF2B5EF4-FFF2-40B4-BE49-F238E27FC236}">
                <a16:creationId xmlns:a16="http://schemas.microsoft.com/office/drawing/2014/main" id="{6545B0BD-AB9D-44D9-A16B-85D90DC46748}"/>
              </a:ext>
            </a:extLst>
          </p:cNvPr>
          <p:cNvSpPr>
            <a:spLocks noGrp="1"/>
          </p:cNvSpPr>
          <p:nvPr>
            <p:ph idx="1"/>
          </p:nvPr>
        </p:nvSpPr>
        <p:spPr>
          <a:xfrm>
            <a:off x="582707" y="2214282"/>
            <a:ext cx="9711476" cy="4419600"/>
          </a:xfrm>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r>
              <a:rPr lang="en-US" sz="2200" dirty="0">
                <a:effectLst>
                  <a:outerShdw blurRad="228600" algn="ctr" rotWithShape="0">
                    <a:prstClr val="black">
                      <a:alpha val="53000"/>
                    </a:prstClr>
                  </a:outerShdw>
                </a:effectLst>
              </a:rPr>
              <a:t>Python-tesseract is an optical character recognition (OCR) tool for python. </a:t>
            </a:r>
            <a:endParaRPr lang="en-IN" sz="2200" dirty="0">
              <a:effectLst>
                <a:outerShdw blurRad="228600" algn="ctr" rotWithShape="0">
                  <a:prstClr val="black">
                    <a:alpha val="53000"/>
                  </a:prstClr>
                </a:outerShdw>
              </a:effectLst>
            </a:endParaRPr>
          </a:p>
          <a:p>
            <a:r>
              <a:rPr lang="en-US" sz="2200" dirty="0">
                <a:effectLst>
                  <a:outerShdw blurRad="228600" algn="ctr" rotWithShape="0">
                    <a:prstClr val="black">
                      <a:alpha val="53000"/>
                    </a:prstClr>
                  </a:outerShdw>
                </a:effectLst>
              </a:rPr>
              <a:t>It will read and recognize the text in images, license plates etc. </a:t>
            </a:r>
          </a:p>
          <a:p>
            <a:r>
              <a:rPr lang="en-US" sz="2200" dirty="0">
                <a:effectLst>
                  <a:outerShdw blurRad="228600" algn="ctr" rotWithShape="0">
                    <a:prstClr val="black">
                      <a:alpha val="53000"/>
                    </a:prstClr>
                  </a:outerShdw>
                </a:effectLst>
              </a:rPr>
              <a:t>Python-tesseract is a wrapper for Google’s Tesseract-OCR Engine. </a:t>
            </a:r>
          </a:p>
          <a:p>
            <a:r>
              <a:rPr lang="en-US" sz="2200" dirty="0">
                <a:effectLst>
                  <a:outerShdw blurRad="228600" algn="ctr" rotWithShape="0">
                    <a:prstClr val="black">
                      <a:alpha val="53000"/>
                    </a:prstClr>
                  </a:outerShdw>
                </a:effectLst>
              </a:rPr>
              <a:t>It is also useful as a stand-alone invocation script to tesseract, as it can read all image types supported by the Pillow and </a:t>
            </a:r>
            <a:r>
              <a:rPr lang="en-US" sz="2200" dirty="0" err="1">
                <a:effectLst>
                  <a:outerShdw blurRad="228600" algn="ctr" rotWithShape="0">
                    <a:prstClr val="black">
                      <a:alpha val="53000"/>
                    </a:prstClr>
                  </a:outerShdw>
                </a:effectLst>
              </a:rPr>
              <a:t>Leptonica</a:t>
            </a:r>
            <a:r>
              <a:rPr lang="en-US" sz="2200" dirty="0">
                <a:effectLst>
                  <a:outerShdw blurRad="228600" algn="ctr" rotWithShape="0">
                    <a:prstClr val="black">
                      <a:alpha val="53000"/>
                    </a:prstClr>
                  </a:outerShdw>
                </a:effectLst>
              </a:rPr>
              <a:t> imaging libraries, including jpeg, </a:t>
            </a:r>
            <a:r>
              <a:rPr lang="en-US" sz="2200" dirty="0" err="1">
                <a:effectLst>
                  <a:outerShdw blurRad="228600" algn="ctr" rotWithShape="0">
                    <a:prstClr val="black">
                      <a:alpha val="53000"/>
                    </a:prstClr>
                  </a:outerShdw>
                </a:effectLst>
              </a:rPr>
              <a:t>png</a:t>
            </a:r>
            <a:r>
              <a:rPr lang="en-US" sz="2200" dirty="0">
                <a:effectLst>
                  <a:outerShdw blurRad="228600" algn="ctr" rotWithShape="0">
                    <a:prstClr val="black">
                      <a:alpha val="53000"/>
                    </a:prstClr>
                  </a:outerShdw>
                </a:effectLst>
              </a:rPr>
              <a:t>, gif, bmp, tiff, and others. </a:t>
            </a:r>
          </a:p>
          <a:p>
            <a:r>
              <a:rPr lang="en-US" sz="2200" dirty="0">
                <a:effectLst>
                  <a:outerShdw blurRad="228600" algn="ctr" rotWithShape="0">
                    <a:prstClr val="black">
                      <a:alpha val="53000"/>
                    </a:prstClr>
                  </a:outerShdw>
                </a:effectLst>
              </a:rPr>
              <a:t>Additionally, if used as a script, Python-tesseract will print the recognized text instead of writing it to a file. </a:t>
            </a:r>
          </a:p>
          <a:p>
            <a:endParaRPr lang="en-IN" dirty="0"/>
          </a:p>
        </p:txBody>
      </p:sp>
    </p:spTree>
    <p:extLst>
      <p:ext uri="{BB962C8B-B14F-4D97-AF65-F5344CB8AC3E}">
        <p14:creationId xmlns:p14="http://schemas.microsoft.com/office/powerpoint/2010/main" val="216695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5F59-EC5A-4955-B385-37C579D2FE3C}"/>
              </a:ext>
            </a:extLst>
          </p:cNvPr>
          <p:cNvSpPr>
            <a:spLocks noGrp="1"/>
          </p:cNvSpPr>
          <p:nvPr>
            <p:ph type="title"/>
          </p:nvPr>
        </p:nvSpPr>
        <p:spPr/>
        <p:txBody>
          <a:bodyPr/>
          <a:lstStyle/>
          <a:p>
            <a:pPr algn="l"/>
            <a:br>
              <a:rPr lang="en-IN" sz="1800" b="0" i="0" u="none" strike="noStrike" baseline="0" dirty="0">
                <a:solidFill>
                  <a:srgbClr val="000000"/>
                </a:solidFill>
              </a:rPr>
            </a:br>
            <a:r>
              <a:rPr lang="en-IN" dirty="0" err="1"/>
              <a:t>Numpy</a:t>
            </a:r>
            <a:r>
              <a:rPr lang="en-IN" dirty="0"/>
              <a:t>:</a:t>
            </a:r>
          </a:p>
        </p:txBody>
      </p:sp>
      <p:sp>
        <p:nvSpPr>
          <p:cNvPr id="3" name="Content Placeholder 2">
            <a:extLst>
              <a:ext uri="{FF2B5EF4-FFF2-40B4-BE49-F238E27FC236}">
                <a16:creationId xmlns:a16="http://schemas.microsoft.com/office/drawing/2014/main" id="{32841A8E-5E51-420E-B4C1-4A236E053FCD}"/>
              </a:ext>
            </a:extLst>
          </p:cNvPr>
          <p:cNvSpPr>
            <a:spLocks noGrp="1"/>
          </p:cNvSpPr>
          <p:nvPr>
            <p:ph idx="1"/>
          </p:nvPr>
        </p:nvSpPr>
        <p:spPr>
          <a:xfrm>
            <a:off x="680321" y="2097741"/>
            <a:ext cx="9613861" cy="4598894"/>
          </a:xfrm>
        </p:spPr>
        <p:txBody>
          <a:bodyPr/>
          <a:lstStyle/>
          <a:p>
            <a:pPr algn="l"/>
            <a:endParaRPr lang="en-IN" sz="1800" b="0" i="0" u="none" strike="noStrike" baseline="0" dirty="0">
              <a:solidFill>
                <a:srgbClr val="000000"/>
              </a:solidFill>
              <a:latin typeface="Wingdings" panose="05000000000000000000" pitchFamily="2" charset="2"/>
            </a:endParaRPr>
          </a:p>
          <a:p>
            <a:r>
              <a:rPr lang="en-US" sz="2200" dirty="0">
                <a:effectLst>
                  <a:outerShdw blurRad="228600" algn="ctr" rotWithShape="0">
                    <a:prstClr val="black">
                      <a:alpha val="53000"/>
                    </a:prstClr>
                  </a:outerShdw>
                </a:effectLst>
              </a:rPr>
              <a:t>NumPy is a general-purpose array-processing package. It provides a high-performance multidimensional array object, and tools for working with these arrays. </a:t>
            </a:r>
          </a:p>
          <a:p>
            <a:r>
              <a:rPr lang="en-US" sz="2200" dirty="0">
                <a:effectLst>
                  <a:outerShdw blurRad="228600" algn="ctr" rotWithShape="0">
                    <a:prstClr val="black">
                      <a:alpha val="53000"/>
                    </a:prstClr>
                  </a:outerShdw>
                </a:effectLst>
              </a:rPr>
              <a:t>It also has functions for working in domain of linear algebra, </a:t>
            </a:r>
            <a:r>
              <a:rPr lang="en-US" sz="2200" dirty="0" err="1">
                <a:effectLst>
                  <a:outerShdw blurRad="228600" algn="ctr" rotWithShape="0">
                    <a:prstClr val="black">
                      <a:alpha val="53000"/>
                    </a:prstClr>
                  </a:outerShdw>
                </a:effectLst>
              </a:rPr>
              <a:t>fourier</a:t>
            </a:r>
            <a:r>
              <a:rPr lang="en-US" sz="2200" dirty="0">
                <a:effectLst>
                  <a:outerShdw blurRad="228600" algn="ctr" rotWithShape="0">
                    <a:prstClr val="black">
                      <a:alpha val="53000"/>
                    </a:prstClr>
                  </a:outerShdw>
                </a:effectLst>
              </a:rPr>
              <a:t> transform, and matrices. </a:t>
            </a:r>
          </a:p>
          <a:p>
            <a:r>
              <a:rPr lang="en-US" sz="2200" dirty="0">
                <a:effectLst>
                  <a:outerShdw blurRad="228600" algn="ctr" rotWithShape="0">
                    <a:prstClr val="black">
                      <a:alpha val="53000"/>
                    </a:prstClr>
                  </a:outerShdw>
                </a:effectLst>
              </a:rPr>
              <a:t>It is the fundamental package for scientific computing with Python. It is open-source software. </a:t>
            </a:r>
            <a:endParaRPr lang="en-IN" sz="2200" dirty="0">
              <a:effectLst>
                <a:outerShdw blurRad="228600" algn="ctr" rotWithShape="0">
                  <a:prstClr val="black">
                    <a:alpha val="53000"/>
                  </a:prstClr>
                </a:outerShdw>
              </a:effectLst>
            </a:endParaRPr>
          </a:p>
          <a:p>
            <a:pPr marL="0" indent="0">
              <a:buNone/>
            </a:pPr>
            <a:endParaRPr lang="en-IN" dirty="0"/>
          </a:p>
        </p:txBody>
      </p:sp>
    </p:spTree>
    <p:extLst>
      <p:ext uri="{BB962C8B-B14F-4D97-AF65-F5344CB8AC3E}">
        <p14:creationId xmlns:p14="http://schemas.microsoft.com/office/powerpoint/2010/main" val="178311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F85B-5251-4ABF-971A-F3CB58BA8453}"/>
              </a:ext>
            </a:extLst>
          </p:cNvPr>
          <p:cNvSpPr>
            <a:spLocks noGrp="1"/>
          </p:cNvSpPr>
          <p:nvPr>
            <p:ph type="title"/>
          </p:nvPr>
        </p:nvSpPr>
        <p:spPr/>
        <p:txBody>
          <a:bodyPr/>
          <a:lstStyle/>
          <a:p>
            <a:r>
              <a:rPr lang="en-IN" dirty="0"/>
              <a:t>To install the library: </a:t>
            </a:r>
          </a:p>
        </p:txBody>
      </p:sp>
      <p:sp>
        <p:nvSpPr>
          <p:cNvPr id="3" name="Content Placeholder 2">
            <a:extLst>
              <a:ext uri="{FF2B5EF4-FFF2-40B4-BE49-F238E27FC236}">
                <a16:creationId xmlns:a16="http://schemas.microsoft.com/office/drawing/2014/main" id="{4DD902B9-EED0-45D3-BC46-12514481F9DD}"/>
              </a:ext>
            </a:extLst>
          </p:cNvPr>
          <p:cNvSpPr>
            <a:spLocks noGrp="1"/>
          </p:cNvSpPr>
          <p:nvPr>
            <p:ph idx="1"/>
          </p:nvPr>
        </p:nvSpPr>
        <p:spPr>
          <a:xfrm>
            <a:off x="680321" y="2115670"/>
            <a:ext cx="9613861" cy="4518211"/>
          </a:xfrm>
        </p:spPr>
        <p:txBody>
          <a:bodyPr/>
          <a:lstStyle/>
          <a:p>
            <a:r>
              <a:rPr lang="en-US" sz="2200" dirty="0">
                <a:effectLst>
                  <a:outerShdw blurRad="228600" algn="ctr" rotWithShape="0">
                    <a:prstClr val="black">
                      <a:alpha val="53000"/>
                    </a:prstClr>
                  </a:outerShdw>
                </a:effectLst>
              </a:rPr>
              <a:t>Open terminal/ command prompt and type: </a:t>
            </a:r>
          </a:p>
          <a:p>
            <a:r>
              <a:rPr lang="en-US" sz="2200" dirty="0">
                <a:effectLst>
                  <a:outerShdw blurRad="228600" algn="ctr" rotWithShape="0">
                    <a:prstClr val="black">
                      <a:alpha val="53000"/>
                    </a:prstClr>
                  </a:outerShdw>
                </a:effectLst>
              </a:rPr>
              <a:t>~pip install </a:t>
            </a:r>
            <a:r>
              <a:rPr lang="en-US" sz="2200" dirty="0" err="1">
                <a:effectLst>
                  <a:outerShdw blurRad="228600" algn="ctr" rotWithShape="0">
                    <a:prstClr val="black">
                      <a:alpha val="53000"/>
                    </a:prstClr>
                  </a:outerShdw>
                </a:effectLst>
              </a:rPr>
              <a:t>pytesseract</a:t>
            </a:r>
            <a:r>
              <a:rPr lang="en-US" sz="2200" dirty="0">
                <a:effectLst>
                  <a:outerShdw blurRad="228600" algn="ctr" rotWithShape="0">
                    <a:prstClr val="black">
                      <a:alpha val="53000"/>
                    </a:prstClr>
                  </a:outerShdw>
                </a:effectLst>
              </a:rPr>
              <a:t> </a:t>
            </a:r>
          </a:p>
          <a:p>
            <a:r>
              <a:rPr lang="en-US" sz="2200" dirty="0">
                <a:effectLst>
                  <a:outerShdw blurRad="228600" algn="ctr" rotWithShape="0">
                    <a:prstClr val="black">
                      <a:alpha val="53000"/>
                    </a:prstClr>
                  </a:outerShdw>
                </a:effectLst>
              </a:rPr>
              <a:t>~pip install </a:t>
            </a:r>
            <a:r>
              <a:rPr lang="en-US" sz="2200" dirty="0" err="1">
                <a:effectLst>
                  <a:outerShdw blurRad="228600" algn="ctr" rotWithShape="0">
                    <a:prstClr val="black">
                      <a:alpha val="53000"/>
                    </a:prstClr>
                  </a:outerShdw>
                </a:effectLst>
              </a:rPr>
              <a:t>opencv</a:t>
            </a:r>
            <a:r>
              <a:rPr lang="en-US" sz="2200" dirty="0">
                <a:effectLst>
                  <a:outerShdw blurRad="228600" algn="ctr" rotWithShape="0">
                    <a:prstClr val="black">
                      <a:alpha val="53000"/>
                    </a:prstClr>
                  </a:outerShdw>
                </a:effectLst>
              </a:rPr>
              <a:t>-python </a:t>
            </a:r>
          </a:p>
          <a:p>
            <a:r>
              <a:rPr lang="en-IN" sz="2200" dirty="0">
                <a:effectLst>
                  <a:outerShdw blurRad="228600" algn="ctr" rotWithShape="0">
                    <a:prstClr val="black">
                      <a:alpha val="53000"/>
                    </a:prstClr>
                  </a:outerShdw>
                </a:effectLst>
              </a:rPr>
              <a:t>~pip install </a:t>
            </a:r>
            <a:r>
              <a:rPr lang="en-IN" sz="2200" dirty="0" err="1">
                <a:effectLst>
                  <a:outerShdw blurRad="228600" algn="ctr" rotWithShape="0">
                    <a:prstClr val="black">
                      <a:alpha val="53000"/>
                    </a:prstClr>
                  </a:outerShdw>
                </a:effectLst>
              </a:rPr>
              <a:t>numpy</a:t>
            </a:r>
            <a:r>
              <a:rPr lang="en-IN" sz="2200" dirty="0">
                <a:effectLst>
                  <a:outerShdw blurRad="228600" algn="ctr" rotWithShape="0">
                    <a:prstClr val="black">
                      <a:alpha val="53000"/>
                    </a:prstClr>
                  </a:outerShdw>
                </a:effectLst>
              </a:rPr>
              <a:t> </a:t>
            </a:r>
          </a:p>
        </p:txBody>
      </p:sp>
    </p:spTree>
    <p:extLst>
      <p:ext uri="{BB962C8B-B14F-4D97-AF65-F5344CB8AC3E}">
        <p14:creationId xmlns:p14="http://schemas.microsoft.com/office/powerpoint/2010/main" val="26548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0647-AA65-4F21-BD69-8C084670CB45}"/>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738B3ECA-EBD6-44B4-94E6-7391C83756E8}"/>
              </a:ext>
            </a:extLst>
          </p:cNvPr>
          <p:cNvSpPr>
            <a:spLocks noGrp="1"/>
          </p:cNvSpPr>
          <p:nvPr>
            <p:ph idx="1"/>
          </p:nvPr>
        </p:nvSpPr>
        <p:spPr>
          <a:xfrm>
            <a:off x="680321" y="2336872"/>
            <a:ext cx="9613861" cy="4336301"/>
          </a:xfrm>
        </p:spPr>
        <p:txBody>
          <a:bodyPr>
            <a:normAutofit fontScale="85000" lnSpcReduction="20000"/>
          </a:bodyPr>
          <a:lstStyle/>
          <a:p>
            <a:pPr algn="l"/>
            <a:endParaRPr lang="en-IN" sz="1800" b="0" i="0" u="none" strike="noStrike" baseline="0" dirty="0">
              <a:solidFill>
                <a:srgbClr val="000000"/>
              </a:solidFill>
              <a:latin typeface="Symbol" panose="05050102010706020507" pitchFamily="18" charset="2"/>
            </a:endParaRPr>
          </a:p>
          <a:p>
            <a:r>
              <a:rPr lang="en-US" dirty="0"/>
              <a:t>The project can be further exploited for vehicle owner identification, vehicle model identification traffic control, vehicle speed control and vehicle location tracking. </a:t>
            </a:r>
          </a:p>
          <a:p>
            <a:r>
              <a:rPr lang="en-US" dirty="0"/>
              <a:t>It can be manually and cost effective for any country. </a:t>
            </a:r>
          </a:p>
          <a:p>
            <a:r>
              <a:rPr lang="en-US" dirty="0"/>
              <a:t>For low resolution images some improvement algorithms like super resolution of images should be focused. </a:t>
            </a:r>
          </a:p>
          <a:p>
            <a:r>
              <a:rPr lang="en-US" dirty="0"/>
              <a:t>Most of the Vehicle Number Plate focus on processing one vehicle number plate but in real-time there can be more than one vehicle number plates while the images are being captured. </a:t>
            </a:r>
          </a:p>
          <a:p>
            <a:r>
              <a:rPr lang="en-US" dirty="0"/>
              <a:t>In multiple vehicle number plate images are considered for Number plate Recognition while in most of other systems offline images of vehicle, taken from online database are given as input to Number plate Recognition so the exact results may deviate. </a:t>
            </a:r>
          </a:p>
          <a:p>
            <a:r>
              <a:rPr lang="en-US" dirty="0"/>
              <a:t>To segment multiple vehicle number plates a coarse-to-fine strategy could be helpful. </a:t>
            </a:r>
          </a:p>
          <a:p>
            <a:endParaRPr lang="en-IN" dirty="0"/>
          </a:p>
        </p:txBody>
      </p:sp>
    </p:spTree>
    <p:extLst>
      <p:ext uri="{BB962C8B-B14F-4D97-AF65-F5344CB8AC3E}">
        <p14:creationId xmlns:p14="http://schemas.microsoft.com/office/powerpoint/2010/main" val="96949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80321" y="2115670"/>
            <a:ext cx="9613861" cy="4536141"/>
          </a:xfrm>
        </p:spPr>
        <p:txBody>
          <a:bodyPr/>
          <a:lstStyle/>
          <a:p>
            <a:pPr algn="l"/>
            <a:endParaRPr lang="en-IN" sz="1800" b="0" i="0" u="none" strike="noStrike" baseline="0" dirty="0">
              <a:solidFill>
                <a:srgbClr val="000000"/>
              </a:solidFill>
              <a:latin typeface="Symbol" panose="05050102010706020507" pitchFamily="18" charset="2"/>
            </a:endParaRPr>
          </a:p>
          <a:p>
            <a:pPr>
              <a:lnSpc>
                <a:spcPct val="70000"/>
              </a:lnSpc>
            </a:pPr>
            <a:r>
              <a:rPr lang="en-US" dirty="0"/>
              <a:t>A low cost, efficient automatic vehicle identification system has been proposed that uses a license plate for identification. </a:t>
            </a:r>
          </a:p>
          <a:p>
            <a:pPr>
              <a:lnSpc>
                <a:spcPct val="70000"/>
              </a:lnSpc>
            </a:pPr>
            <a:r>
              <a:rPr lang="en-US" dirty="0"/>
              <a:t>It consists of two steps: the license plate detection and the character recognition. </a:t>
            </a:r>
          </a:p>
          <a:p>
            <a:pPr>
              <a:lnSpc>
                <a:spcPct val="70000"/>
              </a:lnSpc>
            </a:pPr>
            <a:r>
              <a:rPr lang="en-US" dirty="0"/>
              <a:t>In the first stage, the license plate candidates are generated based on vertical edges to detect the license plate considering high-density. </a:t>
            </a:r>
          </a:p>
          <a:p>
            <a:pPr>
              <a:lnSpc>
                <a:spcPct val="70000"/>
              </a:lnSpc>
            </a:pPr>
            <a:r>
              <a:rPr lang="en-US" dirty="0"/>
              <a:t>The system is accurate for detection and recognition. </a:t>
            </a:r>
          </a:p>
          <a:p>
            <a:pPr>
              <a:lnSpc>
                <a:spcPct val="70000"/>
              </a:lnSpc>
            </a:pPr>
            <a:r>
              <a:rPr lang="en-US" dirty="0"/>
              <a:t>The proposed system works well but there is still scope for improvement. </a:t>
            </a:r>
          </a:p>
        </p:txBody>
      </p:sp>
    </p:spTree>
    <p:extLst>
      <p:ext uri="{BB962C8B-B14F-4D97-AF65-F5344CB8AC3E}">
        <p14:creationId xmlns:p14="http://schemas.microsoft.com/office/powerpoint/2010/main" val="16552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Topics</a:t>
            </a:r>
          </a:p>
        </p:txBody>
      </p:sp>
      <p:sp>
        <p:nvSpPr>
          <p:cNvPr id="3" name="Content Placeholder 2"/>
          <p:cNvSpPr>
            <a:spLocks noGrp="1"/>
          </p:cNvSpPr>
          <p:nvPr>
            <p:ph idx="1"/>
          </p:nvPr>
        </p:nvSpPr>
        <p:spPr>
          <a:xfrm>
            <a:off x="680321" y="2336872"/>
            <a:ext cx="9613861" cy="4336301"/>
          </a:xfrm>
        </p:spPr>
        <p:txBody>
          <a:bodyPr>
            <a:normAutofit/>
          </a:bodyPr>
          <a:lstStyle/>
          <a:p>
            <a:r>
              <a:rPr lang="en-US" dirty="0"/>
              <a:t>Introduction</a:t>
            </a:r>
          </a:p>
          <a:p>
            <a:r>
              <a:rPr lang="en-US" dirty="0"/>
              <a:t>Methodology</a:t>
            </a:r>
          </a:p>
          <a:p>
            <a:r>
              <a:rPr lang="en-US" dirty="0"/>
              <a:t>Image Capturing</a:t>
            </a:r>
          </a:p>
          <a:p>
            <a:r>
              <a:rPr lang="en-US" dirty="0"/>
              <a:t>Image Processing</a:t>
            </a:r>
          </a:p>
          <a:p>
            <a:r>
              <a:rPr lang="en-US" dirty="0"/>
              <a:t>Image Cleaning</a:t>
            </a:r>
          </a:p>
          <a:p>
            <a:r>
              <a:rPr lang="en-IN" dirty="0"/>
              <a:t>Plate Localisation</a:t>
            </a:r>
            <a:endParaRPr lang="en-US" dirty="0"/>
          </a:p>
          <a:p>
            <a:r>
              <a:rPr lang="en-IN" dirty="0"/>
              <a:t>Plate Segmentation</a:t>
            </a:r>
            <a:endParaRPr lang="en-US" dirty="0"/>
          </a:p>
          <a:p>
            <a:r>
              <a:rPr lang="en-IN" dirty="0"/>
              <a:t>Character transformation and Recognition</a:t>
            </a:r>
            <a:endParaRPr lang="en-US" dirty="0"/>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C54F-F409-4A25-856B-8A953083EE9A}"/>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E3CC07C-10BB-42FD-8511-450B14521E4B}"/>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pPr marL="0" indent="0">
              <a:buNone/>
            </a:pPr>
            <a:r>
              <a:rPr lang="en-IN" sz="2000" dirty="0"/>
              <a:t>1. </a:t>
            </a:r>
            <a:r>
              <a:rPr lang="en-IN" sz="2000" dirty="0" err="1"/>
              <a:t>Maulidia</a:t>
            </a:r>
            <a:r>
              <a:rPr lang="en-IN" sz="2000" dirty="0"/>
              <a:t> R. </a:t>
            </a:r>
            <a:r>
              <a:rPr lang="en-IN" sz="2000" dirty="0" err="1"/>
              <a:t>Hidayap</a:t>
            </a:r>
            <a:r>
              <a:rPr lang="en-IN" sz="2000" dirty="0"/>
              <a:t>, Isa Akhlis2, </a:t>
            </a:r>
            <a:r>
              <a:rPr lang="en-IN" sz="2000" dirty="0" err="1"/>
              <a:t>Endang</a:t>
            </a:r>
            <a:r>
              <a:rPr lang="en-IN" sz="2000" dirty="0"/>
              <a:t> Sugiharti3 Recognition Number of The Vehicle Plate Using Otsu Method and K-Nearest Neighbour Classification, Scientific Journal of Informatics Vol. 4, No. 1, May2019. </a:t>
            </a:r>
          </a:p>
          <a:p>
            <a:pPr marL="0" indent="0">
              <a:buNone/>
            </a:pPr>
            <a:r>
              <a:rPr lang="en-US" sz="2000" dirty="0"/>
              <a:t>2. Liu, W.-C., &amp;Lin, C.-H. (2019). A hierarchical license plate recognition system using supervised K-means and Support Vector Machine, 2019 International Conference on Applied System Innovation(ICASI). </a:t>
            </a:r>
          </a:p>
          <a:p>
            <a:pPr marL="0" indent="0">
              <a:buNone/>
            </a:pPr>
            <a:r>
              <a:rPr lang="en-IN" sz="2000" dirty="0"/>
              <a:t>3. Quiros,A.R.F.,Bedruz,R.A.,Uy,A.C.,Abad,A.,Bandala,A.,Dadios,E.P.,Sa </a:t>
            </a:r>
            <a:r>
              <a:rPr lang="en-IN" sz="2000" dirty="0" err="1"/>
              <a:t>lle,D.L</a:t>
            </a:r>
            <a:r>
              <a:rPr lang="en-IN" sz="2000" dirty="0"/>
              <a:t>.(2019),A </a:t>
            </a:r>
            <a:r>
              <a:rPr lang="en-IN" sz="2000" dirty="0" err="1"/>
              <a:t>kNN</a:t>
            </a:r>
            <a:r>
              <a:rPr lang="en-IN" sz="2000" dirty="0"/>
              <a:t>-based approach for the machine vision of character recognition of license plate numbers, TENCON 2017 – 2019 IEEE Region 10 Conference. </a:t>
            </a:r>
          </a:p>
        </p:txBody>
      </p:sp>
    </p:spTree>
    <p:extLst>
      <p:ext uri="{BB962C8B-B14F-4D97-AF65-F5344CB8AC3E}">
        <p14:creationId xmlns:p14="http://schemas.microsoft.com/office/powerpoint/2010/main" val="301922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normAutofit lnSpcReduction="10000"/>
          </a:bodyPr>
          <a:lstStyle/>
          <a:p>
            <a:r>
              <a:rPr lang="en-US" dirty="0"/>
              <a:t>Sadiq S.</a:t>
            </a:r>
          </a:p>
          <a:p>
            <a:r>
              <a:rPr lang="en-US" dirty="0"/>
              <a:t>MSc. CS.</a:t>
            </a:r>
          </a:p>
          <a:p>
            <a:r>
              <a:rPr lang="en-US" dirty="0"/>
              <a:t>CS22014</a:t>
            </a:r>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125E-0762-4A84-9BAD-EB2D27BEA44F}"/>
              </a:ext>
            </a:extLst>
          </p:cNvPr>
          <p:cNvSpPr>
            <a:spLocks noGrp="1"/>
          </p:cNvSpPr>
          <p:nvPr>
            <p:ph type="title"/>
          </p:nvPr>
        </p:nvSpPr>
        <p:spPr/>
        <p:txBody>
          <a:bodyPr/>
          <a:lstStyle/>
          <a:p>
            <a:r>
              <a:rPr lang="en-IN" dirty="0"/>
              <a:t>Introduction:</a:t>
            </a:r>
          </a:p>
        </p:txBody>
      </p:sp>
      <p:sp>
        <p:nvSpPr>
          <p:cNvPr id="5" name="Content Placeholder 4">
            <a:extLst>
              <a:ext uri="{FF2B5EF4-FFF2-40B4-BE49-F238E27FC236}">
                <a16:creationId xmlns:a16="http://schemas.microsoft.com/office/drawing/2014/main" id="{EF544497-1E32-474F-82DB-3CA509F0366C}"/>
              </a:ext>
            </a:extLst>
          </p:cNvPr>
          <p:cNvSpPr>
            <a:spLocks noGrp="1"/>
          </p:cNvSpPr>
          <p:nvPr>
            <p:ph idx="1"/>
          </p:nvPr>
        </p:nvSpPr>
        <p:spPr>
          <a:xfrm>
            <a:off x="680321" y="2336873"/>
            <a:ext cx="9613861" cy="4433578"/>
          </a:xfrm>
        </p:spPr>
        <p:txBody>
          <a:bodyPr>
            <a:normAutofit/>
          </a:bodyPr>
          <a:lstStyle/>
          <a:p>
            <a:r>
              <a:rPr lang="en-US" sz="2600" dirty="0"/>
              <a:t>Image processing is a way to convert an image to a digital aspect and perform certain functions on it, in order to get an enhanced image or extract other useful information from it. </a:t>
            </a:r>
          </a:p>
          <a:p>
            <a:r>
              <a:rPr lang="en-US" sz="2600" dirty="0"/>
              <a:t>It is a type of signal time when the input is an image, such as a video frame or image and output can be an image or features associated with that image. </a:t>
            </a:r>
          </a:p>
          <a:p>
            <a:r>
              <a:rPr lang="en-US" sz="2600" dirty="0"/>
              <a:t>Digital Image Processing means processing digital image by means of a digital computer. </a:t>
            </a:r>
          </a:p>
          <a:p>
            <a:r>
              <a:rPr lang="en-US" sz="2600" dirty="0"/>
              <a:t>We can also say that it is a use of computer algorithms, in order to get enhanced image either to extract some useful information. </a:t>
            </a:r>
          </a:p>
          <a:p>
            <a:endParaRPr lang="en-IN" dirty="0"/>
          </a:p>
        </p:txBody>
      </p:sp>
    </p:spTree>
    <p:extLst>
      <p:ext uri="{BB962C8B-B14F-4D97-AF65-F5344CB8AC3E}">
        <p14:creationId xmlns:p14="http://schemas.microsoft.com/office/powerpoint/2010/main" val="401854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FBE3-61B8-4D64-A957-F3F4BEFACC58}"/>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61E72199-32B2-43C4-9321-AC2645642B6B}"/>
              </a:ext>
            </a:extLst>
          </p:cNvPr>
          <p:cNvSpPr>
            <a:spLocks noGrp="1"/>
          </p:cNvSpPr>
          <p:nvPr>
            <p:ph idx="1"/>
          </p:nvPr>
        </p:nvSpPr>
        <p:spPr>
          <a:xfrm>
            <a:off x="680321" y="2336872"/>
            <a:ext cx="9613861" cy="4346029"/>
          </a:xfrm>
        </p:spPr>
        <p:txBody>
          <a:bodyPr/>
          <a:lstStyle/>
          <a:p>
            <a:pPr algn="l" fontAlgn="base"/>
            <a:r>
              <a:rPr lang="en-US" sz="2400" dirty="0"/>
              <a:t>Image processing basically involves the following three steps:</a:t>
            </a:r>
          </a:p>
          <a:p>
            <a:pPr marL="0" indent="0" algn="l" fontAlgn="base">
              <a:buNone/>
            </a:pPr>
            <a:r>
              <a:rPr lang="en-US" sz="2400" dirty="0"/>
              <a:t>	1. Importing an image with an optical scanner or digital photography.</a:t>
            </a:r>
          </a:p>
          <a:p>
            <a:pPr marL="0" indent="0" algn="l" fontAlgn="base">
              <a:buNone/>
            </a:pPr>
            <a:r>
              <a:rPr lang="en-US" sz="2400" dirty="0"/>
              <a:t>	2. Analysis and image management including data compression and image enhancement and visual detection patterns.</a:t>
            </a:r>
          </a:p>
          <a:p>
            <a:pPr marL="0" indent="0" algn="l" fontAlgn="base">
              <a:buNone/>
            </a:pPr>
            <a:r>
              <a:rPr lang="en-US" sz="2400" dirty="0"/>
              <a:t>	3. It produces the final stage where the result can be changed to an image or report based on image analysis.</a:t>
            </a:r>
          </a:p>
          <a:p>
            <a:endParaRPr lang="en-IN" dirty="0"/>
          </a:p>
        </p:txBody>
      </p:sp>
    </p:spTree>
    <p:extLst>
      <p:ext uri="{BB962C8B-B14F-4D97-AF65-F5344CB8AC3E}">
        <p14:creationId xmlns:p14="http://schemas.microsoft.com/office/powerpoint/2010/main" val="395101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2598-CEF5-4E04-8614-D05D3DBC03A6}"/>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E74D04D4-43BF-475E-A46B-3E9C67951637}"/>
              </a:ext>
            </a:extLst>
          </p:cNvPr>
          <p:cNvSpPr>
            <a:spLocks noGrp="1"/>
          </p:cNvSpPr>
          <p:nvPr>
            <p:ph idx="1"/>
          </p:nvPr>
        </p:nvSpPr>
        <p:spPr>
          <a:xfrm>
            <a:off x="680321" y="2178423"/>
            <a:ext cx="9613861" cy="4518212"/>
          </a:xfrm>
        </p:spPr>
        <p:txBody>
          <a:bodyPr>
            <a:normAutofit/>
          </a:bodyPr>
          <a:lstStyle/>
          <a:p>
            <a:r>
              <a:rPr lang="en-US" sz="2600" dirty="0"/>
              <a:t>The project consists of four major phases: </a:t>
            </a:r>
          </a:p>
          <a:p>
            <a:pPr marL="0" indent="0">
              <a:buNone/>
            </a:pPr>
            <a:r>
              <a:rPr lang="en-IN" sz="2600" dirty="0"/>
              <a:t>	1. Image capturing</a:t>
            </a:r>
          </a:p>
          <a:p>
            <a:pPr marL="0" indent="0">
              <a:buNone/>
            </a:pPr>
            <a:r>
              <a:rPr lang="en-IN" sz="2600" dirty="0"/>
              <a:t>	2. Number plate extraction </a:t>
            </a:r>
          </a:p>
          <a:p>
            <a:pPr marL="0" indent="0">
              <a:buNone/>
            </a:pPr>
            <a:r>
              <a:rPr lang="en-IN" sz="2600" dirty="0"/>
              <a:t>	3. Character segmentation</a:t>
            </a:r>
          </a:p>
          <a:p>
            <a:pPr marL="0" indent="0">
              <a:buNone/>
            </a:pPr>
            <a:r>
              <a:rPr lang="en-IN" sz="2600" dirty="0"/>
              <a:t>	4. Character recognition. </a:t>
            </a:r>
          </a:p>
          <a:p>
            <a:pPr marL="0" indent="0">
              <a:buNone/>
            </a:pPr>
            <a:endParaRPr lang="en-IN" b="1" dirty="0"/>
          </a:p>
        </p:txBody>
      </p:sp>
      <p:pic>
        <p:nvPicPr>
          <p:cNvPr id="5" name="Picture 4">
            <a:extLst>
              <a:ext uri="{FF2B5EF4-FFF2-40B4-BE49-F238E27FC236}">
                <a16:creationId xmlns:a16="http://schemas.microsoft.com/office/drawing/2014/main" id="{16BF0D62-2D41-4C46-98DE-BE5B7B1B34DD}"/>
              </a:ext>
            </a:extLst>
          </p:cNvPr>
          <p:cNvPicPr>
            <a:picLocks noChangeAspect="1"/>
          </p:cNvPicPr>
          <p:nvPr/>
        </p:nvPicPr>
        <p:blipFill>
          <a:blip r:embed="rId2"/>
          <a:stretch>
            <a:fillRect/>
          </a:stretch>
        </p:blipFill>
        <p:spPr>
          <a:xfrm>
            <a:off x="5798141" y="2589179"/>
            <a:ext cx="2781655" cy="4045418"/>
          </a:xfrm>
          <a:prstGeom prst="rect">
            <a:avLst/>
          </a:prstGeom>
        </p:spPr>
      </p:pic>
    </p:spTree>
    <p:extLst>
      <p:ext uri="{BB962C8B-B14F-4D97-AF65-F5344CB8AC3E}">
        <p14:creationId xmlns:p14="http://schemas.microsoft.com/office/powerpoint/2010/main" val="121965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AF546-9A84-4CBC-80EF-312FD5EAE819}"/>
              </a:ext>
            </a:extLst>
          </p:cNvPr>
          <p:cNvSpPr>
            <a:spLocks noGrp="1"/>
          </p:cNvSpPr>
          <p:nvPr>
            <p:ph type="title"/>
          </p:nvPr>
        </p:nvSpPr>
        <p:spPr/>
        <p:txBody>
          <a:bodyPr/>
          <a:lstStyle/>
          <a:p>
            <a:r>
              <a:rPr lang="en-IN" dirty="0"/>
              <a:t>Image Capturing: </a:t>
            </a:r>
          </a:p>
        </p:txBody>
      </p:sp>
      <p:sp>
        <p:nvSpPr>
          <p:cNvPr id="3" name="Content Placeholder 2">
            <a:extLst>
              <a:ext uri="{FF2B5EF4-FFF2-40B4-BE49-F238E27FC236}">
                <a16:creationId xmlns:a16="http://schemas.microsoft.com/office/drawing/2014/main" id="{1F90D446-0120-4895-96CF-8066D9F601B5}"/>
              </a:ext>
            </a:extLst>
          </p:cNvPr>
          <p:cNvSpPr>
            <a:spLocks noGrp="1"/>
          </p:cNvSpPr>
          <p:nvPr>
            <p:ph idx="1"/>
          </p:nvPr>
        </p:nvSpPr>
        <p:spPr/>
        <p:txBody>
          <a:bodyPr/>
          <a:lstStyle/>
          <a:p>
            <a:pPr marL="0" indent="0" algn="l">
              <a:buNone/>
            </a:pPr>
            <a:endParaRPr lang="en-IN" sz="1800" b="0" i="0" u="none" strike="noStrike" baseline="0" dirty="0">
              <a:solidFill>
                <a:srgbClr val="000000"/>
              </a:solidFill>
            </a:endParaRPr>
          </a:p>
          <a:p>
            <a:r>
              <a:rPr lang="en-US" dirty="0"/>
              <a:t>Image capturing is the process of acquiring an image. </a:t>
            </a:r>
          </a:p>
          <a:p>
            <a:r>
              <a:rPr lang="en-US" dirty="0"/>
              <a:t>It is a matrix with X rows and Y columns represented as function f (x, y) having intensity values for each </a:t>
            </a:r>
            <a:r>
              <a:rPr lang="en-US" dirty="0" err="1"/>
              <a:t>colour</a:t>
            </a:r>
            <a:r>
              <a:rPr lang="en-US" dirty="0"/>
              <a:t> stored as a small, squared region called pixels. </a:t>
            </a:r>
          </a:p>
          <a:p>
            <a:r>
              <a:rPr lang="en-US" dirty="0"/>
              <a:t>The captured </a:t>
            </a:r>
            <a:r>
              <a:rPr lang="en-US" dirty="0" err="1"/>
              <a:t>coloured</a:t>
            </a:r>
            <a:r>
              <a:rPr lang="en-US" dirty="0"/>
              <a:t> image is converted </a:t>
            </a:r>
          </a:p>
          <a:p>
            <a:pPr marL="0" indent="0">
              <a:buNone/>
            </a:pPr>
            <a:r>
              <a:rPr lang="en-US" dirty="0"/>
              <a:t>to grayscale image. </a:t>
            </a:r>
          </a:p>
          <a:p>
            <a:endParaRPr lang="en-US" dirty="0"/>
          </a:p>
          <a:p>
            <a:endParaRPr lang="en-IN" dirty="0"/>
          </a:p>
        </p:txBody>
      </p:sp>
      <p:pic>
        <p:nvPicPr>
          <p:cNvPr id="5" name="Picture 4">
            <a:extLst>
              <a:ext uri="{FF2B5EF4-FFF2-40B4-BE49-F238E27FC236}">
                <a16:creationId xmlns:a16="http://schemas.microsoft.com/office/drawing/2014/main" id="{5BBAA717-EFF3-46CF-A340-3ED0755CED4A}"/>
              </a:ext>
            </a:extLst>
          </p:cNvPr>
          <p:cNvPicPr>
            <a:picLocks noChangeAspect="1"/>
          </p:cNvPicPr>
          <p:nvPr/>
        </p:nvPicPr>
        <p:blipFill>
          <a:blip r:embed="rId2"/>
          <a:stretch>
            <a:fillRect/>
          </a:stretch>
        </p:blipFill>
        <p:spPr>
          <a:xfrm>
            <a:off x="6917919" y="3953479"/>
            <a:ext cx="4612885" cy="2739151"/>
          </a:xfrm>
          <a:prstGeom prst="rect">
            <a:avLst/>
          </a:prstGeom>
        </p:spPr>
      </p:pic>
    </p:spTree>
    <p:extLst>
      <p:ext uri="{BB962C8B-B14F-4D97-AF65-F5344CB8AC3E}">
        <p14:creationId xmlns:p14="http://schemas.microsoft.com/office/powerpoint/2010/main" val="260781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E4CF-8F0A-4941-8CC6-57C367FB806D}"/>
              </a:ext>
            </a:extLst>
          </p:cNvPr>
          <p:cNvSpPr>
            <a:spLocks noGrp="1"/>
          </p:cNvSpPr>
          <p:nvPr>
            <p:ph type="title"/>
          </p:nvPr>
        </p:nvSpPr>
        <p:spPr/>
        <p:txBody>
          <a:bodyPr/>
          <a:lstStyle/>
          <a:p>
            <a:r>
              <a:rPr lang="en-IN" dirty="0"/>
              <a:t>Image Processing: </a:t>
            </a:r>
          </a:p>
        </p:txBody>
      </p:sp>
      <p:sp>
        <p:nvSpPr>
          <p:cNvPr id="3" name="Content Placeholder 2">
            <a:extLst>
              <a:ext uri="{FF2B5EF4-FFF2-40B4-BE49-F238E27FC236}">
                <a16:creationId xmlns:a16="http://schemas.microsoft.com/office/drawing/2014/main" id="{ECF7D534-143C-44F7-AC54-6CFDBE3FE3F8}"/>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US" dirty="0"/>
              <a:t>Due to the complexity the RGB image is influenced by many factors such as noise, blurring. </a:t>
            </a:r>
          </a:p>
          <a:p>
            <a:r>
              <a:rPr lang="en-US" dirty="0"/>
              <a:t>Therefore, before the main image processing, pre-image processing must be performed which involves </a:t>
            </a:r>
          </a:p>
          <a:p>
            <a:pPr marL="0" indent="0">
              <a:buNone/>
            </a:pPr>
            <a:r>
              <a:rPr lang="en-US" dirty="0"/>
              <a:t>  converting the RGB to gray. </a:t>
            </a:r>
          </a:p>
          <a:p>
            <a:r>
              <a:rPr lang="en-US" dirty="0"/>
              <a:t>The conversion to gray scale results </a:t>
            </a:r>
          </a:p>
          <a:p>
            <a:pPr marL="0" indent="0">
              <a:buNone/>
            </a:pPr>
            <a:r>
              <a:rPr lang="en-US" dirty="0"/>
              <a:t>   in reduce size of the image</a:t>
            </a:r>
            <a:r>
              <a:rPr lang="en-US" sz="1800" b="0" i="0" u="none" strike="noStrike" baseline="0" dirty="0">
                <a:solidFill>
                  <a:srgbClr val="000000"/>
                </a:solidFill>
                <a:latin typeface="Times New Roman" panose="02020603050405020304" pitchFamily="18" charset="0"/>
              </a:rPr>
              <a:t>. </a:t>
            </a:r>
          </a:p>
          <a:p>
            <a:endParaRPr lang="en-IN" dirty="0"/>
          </a:p>
        </p:txBody>
      </p:sp>
      <p:pic>
        <p:nvPicPr>
          <p:cNvPr id="5" name="Picture 4">
            <a:extLst>
              <a:ext uri="{FF2B5EF4-FFF2-40B4-BE49-F238E27FC236}">
                <a16:creationId xmlns:a16="http://schemas.microsoft.com/office/drawing/2014/main" id="{0872D604-2E84-4E2F-9A40-A8E80D5BA6AA}"/>
              </a:ext>
            </a:extLst>
          </p:cNvPr>
          <p:cNvPicPr>
            <a:picLocks noChangeAspect="1"/>
          </p:cNvPicPr>
          <p:nvPr/>
        </p:nvPicPr>
        <p:blipFill>
          <a:blip r:embed="rId2"/>
          <a:stretch>
            <a:fillRect/>
          </a:stretch>
        </p:blipFill>
        <p:spPr>
          <a:xfrm>
            <a:off x="6584438" y="4179651"/>
            <a:ext cx="5151549" cy="2678349"/>
          </a:xfrm>
          <a:prstGeom prst="rect">
            <a:avLst/>
          </a:prstGeom>
        </p:spPr>
      </p:pic>
    </p:spTree>
    <p:extLst>
      <p:ext uri="{BB962C8B-B14F-4D97-AF65-F5344CB8AC3E}">
        <p14:creationId xmlns:p14="http://schemas.microsoft.com/office/powerpoint/2010/main" val="246273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8735-A237-4FE0-8C11-E976C29B146A}"/>
              </a:ext>
            </a:extLst>
          </p:cNvPr>
          <p:cNvSpPr>
            <a:spLocks noGrp="1"/>
          </p:cNvSpPr>
          <p:nvPr>
            <p:ph type="title"/>
          </p:nvPr>
        </p:nvSpPr>
        <p:spPr/>
        <p:txBody>
          <a:bodyPr/>
          <a:lstStyle/>
          <a:p>
            <a:r>
              <a:rPr lang="en-IN" dirty="0"/>
              <a:t>Image Cleaning: </a:t>
            </a:r>
          </a:p>
        </p:txBody>
      </p:sp>
      <p:sp>
        <p:nvSpPr>
          <p:cNvPr id="3" name="Content Placeholder 2">
            <a:extLst>
              <a:ext uri="{FF2B5EF4-FFF2-40B4-BE49-F238E27FC236}">
                <a16:creationId xmlns:a16="http://schemas.microsoft.com/office/drawing/2014/main" id="{70D879C0-67FB-4E10-9524-BFBBBFDB60F2}"/>
              </a:ext>
            </a:extLst>
          </p:cNvPr>
          <p:cNvSpPr>
            <a:spLocks noGrp="1"/>
          </p:cNvSpPr>
          <p:nvPr>
            <p:ph idx="1"/>
          </p:nvPr>
        </p:nvSpPr>
        <p:spPr/>
        <p:txBody>
          <a:bodyPr>
            <a:normAutofit fontScale="92500" lnSpcReduction="20000"/>
          </a:bodyPr>
          <a:lstStyle/>
          <a:p>
            <a:pPr algn="l"/>
            <a:endParaRPr lang="en-IN" sz="1800" b="0" i="0" u="none" strike="noStrike" baseline="0" dirty="0">
              <a:solidFill>
                <a:srgbClr val="000000"/>
              </a:solidFill>
              <a:latin typeface="Times New Roman" panose="02020603050405020304" pitchFamily="18" charset="0"/>
            </a:endParaRPr>
          </a:p>
          <a:p>
            <a:r>
              <a:rPr lang="en-US" dirty="0"/>
              <a:t>At the end of the previous stage of image pre-processing, a binarized image, with values of either 0 or 255 is returned using inverted adaptive gaussian thresholding. </a:t>
            </a:r>
          </a:p>
          <a:p>
            <a:r>
              <a:rPr lang="en-US" dirty="0"/>
              <a:t>The binarized image is the input to the </a:t>
            </a:r>
          </a:p>
          <a:p>
            <a:pPr marL="0" indent="0">
              <a:buNone/>
            </a:pPr>
            <a:r>
              <a:rPr lang="en-US" dirty="0"/>
              <a:t>   detection and recognition stage. </a:t>
            </a:r>
          </a:p>
          <a:p>
            <a:r>
              <a:rPr lang="en-US" dirty="0"/>
              <a:t>Edges characterize object boundaries which </a:t>
            </a:r>
          </a:p>
          <a:p>
            <a:pPr marL="0" indent="0">
              <a:buNone/>
            </a:pPr>
            <a:r>
              <a:rPr lang="en-US" dirty="0"/>
              <a:t>  are useful in segmentation that is the process </a:t>
            </a:r>
          </a:p>
          <a:p>
            <a:pPr marL="0" indent="0">
              <a:buNone/>
            </a:pPr>
            <a:r>
              <a:rPr lang="en-US" dirty="0"/>
              <a:t>  of partitioning digital image in to segments to </a:t>
            </a:r>
          </a:p>
          <a:p>
            <a:pPr marL="0" indent="0">
              <a:buNone/>
            </a:pPr>
            <a:r>
              <a:rPr lang="en-US" dirty="0"/>
              <a:t>   identify the objects in a scene. </a:t>
            </a:r>
          </a:p>
          <a:p>
            <a:endParaRPr lang="en-IN" dirty="0"/>
          </a:p>
        </p:txBody>
      </p:sp>
      <p:pic>
        <p:nvPicPr>
          <p:cNvPr id="5" name="Picture 4">
            <a:extLst>
              <a:ext uri="{FF2B5EF4-FFF2-40B4-BE49-F238E27FC236}">
                <a16:creationId xmlns:a16="http://schemas.microsoft.com/office/drawing/2014/main" id="{B106C00D-135B-4A35-8A1C-D49305D72B03}"/>
              </a:ext>
            </a:extLst>
          </p:cNvPr>
          <p:cNvPicPr>
            <a:picLocks noChangeAspect="1"/>
          </p:cNvPicPr>
          <p:nvPr/>
        </p:nvPicPr>
        <p:blipFill>
          <a:blip r:embed="rId2"/>
          <a:stretch>
            <a:fillRect/>
          </a:stretch>
        </p:blipFill>
        <p:spPr>
          <a:xfrm>
            <a:off x="6751451" y="3316176"/>
            <a:ext cx="5203843" cy="2788596"/>
          </a:xfrm>
          <a:prstGeom prst="rect">
            <a:avLst/>
          </a:prstGeom>
        </p:spPr>
      </p:pic>
    </p:spTree>
    <p:extLst>
      <p:ext uri="{BB962C8B-B14F-4D97-AF65-F5344CB8AC3E}">
        <p14:creationId xmlns:p14="http://schemas.microsoft.com/office/powerpoint/2010/main" val="44003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329F-5ACA-4564-A90C-0A37B6CF2972}"/>
              </a:ext>
            </a:extLst>
          </p:cNvPr>
          <p:cNvSpPr>
            <a:spLocks noGrp="1"/>
          </p:cNvSpPr>
          <p:nvPr>
            <p:ph type="title"/>
          </p:nvPr>
        </p:nvSpPr>
        <p:spPr/>
        <p:txBody>
          <a:bodyPr/>
          <a:lstStyle/>
          <a:p>
            <a:r>
              <a:rPr lang="en-IN" dirty="0"/>
              <a:t>Contours: </a:t>
            </a:r>
          </a:p>
        </p:txBody>
      </p:sp>
      <p:sp>
        <p:nvSpPr>
          <p:cNvPr id="3" name="Content Placeholder 2">
            <a:extLst>
              <a:ext uri="{FF2B5EF4-FFF2-40B4-BE49-F238E27FC236}">
                <a16:creationId xmlns:a16="http://schemas.microsoft.com/office/drawing/2014/main" id="{29C01125-DF5C-453A-9F5A-62FAFB5C1C13}"/>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US" dirty="0"/>
              <a:t>Border following also known as contour tracing algorithm is used for generating contours. Contours are the curves containing all the continuous points of same intensity. </a:t>
            </a:r>
          </a:p>
          <a:p>
            <a:r>
              <a:rPr lang="en-US" dirty="0"/>
              <a:t>These are very useful tools for object </a:t>
            </a:r>
          </a:p>
          <a:p>
            <a:pPr marL="0" indent="0">
              <a:buNone/>
            </a:pPr>
            <a:r>
              <a:rPr lang="en-US" dirty="0"/>
              <a:t>   recognition. OpenCV provides </a:t>
            </a:r>
          </a:p>
          <a:p>
            <a:pPr marL="0" indent="0">
              <a:buNone/>
            </a:pPr>
            <a:r>
              <a:rPr lang="en-US" dirty="0"/>
              <a:t>   cv2.findContours () functions for this feature. </a:t>
            </a:r>
          </a:p>
          <a:p>
            <a:endParaRPr lang="en-IN" dirty="0"/>
          </a:p>
        </p:txBody>
      </p:sp>
      <p:pic>
        <p:nvPicPr>
          <p:cNvPr id="7" name="Picture 6">
            <a:extLst>
              <a:ext uri="{FF2B5EF4-FFF2-40B4-BE49-F238E27FC236}">
                <a16:creationId xmlns:a16="http://schemas.microsoft.com/office/drawing/2014/main" id="{05E4E51B-36CE-40ED-BCD6-6276BDB1FB62}"/>
              </a:ext>
            </a:extLst>
          </p:cNvPr>
          <p:cNvPicPr>
            <a:picLocks noChangeAspect="1"/>
          </p:cNvPicPr>
          <p:nvPr/>
        </p:nvPicPr>
        <p:blipFill>
          <a:blip r:embed="rId2"/>
          <a:stretch>
            <a:fillRect/>
          </a:stretch>
        </p:blipFill>
        <p:spPr>
          <a:xfrm>
            <a:off x="7284555" y="3587384"/>
            <a:ext cx="4651283" cy="2872902"/>
          </a:xfrm>
          <a:prstGeom prst="rect">
            <a:avLst/>
          </a:prstGeom>
        </p:spPr>
      </p:pic>
    </p:spTree>
    <p:extLst>
      <p:ext uri="{BB962C8B-B14F-4D97-AF65-F5344CB8AC3E}">
        <p14:creationId xmlns:p14="http://schemas.microsoft.com/office/powerpoint/2010/main" val="418492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1429</TotalTime>
  <Words>1452</Words>
  <Application>Microsoft Office PowerPoint</Application>
  <PresentationFormat>Widescreen</PresentationFormat>
  <Paragraphs>134</Paragraphs>
  <Slides>21</Slides>
  <Notes>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21</vt:i4>
      </vt:variant>
    </vt:vector>
  </HeadingPairs>
  <TitlesOfParts>
    <vt:vector size="32" baseType="lpstr">
      <vt:lpstr>AmazonEmber</vt:lpstr>
      <vt:lpstr>Arial</vt:lpstr>
      <vt:lpstr>Calibri</vt:lpstr>
      <vt:lpstr>Symbol</vt:lpstr>
      <vt:lpstr>Times New Roman</vt:lpstr>
      <vt:lpstr>Trebuchet MS</vt:lpstr>
      <vt:lpstr>Wingdings</vt:lpstr>
      <vt:lpstr>Berlin</vt:lpstr>
      <vt:lpstr>1_Berlin</vt:lpstr>
      <vt:lpstr>2_Berlin</vt:lpstr>
      <vt:lpstr>3_Berlin</vt:lpstr>
      <vt:lpstr>Number Plate Recognition </vt:lpstr>
      <vt:lpstr>Agenda / Topics</vt:lpstr>
      <vt:lpstr>Introduction:</vt:lpstr>
      <vt:lpstr>Contd.</vt:lpstr>
      <vt:lpstr>Methodology:</vt:lpstr>
      <vt:lpstr>Image Capturing: </vt:lpstr>
      <vt:lpstr>Image Processing: </vt:lpstr>
      <vt:lpstr>Image Cleaning: </vt:lpstr>
      <vt:lpstr>Contours: </vt:lpstr>
      <vt:lpstr>Plate Localisation: </vt:lpstr>
      <vt:lpstr>Plate Segmentation:</vt:lpstr>
      <vt:lpstr>Character transformation and Recognition: </vt:lpstr>
      <vt:lpstr>Library Used:</vt:lpstr>
      <vt:lpstr>OpenCV:</vt:lpstr>
      <vt:lpstr> Pytesseract: </vt:lpstr>
      <vt:lpstr> Numpy:</vt:lpstr>
      <vt:lpstr>To install the library: </vt:lpstr>
      <vt:lpstr>Future Work:</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Sadiq</dc:creator>
  <cp:lastModifiedBy>SADIQ SONALKAR</cp:lastModifiedBy>
  <cp:revision>40</cp:revision>
  <dcterms:created xsi:type="dcterms:W3CDTF">2014-04-17T23:07:25Z</dcterms:created>
  <dcterms:modified xsi:type="dcterms:W3CDTF">2022-12-06T09:48:22Z</dcterms:modified>
</cp:coreProperties>
</file>