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p:cNvSpPr>
          <p:nvPr>
            <p:ph type="body"/>
          </p:nvPr>
        </p:nvSpPr>
        <p:spPr>
          <a:xfrm>
            <a:off x="914400" y="3257640"/>
            <a:ext cx="7314480" cy="3085560"/>
          </a:xfrm>
          <a:prstGeom prst="rect">
            <a:avLst/>
          </a:prstGeom>
        </p:spPr>
        <p:txBody>
          <a:bodyPr lIns="0" tIns="91440" rIns="0" bIns="91440"/>
          <a:lstStyle/>
          <a:p>
            <a:endParaRPr lang="en-IN" sz="2000" b="0" strike="noStrike" spc="-1">
              <a:solidFill>
                <a:srgbClr val="000000"/>
              </a:solidFill>
              <a:uFill>
                <a:solidFill>
                  <a:srgbClr val="FFFFFF"/>
                </a:solidFill>
              </a:uFill>
              <a:latin typeface="Arial"/>
            </a:endParaRPr>
          </a:p>
        </p:txBody>
      </p:sp>
      <p:sp>
        <p:nvSpPr>
          <p:cNvPr id="636" name="CustomShape 2"/>
          <p:cNvSpPr/>
          <p:nvPr/>
        </p:nvSpPr>
        <p:spPr>
          <a:xfrm>
            <a:off x="0" y="0"/>
            <a:ext cx="359640" cy="3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E07EC390-EE70-4534-BBD0-978ED46FF010}" type="slidenum">
              <a:rPr lang="en-IN" sz="1200" b="0" strike="noStrike" spc="-1">
                <a:solidFill>
                  <a:srgbClr val="000000"/>
                </a:solidFill>
                <a:uFill>
                  <a:solidFill>
                    <a:srgbClr val="FFFFFF"/>
                  </a:solidFill>
                </a:uFill>
                <a:latin typeface="Calibri"/>
                <a:ea typeface="+mn-ea"/>
              </a:rPr>
              <a:t>7</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PlaceHolder 1"/>
          <p:cNvSpPr>
            <a:spLocks noGrp="1"/>
          </p:cNvSpPr>
          <p:nvPr>
            <p:ph type="body"/>
          </p:nvPr>
        </p:nvSpPr>
        <p:spPr>
          <a:xfrm>
            <a:off x="914400" y="3257640"/>
            <a:ext cx="7314480" cy="3085560"/>
          </a:xfrm>
          <a:prstGeom prst="rect">
            <a:avLst/>
          </a:prstGeom>
        </p:spPr>
        <p:txBody>
          <a:bodyPr lIns="0" tIns="91440" rIns="0" bIns="91440"/>
          <a:lstStyle/>
          <a:p>
            <a:endParaRPr lang="en-IN" sz="2000" b="0" strike="noStrike" spc="-1">
              <a:solidFill>
                <a:srgbClr val="000000"/>
              </a:solidFill>
              <a:uFill>
                <a:solidFill>
                  <a:srgbClr val="FFFFFF"/>
                </a:solidFill>
              </a:uFill>
              <a:latin typeface="Arial"/>
            </a:endParaRPr>
          </a:p>
        </p:txBody>
      </p:sp>
      <p:sp>
        <p:nvSpPr>
          <p:cNvPr id="638" name="CustomShape 2"/>
          <p:cNvSpPr/>
          <p:nvPr/>
        </p:nvSpPr>
        <p:spPr>
          <a:xfrm>
            <a:off x="0" y="0"/>
            <a:ext cx="359640" cy="3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6C3D1E4D-7B11-4D6A-A18D-689E5EEF07D1}" type="slidenum">
              <a:rPr lang="en-IN" sz="1200" b="0" strike="noStrike" spc="-1">
                <a:solidFill>
                  <a:srgbClr val="000000"/>
                </a:solidFill>
                <a:uFill>
                  <a:solidFill>
                    <a:srgbClr val="FFFFFF"/>
                  </a:solidFill>
                </a:uFill>
                <a:latin typeface="Calibri"/>
                <a:ea typeface="+mn-ea"/>
              </a:rPr>
              <a:t>8</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914400" y="3257640"/>
            <a:ext cx="7314480" cy="3085560"/>
          </a:xfrm>
          <a:prstGeom prst="rect">
            <a:avLst/>
          </a:prstGeom>
        </p:spPr>
        <p:txBody>
          <a:bodyPr lIns="0" tIns="91440" rIns="0" bIns="91440"/>
          <a:lstStyle/>
          <a:p>
            <a:endParaRPr lang="en-IN" sz="2000" b="0" strike="noStrike" spc="-1">
              <a:solidFill>
                <a:srgbClr val="000000"/>
              </a:solidFill>
              <a:uFill>
                <a:solidFill>
                  <a:srgbClr val="FFFFFF"/>
                </a:solidFill>
              </a:uFill>
              <a:latin typeface="Arial"/>
            </a:endParaRPr>
          </a:p>
        </p:txBody>
      </p:sp>
      <p:sp>
        <p:nvSpPr>
          <p:cNvPr id="640" name="CustomShape 2"/>
          <p:cNvSpPr/>
          <p:nvPr/>
        </p:nvSpPr>
        <p:spPr>
          <a:xfrm>
            <a:off x="0" y="0"/>
            <a:ext cx="359640" cy="35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F0462710-2984-46E0-84B3-80FC479D08C3}" type="slidenum">
              <a:rPr lang="en-IN" sz="1200" b="0" strike="noStrike" spc="-1">
                <a:solidFill>
                  <a:srgbClr val="000000"/>
                </a:solidFill>
                <a:uFill>
                  <a:solidFill>
                    <a:srgbClr val="FFFFFF"/>
                  </a:solidFill>
                </a:uFill>
                <a:latin typeface="Calibri"/>
                <a:ea typeface="+mn-ea"/>
              </a:rPr>
              <a:t>10</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3"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0"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1"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3" name="PlaceHolder 2"/>
          <p:cNvSpPr>
            <a:spLocks noGrp="1"/>
          </p:cNvSpPr>
          <p:nvPr>
            <p:ph type="body"/>
          </p:nvPr>
        </p:nvSpPr>
        <p:spPr>
          <a:xfrm>
            <a:off x="45720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4" name="PlaceHolder 3"/>
          <p:cNvSpPr>
            <a:spLocks noGrp="1"/>
          </p:cNvSpPr>
          <p:nvPr>
            <p:ph type="body"/>
          </p:nvPr>
        </p:nvSpPr>
        <p:spPr>
          <a:xfrm>
            <a:off x="323964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5" name="PlaceHolder 4"/>
          <p:cNvSpPr>
            <a:spLocks noGrp="1"/>
          </p:cNvSpPr>
          <p:nvPr>
            <p:ph type="body"/>
          </p:nvPr>
        </p:nvSpPr>
        <p:spPr>
          <a:xfrm>
            <a:off x="602208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6" name="PlaceHolder 5"/>
          <p:cNvSpPr>
            <a:spLocks noGrp="1"/>
          </p:cNvSpPr>
          <p:nvPr>
            <p:ph type="body"/>
          </p:nvPr>
        </p:nvSpPr>
        <p:spPr>
          <a:xfrm>
            <a:off x="602208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7" name="PlaceHolder 6"/>
          <p:cNvSpPr>
            <a:spLocks noGrp="1"/>
          </p:cNvSpPr>
          <p:nvPr>
            <p:ph type="body"/>
          </p:nvPr>
        </p:nvSpPr>
        <p:spPr>
          <a:xfrm>
            <a:off x="323964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88" name="PlaceHolder 7"/>
          <p:cNvSpPr>
            <a:spLocks noGrp="1"/>
          </p:cNvSpPr>
          <p:nvPr>
            <p:ph type="body"/>
          </p:nvPr>
        </p:nvSpPr>
        <p:spPr>
          <a:xfrm>
            <a:off x="45720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2"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3"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07"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1"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9"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45720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323964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02208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4" name="PlaceHolder 5"/>
          <p:cNvSpPr>
            <a:spLocks noGrp="1"/>
          </p:cNvSpPr>
          <p:nvPr>
            <p:ph type="body"/>
          </p:nvPr>
        </p:nvSpPr>
        <p:spPr>
          <a:xfrm>
            <a:off x="602208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5" name="PlaceHolder 6"/>
          <p:cNvSpPr>
            <a:spLocks noGrp="1"/>
          </p:cNvSpPr>
          <p:nvPr>
            <p:ph type="body"/>
          </p:nvPr>
        </p:nvSpPr>
        <p:spPr>
          <a:xfrm>
            <a:off x="323964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6" name="PlaceHolder 7"/>
          <p:cNvSpPr>
            <a:spLocks noGrp="1"/>
          </p:cNvSpPr>
          <p:nvPr>
            <p:ph type="body"/>
          </p:nvPr>
        </p:nvSpPr>
        <p:spPr>
          <a:xfrm>
            <a:off x="45720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2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604520"/>
            <a:ext cx="82292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8"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9"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1"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47"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49" name="PlaceHolder 2"/>
          <p:cNvSpPr>
            <a:spLocks noGrp="1"/>
          </p:cNvSpPr>
          <p:nvPr>
            <p:ph type="body"/>
          </p:nvPr>
        </p:nvSpPr>
        <p:spPr>
          <a:xfrm>
            <a:off x="457200" y="160452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0" name="PlaceHolder 3"/>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2"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4"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5" name="PlaceHolder 5"/>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7" name="PlaceHolder 2"/>
          <p:cNvSpPr>
            <a:spLocks noGrp="1"/>
          </p:cNvSpPr>
          <p:nvPr>
            <p:ph type="body"/>
          </p:nvPr>
        </p:nvSpPr>
        <p:spPr>
          <a:xfrm>
            <a:off x="45720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8" name="PlaceHolder 3"/>
          <p:cNvSpPr>
            <a:spLocks noGrp="1"/>
          </p:cNvSpPr>
          <p:nvPr>
            <p:ph type="body"/>
          </p:nvPr>
        </p:nvSpPr>
        <p:spPr>
          <a:xfrm>
            <a:off x="323964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59" name="PlaceHolder 4"/>
          <p:cNvSpPr>
            <a:spLocks noGrp="1"/>
          </p:cNvSpPr>
          <p:nvPr>
            <p:ph type="body"/>
          </p:nvPr>
        </p:nvSpPr>
        <p:spPr>
          <a:xfrm>
            <a:off x="6022080" y="160452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0" name="PlaceHolder 5"/>
          <p:cNvSpPr>
            <a:spLocks noGrp="1"/>
          </p:cNvSpPr>
          <p:nvPr>
            <p:ph type="body"/>
          </p:nvPr>
        </p:nvSpPr>
        <p:spPr>
          <a:xfrm>
            <a:off x="602208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1" name="PlaceHolder 6"/>
          <p:cNvSpPr>
            <a:spLocks noGrp="1"/>
          </p:cNvSpPr>
          <p:nvPr>
            <p:ph type="body"/>
          </p:nvPr>
        </p:nvSpPr>
        <p:spPr>
          <a:xfrm>
            <a:off x="323964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2" name="PlaceHolder 7"/>
          <p:cNvSpPr>
            <a:spLocks noGrp="1"/>
          </p:cNvSpPr>
          <p:nvPr>
            <p:ph type="body"/>
          </p:nvPr>
        </p:nvSpPr>
        <p:spPr>
          <a:xfrm>
            <a:off x="457200" y="3682080"/>
            <a:ext cx="26496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8839080" y="379440"/>
            <a:ext cx="310320" cy="360"/>
          </a:xfrm>
          <a:custGeom>
            <a:avLst/>
            <a:gdLst/>
            <a:ahLst/>
            <a:cxnLst/>
            <a:rect l="l" t="t" r="r" b="b"/>
            <a:pathLst>
              <a:path w="120000" h="120000">
                <a:moveTo>
                  <a:pt x="0" y="0"/>
                </a:moveTo>
                <a:lnTo>
                  <a:pt x="120000" y="0"/>
                </a:lnTo>
              </a:path>
            </a:pathLst>
          </a:custGeom>
          <a:noFill/>
          <a:ln w="14400" cap="rnd">
            <a:solidFill>
              <a:srgbClr val="FFCC00"/>
            </a:solidFill>
            <a:custDash>
              <a:ds d="100000" sp="300000"/>
            </a:custDash>
            <a:round/>
          </a:ln>
        </p:spPr>
        <p:style>
          <a:lnRef idx="0">
            <a:scrgbClr r="0" g="0" b="0"/>
          </a:lnRef>
          <a:fillRef idx="0">
            <a:scrgbClr r="0" g="0" b="0"/>
          </a:fillRef>
          <a:effectRef idx="0">
            <a:scrgbClr r="0" g="0" b="0"/>
          </a:effectRef>
          <a:fontRef idx="minor"/>
        </p:style>
      </p:sp>
      <p:sp>
        <p:nvSpPr>
          <p:cNvPr id="7" name="CustomShape 2"/>
          <p:cNvSpPr/>
          <p:nvPr/>
        </p:nvSpPr>
        <p:spPr>
          <a:xfrm>
            <a:off x="-6480" y="379440"/>
            <a:ext cx="7396920" cy="360"/>
          </a:xfrm>
          <a:custGeom>
            <a:avLst/>
            <a:gdLst/>
            <a:ahLst/>
            <a:cxnLst/>
            <a:rect l="l" t="t" r="r" b="b"/>
            <a:pathLst>
              <a:path w="120000" h="120000">
                <a:moveTo>
                  <a:pt x="0" y="0"/>
                </a:moveTo>
                <a:lnTo>
                  <a:pt x="120000" y="0"/>
                </a:lnTo>
              </a:path>
            </a:pathLst>
          </a:custGeom>
          <a:noFill/>
          <a:ln w="14400" cap="rnd">
            <a:solidFill>
              <a:srgbClr val="FFCC00"/>
            </a:solidFill>
            <a:custDash>
              <a:ds d="100000" sp="300000"/>
            </a:custDash>
            <a:round/>
          </a:ln>
        </p:spPr>
        <p:style>
          <a:lnRef idx="0">
            <a:scrgbClr r="0" g="0" b="0"/>
          </a:lnRef>
          <a:fillRef idx="0">
            <a:scrgbClr r="0" g="0" b="0"/>
          </a:fillRef>
          <a:effectRef idx="0">
            <a:scrgbClr r="0" g="0" b="0"/>
          </a:effectRef>
          <a:fontRef idx="minor"/>
        </p:style>
      </p:sp>
      <p:sp>
        <p:nvSpPr>
          <p:cNvPr id="2" name="CustomShape 3"/>
          <p:cNvSpPr/>
          <p:nvPr/>
        </p:nvSpPr>
        <p:spPr>
          <a:xfrm>
            <a:off x="7310160" y="6617160"/>
            <a:ext cx="1833120" cy="240480"/>
          </a:xfrm>
          <a:custGeom>
            <a:avLst/>
            <a:gdLst/>
            <a:ahLst/>
            <a:cxnLst/>
            <a:rect l="l" t="t" r="r" b="b"/>
            <a:pathLst>
              <a:path w="120000" h="120000">
                <a:moveTo>
                  <a:pt x="120000" y="119846"/>
                </a:moveTo>
                <a:lnTo>
                  <a:pt x="120000" y="0"/>
                </a:lnTo>
                <a:lnTo>
                  <a:pt x="0" y="0"/>
                </a:lnTo>
                <a:lnTo>
                  <a:pt x="0" y="119846"/>
                </a:lnTo>
                <a:lnTo>
                  <a:pt x="120000" y="119846"/>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3" name="CustomShape 4"/>
          <p:cNvSpPr/>
          <p:nvPr/>
        </p:nvSpPr>
        <p:spPr>
          <a:xfrm>
            <a:off x="7101720" y="6617160"/>
            <a:ext cx="414000" cy="240480"/>
          </a:xfrm>
          <a:custGeom>
            <a:avLst/>
            <a:gdLst/>
            <a:ahLst/>
            <a:cxnLst/>
            <a:rect l="l" t="t" r="r" b="b"/>
            <a:pathLst>
              <a:path w="120000" h="120000">
                <a:moveTo>
                  <a:pt x="59978" y="0"/>
                </a:moveTo>
                <a:lnTo>
                  <a:pt x="0" y="119847"/>
                </a:lnTo>
                <a:lnTo>
                  <a:pt x="119956" y="119847"/>
                </a:lnTo>
                <a:lnTo>
                  <a:pt x="59978" y="0"/>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8280" y="378720"/>
            <a:ext cx="9235080" cy="1440"/>
          </a:xfrm>
          <a:prstGeom prst="line">
            <a:avLst/>
          </a:prstGeom>
          <a:ln w="3240">
            <a:solidFill>
              <a:srgbClr val="FFCC00"/>
            </a:solidFill>
            <a:custDash>
              <a:ds d="1100000" sp="1100000"/>
            </a:custDash>
            <a:round/>
          </a:ln>
        </p:spPr>
        <p:style>
          <a:lnRef idx="1">
            <a:schemeClr val="accent1"/>
          </a:lnRef>
          <a:fillRef idx="0">
            <a:schemeClr val="accent1"/>
          </a:fillRef>
          <a:effectRef idx="0">
            <a:schemeClr val="accent1"/>
          </a:effectRef>
          <a:fontRef idx="minor"/>
        </p:style>
      </p:sp>
      <p:sp>
        <p:nvSpPr>
          <p:cNvPr id="43" name="CustomShape 2"/>
          <p:cNvSpPr/>
          <p:nvPr/>
        </p:nvSpPr>
        <p:spPr>
          <a:xfrm>
            <a:off x="7391520" y="152280"/>
            <a:ext cx="1447200" cy="456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4" name="CustomShape 3"/>
          <p:cNvSpPr/>
          <p:nvPr/>
        </p:nvSpPr>
        <p:spPr>
          <a:xfrm>
            <a:off x="7310160" y="6617160"/>
            <a:ext cx="1833120" cy="3466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45" name="CustomShape 4"/>
          <p:cNvSpPr/>
          <p:nvPr/>
        </p:nvSpPr>
        <p:spPr>
          <a:xfrm>
            <a:off x="7010280" y="6617160"/>
            <a:ext cx="596520" cy="346680"/>
          </a:xfrm>
          <a:prstGeom prst="triangle">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46" name="CustomShape 5"/>
          <p:cNvSpPr/>
          <p:nvPr/>
        </p:nvSpPr>
        <p:spPr>
          <a:xfrm>
            <a:off x="7309800" y="6600960"/>
            <a:ext cx="1750320" cy="242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000" b="0" strike="noStrike" spc="-1">
                <a:solidFill>
                  <a:srgbClr val="000000"/>
                </a:solidFill>
                <a:uFill>
                  <a:solidFill>
                    <a:srgbClr val="FFFFFF"/>
                  </a:solidFill>
                </a:uFill>
                <a:latin typeface="Century Gothic"/>
                <a:ea typeface="Arial"/>
              </a:rPr>
              <a:t>www.kaleidoscope.org.in</a:t>
            </a:r>
            <a:endParaRPr lang="en-IN" sz="1800" b="0" strike="noStrike" spc="-1">
              <a:solidFill>
                <a:srgbClr val="000000"/>
              </a:solidFill>
              <a:uFill>
                <a:solidFill>
                  <a:srgbClr val="FFFFFF"/>
                </a:solidFill>
              </a:uFill>
              <a:latin typeface="Arial"/>
            </a:endParaRPr>
          </a:p>
        </p:txBody>
      </p:sp>
      <p:pic>
        <p:nvPicPr>
          <p:cNvPr id="47" name="Picture 1"/>
          <p:cNvPicPr/>
          <p:nvPr/>
        </p:nvPicPr>
        <p:blipFill>
          <a:blip r:embed="rId14"/>
          <a:stretch/>
        </p:blipFill>
        <p:spPr>
          <a:xfrm rot="5400000">
            <a:off x="-563760" y="943560"/>
            <a:ext cx="1188000" cy="64440"/>
          </a:xfrm>
          <a:prstGeom prst="rect">
            <a:avLst/>
          </a:prstGeom>
          <a:ln>
            <a:noFill/>
          </a:ln>
        </p:spPr>
      </p:pic>
      <p:pic>
        <p:nvPicPr>
          <p:cNvPr id="48" name="Picture 17"/>
          <p:cNvPicPr/>
          <p:nvPr/>
        </p:nvPicPr>
        <p:blipFill>
          <a:blip r:embed="rId15"/>
          <a:srcRect b="32909"/>
          <a:stretch/>
        </p:blipFill>
        <p:spPr>
          <a:xfrm>
            <a:off x="7441560" y="181080"/>
            <a:ext cx="1370880" cy="293400"/>
          </a:xfrm>
          <a:prstGeom prst="rect">
            <a:avLst/>
          </a:prstGeom>
          <a:ln>
            <a:noFill/>
          </a:ln>
        </p:spPr>
      </p:pic>
      <p:pic>
        <p:nvPicPr>
          <p:cNvPr id="49" name="Picture 5"/>
          <p:cNvPicPr/>
          <p:nvPr/>
        </p:nvPicPr>
        <p:blipFill>
          <a:blip r:embed="rId16"/>
          <a:stretch/>
        </p:blipFill>
        <p:spPr>
          <a:xfrm>
            <a:off x="7391520" y="408960"/>
            <a:ext cx="1462320" cy="218880"/>
          </a:xfrm>
          <a:prstGeom prst="rect">
            <a:avLst/>
          </a:prstGeom>
          <a:ln w="9360">
            <a:noFill/>
          </a:ln>
        </p:spPr>
      </p:pic>
      <p:sp>
        <p:nvSpPr>
          <p:cNvPr id="50" name="CustomShape 6"/>
          <p:cNvSpPr/>
          <p:nvPr/>
        </p:nvSpPr>
        <p:spPr>
          <a:xfrm>
            <a:off x="0" y="6778800"/>
            <a:ext cx="7162200" cy="1515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1" name="PlaceHolder 7"/>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52" name="PlaceHolder 8"/>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90" name="PlaceHolder 2"/>
          <p:cNvSpPr>
            <a:spLocks noGrp="1"/>
          </p:cNvSpPr>
          <p:nvPr>
            <p:ph type="body"/>
          </p:nvPr>
        </p:nvSpPr>
        <p:spPr>
          <a:xfrm>
            <a:off x="457200" y="1604520"/>
            <a:ext cx="82292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19.jpe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23.jpe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24.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25.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 Id="rId5" Type="http://schemas.openxmlformats.org/officeDocument/2006/relationships/image" Target="../media/image26.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www.kaleidoscope.org.in/" TargetMode="External"/><Relationship Id="rId5" Type="http://schemas.openxmlformats.org/officeDocument/2006/relationships/image" Target="../media/image10.jpe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www.kaleidoscope.org.in/" TargetMode="External"/><Relationship Id="rId5" Type="http://schemas.openxmlformats.org/officeDocument/2006/relationships/image" Target="../media/image11.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www.kaleidoscope.org.in/" TargetMode="External"/><Relationship Id="rId5" Type="http://schemas.openxmlformats.org/officeDocument/2006/relationships/image" Target="../media/image12.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www.kaleidoscope.org.in/" TargetMode="External"/><Relationship Id="rId5" Type="http://schemas.openxmlformats.org/officeDocument/2006/relationships/image" Target="../media/image13.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www.kaleidoscope.org.in/" TargetMode="External"/><Relationship Id="rId5" Type="http://schemas.openxmlformats.org/officeDocument/2006/relationships/image" Target="../media/image14.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www.kaleidoscope.org.in/" TargetMode="External"/><Relationship Id="rId5" Type="http://schemas.openxmlformats.org/officeDocument/2006/relationships/image" Target="../media/image17.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reeform 1"/>
          <p:cNvSpPr/>
          <p:nvPr/>
        </p:nvSpPr>
        <p:spPr>
          <a:xfrm>
            <a:off x="0" y="-360"/>
            <a:ext cx="9144720" cy="7238520"/>
          </a:xfrm>
          <a:custGeom>
            <a:avLst/>
            <a:gdLst/>
            <a:ahLst/>
            <a:cxnLst/>
            <a:rect l="0" t="0" r="r" b="b"/>
            <a:pathLst>
              <a:path w="25402" h="20107">
                <a:moveTo>
                  <a:pt x="0" y="20106"/>
                </a:moveTo>
                <a:lnTo>
                  <a:pt x="25401" y="20106"/>
                </a:lnTo>
                <a:lnTo>
                  <a:pt x="25401" y="0"/>
                </a:lnTo>
                <a:lnTo>
                  <a:pt x="0" y="0"/>
                </a:lnTo>
                <a:lnTo>
                  <a:pt x="0" y="20106"/>
                </a:lnTo>
              </a:path>
            </a:pathLst>
          </a:custGeom>
          <a:solidFill>
            <a:srgbClr val="FFFFFF"/>
          </a:solidFill>
          <a:ln>
            <a:noFill/>
          </a:ln>
        </p:spPr>
      </p:sp>
      <p:sp>
        <p:nvSpPr>
          <p:cNvPr id="164" name="Line 2"/>
          <p:cNvSpPr/>
          <p:nvPr/>
        </p:nvSpPr>
        <p:spPr>
          <a:xfrm>
            <a:off x="-8640" y="399240"/>
            <a:ext cx="9235800" cy="2160"/>
          </a:xfrm>
          <a:prstGeom prst="line">
            <a:avLst/>
          </a:prstGeom>
          <a:ln w="12600">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165" name="Freeform 3"/>
          <p:cNvSpPr/>
          <p:nvPr/>
        </p:nvSpPr>
        <p:spPr>
          <a:xfrm>
            <a:off x="7391160" y="160560"/>
            <a:ext cx="1448640" cy="483120"/>
          </a:xfrm>
          <a:custGeom>
            <a:avLst/>
            <a:gdLst/>
            <a:ahLst/>
            <a:cxnLst/>
            <a:rect l="0" t="0" r="r" b="b"/>
            <a:pathLst>
              <a:path w="4024" h="1342">
                <a:moveTo>
                  <a:pt x="0" y="1341"/>
                </a:moveTo>
                <a:lnTo>
                  <a:pt x="4023" y="1341"/>
                </a:lnTo>
                <a:lnTo>
                  <a:pt x="4023" y="0"/>
                </a:lnTo>
                <a:lnTo>
                  <a:pt x="0" y="0"/>
                </a:lnTo>
                <a:lnTo>
                  <a:pt x="0" y="1341"/>
                </a:lnTo>
              </a:path>
            </a:pathLst>
          </a:custGeom>
          <a:solidFill>
            <a:srgbClr val="FFFFFF"/>
          </a:solidFill>
          <a:ln>
            <a:noFill/>
          </a:ln>
        </p:spPr>
      </p:sp>
      <p:sp>
        <p:nvSpPr>
          <p:cNvPr id="166" name="Freeform 4"/>
          <p:cNvSpPr/>
          <p:nvPr/>
        </p:nvSpPr>
        <p:spPr>
          <a:xfrm>
            <a:off x="7309800" y="6983280"/>
            <a:ext cx="1834920" cy="367560"/>
          </a:xfrm>
          <a:custGeom>
            <a:avLst/>
            <a:gdLst/>
            <a:ahLst/>
            <a:cxnLst/>
            <a:rect l="0" t="0" r="r" b="b"/>
            <a:pathLst>
              <a:path w="5097" h="1021">
                <a:moveTo>
                  <a:pt x="0" y="1020"/>
                </a:moveTo>
                <a:lnTo>
                  <a:pt x="5096" y="1020"/>
                </a:lnTo>
                <a:lnTo>
                  <a:pt x="5096" y="0"/>
                </a:lnTo>
                <a:lnTo>
                  <a:pt x="0" y="0"/>
                </a:lnTo>
                <a:lnTo>
                  <a:pt x="0" y="1020"/>
                </a:lnTo>
              </a:path>
            </a:pathLst>
          </a:custGeom>
          <a:solidFill>
            <a:srgbClr val="FFC000"/>
          </a:solidFill>
          <a:ln>
            <a:noFill/>
          </a:ln>
        </p:spPr>
      </p:sp>
      <p:sp>
        <p:nvSpPr>
          <p:cNvPr id="167" name="Freeform 5"/>
          <p:cNvSpPr/>
          <p:nvPr/>
        </p:nvSpPr>
        <p:spPr>
          <a:xfrm>
            <a:off x="7010280" y="6983280"/>
            <a:ext cx="597960" cy="367560"/>
          </a:xfrm>
          <a:custGeom>
            <a:avLst/>
            <a:gdLst/>
            <a:ahLst/>
            <a:cxnLst/>
            <a:rect l="0" t="0" r="r" b="b"/>
            <a:pathLst>
              <a:path w="1661" h="1021">
                <a:moveTo>
                  <a:pt x="0" y="1020"/>
                </a:moveTo>
                <a:lnTo>
                  <a:pt x="830" y="0"/>
                </a:lnTo>
                <a:lnTo>
                  <a:pt x="1660" y="1020"/>
                </a:lnTo>
                <a:lnTo>
                  <a:pt x="0" y="1020"/>
                </a:lnTo>
              </a:path>
            </a:pathLst>
          </a:custGeom>
          <a:solidFill>
            <a:srgbClr val="FFC000"/>
          </a:solidFill>
          <a:ln>
            <a:noFill/>
          </a:ln>
        </p:spPr>
      </p:sp>
      <p:pic>
        <p:nvPicPr>
          <p:cNvPr id="168" name="Picture 167"/>
          <p:cNvPicPr/>
          <p:nvPr/>
        </p:nvPicPr>
        <p:blipFill>
          <a:blip r:embed="rId2"/>
          <a:stretch/>
        </p:blipFill>
        <p:spPr>
          <a:xfrm rot="5400000">
            <a:off x="-597600" y="997560"/>
            <a:ext cx="1254240" cy="64800"/>
          </a:xfrm>
          <a:prstGeom prst="rect">
            <a:avLst/>
          </a:prstGeom>
          <a:ln>
            <a:noFill/>
          </a:ln>
        </p:spPr>
      </p:pic>
      <p:pic>
        <p:nvPicPr>
          <p:cNvPr id="169" name="Picture 168"/>
          <p:cNvPicPr/>
          <p:nvPr/>
        </p:nvPicPr>
        <p:blipFill>
          <a:blip r:embed="rId3"/>
          <a:stretch/>
        </p:blipFill>
        <p:spPr>
          <a:xfrm>
            <a:off x="7444080" y="193680"/>
            <a:ext cx="1368720" cy="307440"/>
          </a:xfrm>
          <a:prstGeom prst="rect">
            <a:avLst/>
          </a:prstGeom>
          <a:ln>
            <a:noFill/>
          </a:ln>
        </p:spPr>
      </p:pic>
      <p:pic>
        <p:nvPicPr>
          <p:cNvPr id="170" name="Picture 169"/>
          <p:cNvPicPr/>
          <p:nvPr/>
        </p:nvPicPr>
        <p:blipFill>
          <a:blip r:embed="rId4"/>
          <a:stretch/>
        </p:blipFill>
        <p:spPr>
          <a:xfrm>
            <a:off x="7391520" y="431280"/>
            <a:ext cx="1462680" cy="231480"/>
          </a:xfrm>
          <a:prstGeom prst="rect">
            <a:avLst/>
          </a:prstGeom>
          <a:ln>
            <a:noFill/>
          </a:ln>
        </p:spPr>
      </p:pic>
      <p:sp>
        <p:nvSpPr>
          <p:cNvPr id="171" name="Freeform 6"/>
          <p:cNvSpPr/>
          <p:nvPr/>
        </p:nvSpPr>
        <p:spPr>
          <a:xfrm>
            <a:off x="0" y="7154280"/>
            <a:ext cx="7163280" cy="161280"/>
          </a:xfrm>
          <a:custGeom>
            <a:avLst/>
            <a:gdLst/>
            <a:ahLst/>
            <a:cxnLst/>
            <a:rect l="0" t="0" r="r" b="b"/>
            <a:pathLst>
              <a:path w="19898" h="448">
                <a:moveTo>
                  <a:pt x="0" y="447"/>
                </a:moveTo>
                <a:lnTo>
                  <a:pt x="19897" y="447"/>
                </a:lnTo>
                <a:lnTo>
                  <a:pt x="19897" y="0"/>
                </a:lnTo>
                <a:lnTo>
                  <a:pt x="0" y="0"/>
                </a:lnTo>
                <a:lnTo>
                  <a:pt x="0" y="447"/>
                </a:lnTo>
              </a:path>
            </a:pathLst>
          </a:custGeom>
          <a:solidFill>
            <a:srgbClr val="FFC000"/>
          </a:solidFill>
          <a:ln>
            <a:noFill/>
          </a:ln>
        </p:spPr>
      </p:sp>
      <p:sp>
        <p:nvSpPr>
          <p:cNvPr id="172" name="TextShape 7"/>
          <p:cNvSpPr txBox="1"/>
          <p:nvPr/>
        </p:nvSpPr>
        <p:spPr>
          <a:xfrm>
            <a:off x="7394400" y="7024320"/>
            <a:ext cx="1570320" cy="154800"/>
          </a:xfrm>
          <a:prstGeom prst="rect">
            <a:avLst/>
          </a:prstGeom>
          <a:noFill/>
          <a:ln>
            <a:noFill/>
          </a:ln>
        </p:spPr>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050" b="0" strike="noStrike" spc="-1">
              <a:solidFill>
                <a:srgbClr val="000000"/>
              </a:solidFill>
              <a:uFill>
                <a:solidFill>
                  <a:srgbClr val="FFFFFF"/>
                </a:solidFill>
              </a:uFill>
              <a:latin typeface="Times New Roman"/>
            </a:endParaRPr>
          </a:p>
        </p:txBody>
      </p:sp>
      <p:sp>
        <p:nvSpPr>
          <p:cNvPr id="173" name="Line 8"/>
          <p:cNvSpPr/>
          <p:nvPr/>
        </p:nvSpPr>
        <p:spPr>
          <a:xfrm>
            <a:off x="3388320" y="1686600"/>
            <a:ext cx="0" cy="3791160"/>
          </a:xfrm>
          <a:prstGeom prst="line">
            <a:avLst/>
          </a:prstGeom>
          <a:ln w="12600">
            <a:solidFill>
              <a:srgbClr val="FAC090"/>
            </a:solidFill>
            <a:custDash>
              <a:ds d="100000" sp="300000"/>
            </a:custDash>
            <a:round/>
          </a:ln>
        </p:spPr>
        <p:style>
          <a:lnRef idx="0">
            <a:scrgbClr r="0" g="0" b="0"/>
          </a:lnRef>
          <a:fillRef idx="0">
            <a:scrgbClr r="0" g="0" b="0"/>
          </a:fillRef>
          <a:effectRef idx="0">
            <a:scrgbClr r="0" g="0" b="0"/>
          </a:effectRef>
          <a:fontRef idx="minor"/>
        </p:style>
      </p:sp>
      <p:sp>
        <p:nvSpPr>
          <p:cNvPr id="174" name="Line 9"/>
          <p:cNvSpPr/>
          <p:nvPr/>
        </p:nvSpPr>
        <p:spPr>
          <a:xfrm>
            <a:off x="6469200" y="1686600"/>
            <a:ext cx="0" cy="3791160"/>
          </a:xfrm>
          <a:prstGeom prst="line">
            <a:avLst/>
          </a:prstGeom>
          <a:ln w="12600">
            <a:solidFill>
              <a:srgbClr val="FAC090"/>
            </a:solidFill>
            <a:custDash>
              <a:ds d="100000" sp="300000"/>
            </a:custDash>
            <a:round/>
          </a:ln>
        </p:spPr>
        <p:style>
          <a:lnRef idx="0">
            <a:scrgbClr r="0" g="0" b="0"/>
          </a:lnRef>
          <a:fillRef idx="0">
            <a:scrgbClr r="0" g="0" b="0"/>
          </a:fillRef>
          <a:effectRef idx="0">
            <a:scrgbClr r="0" g="0" b="0"/>
          </a:effectRef>
          <a:fontRef idx="minor"/>
        </p:style>
      </p:sp>
      <p:sp>
        <p:nvSpPr>
          <p:cNvPr id="175" name="Line 10"/>
          <p:cNvSpPr/>
          <p:nvPr/>
        </p:nvSpPr>
        <p:spPr>
          <a:xfrm>
            <a:off x="228600" y="1686600"/>
            <a:ext cx="0" cy="3791160"/>
          </a:xfrm>
          <a:prstGeom prst="line">
            <a:avLst/>
          </a:prstGeom>
          <a:ln w="12600">
            <a:solidFill>
              <a:srgbClr val="FAC090"/>
            </a:solidFill>
            <a:custDash>
              <a:ds d="100000" sp="300000"/>
            </a:custDash>
            <a:round/>
          </a:ln>
        </p:spPr>
        <p:style>
          <a:lnRef idx="0">
            <a:scrgbClr r="0" g="0" b="0"/>
          </a:lnRef>
          <a:fillRef idx="0">
            <a:scrgbClr r="0" g="0" b="0"/>
          </a:fillRef>
          <a:effectRef idx="0">
            <a:scrgbClr r="0" g="0" b="0"/>
          </a:effectRef>
          <a:fontRef idx="minor"/>
        </p:style>
      </p:sp>
      <p:sp>
        <p:nvSpPr>
          <p:cNvPr id="176" name="Line 11"/>
          <p:cNvSpPr/>
          <p:nvPr/>
        </p:nvSpPr>
        <p:spPr>
          <a:xfrm>
            <a:off x="8839080" y="1686600"/>
            <a:ext cx="0" cy="3791160"/>
          </a:xfrm>
          <a:prstGeom prst="line">
            <a:avLst/>
          </a:prstGeom>
          <a:ln w="12600">
            <a:solidFill>
              <a:srgbClr val="FAC090"/>
            </a:solidFill>
            <a:custDash>
              <a:ds d="100000" sp="300000"/>
            </a:custDash>
            <a:round/>
          </a:ln>
        </p:spPr>
        <p:style>
          <a:lnRef idx="0">
            <a:scrgbClr r="0" g="0" b="0"/>
          </a:lnRef>
          <a:fillRef idx="0">
            <a:scrgbClr r="0" g="0" b="0"/>
          </a:fillRef>
          <a:effectRef idx="0">
            <a:scrgbClr r="0" g="0" b="0"/>
          </a:effectRef>
          <a:fontRef idx="minor"/>
        </p:style>
      </p:sp>
      <p:sp>
        <p:nvSpPr>
          <p:cNvPr id="177" name="Line 12"/>
          <p:cNvSpPr/>
          <p:nvPr/>
        </p:nvSpPr>
        <p:spPr>
          <a:xfrm>
            <a:off x="226800" y="1688760"/>
            <a:ext cx="8613720" cy="0"/>
          </a:xfrm>
          <a:prstGeom prst="line">
            <a:avLst/>
          </a:prstGeom>
          <a:ln w="12600">
            <a:solidFill>
              <a:srgbClr val="FAC090"/>
            </a:solidFill>
            <a:custDash>
              <a:ds d="100000" sp="300000"/>
            </a:custDash>
            <a:round/>
          </a:ln>
        </p:spPr>
        <p:style>
          <a:lnRef idx="0">
            <a:scrgbClr r="0" g="0" b="0"/>
          </a:lnRef>
          <a:fillRef idx="0">
            <a:scrgbClr r="0" g="0" b="0"/>
          </a:fillRef>
          <a:effectRef idx="0">
            <a:scrgbClr r="0" g="0" b="0"/>
          </a:effectRef>
          <a:fontRef idx="minor"/>
        </p:style>
      </p:sp>
      <p:sp>
        <p:nvSpPr>
          <p:cNvPr id="178" name="Line 13"/>
          <p:cNvSpPr/>
          <p:nvPr/>
        </p:nvSpPr>
        <p:spPr>
          <a:xfrm>
            <a:off x="226800" y="5476320"/>
            <a:ext cx="8613720" cy="0"/>
          </a:xfrm>
          <a:prstGeom prst="line">
            <a:avLst/>
          </a:prstGeom>
          <a:ln w="12600">
            <a:solidFill>
              <a:srgbClr val="FAC090"/>
            </a:solidFill>
            <a:custDash>
              <a:ds d="100000" sp="300000"/>
            </a:custDash>
            <a:round/>
          </a:ln>
        </p:spPr>
        <p:style>
          <a:lnRef idx="0">
            <a:scrgbClr r="0" g="0" b="0"/>
          </a:lnRef>
          <a:fillRef idx="0">
            <a:scrgbClr r="0" g="0" b="0"/>
          </a:fillRef>
          <a:effectRef idx="0">
            <a:scrgbClr r="0" g="0" b="0"/>
          </a:effectRef>
          <a:fontRef idx="minor"/>
        </p:style>
      </p:sp>
      <p:sp>
        <p:nvSpPr>
          <p:cNvPr id="179" name="TextShape 14"/>
          <p:cNvSpPr txBox="1"/>
          <p:nvPr/>
        </p:nvSpPr>
        <p:spPr>
          <a:xfrm>
            <a:off x="3504960" y="1257120"/>
            <a:ext cx="2413080" cy="373320"/>
          </a:xfrm>
          <a:prstGeom prst="rect">
            <a:avLst/>
          </a:prstGeom>
          <a:noFill/>
          <a:ln>
            <a:noFill/>
          </a:ln>
        </p:spPr>
        <p:txBody>
          <a:bodyPr lIns="0" tIns="0" rIns="0" bIns="0"/>
          <a:lstStyle/>
          <a:p>
            <a:r>
              <a:rPr lang="en-IN" sz="2400" b="0" strike="noStrike" spc="-1">
                <a:solidFill>
                  <a:srgbClr val="7F7F7F"/>
                </a:solidFill>
                <a:uFill>
                  <a:solidFill>
                    <a:srgbClr val="FFFFFF"/>
                  </a:solidFill>
                </a:uFill>
                <a:latin typeface="Calibri"/>
              </a:rPr>
              <a:t>KEY PROGRAMS</a:t>
            </a:r>
            <a:endParaRPr lang="en-IN" sz="2530" b="0" strike="noStrike" spc="-1">
              <a:solidFill>
                <a:srgbClr val="000000"/>
              </a:solidFill>
              <a:uFill>
                <a:solidFill>
                  <a:srgbClr val="FFFFFF"/>
                </a:solidFill>
              </a:uFill>
              <a:latin typeface="Times New Roman"/>
            </a:endParaRPr>
          </a:p>
        </p:txBody>
      </p:sp>
      <p:sp>
        <p:nvSpPr>
          <p:cNvPr id="180" name="TextShape 15"/>
          <p:cNvSpPr txBox="1"/>
          <p:nvPr/>
        </p:nvSpPr>
        <p:spPr>
          <a:xfrm>
            <a:off x="320040" y="1816560"/>
            <a:ext cx="153396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Emerging leader</a:t>
            </a:r>
            <a:endParaRPr lang="en-IN" sz="1490" b="0" strike="noStrike" spc="-1">
              <a:solidFill>
                <a:srgbClr val="000000"/>
              </a:solidFill>
              <a:uFill>
                <a:solidFill>
                  <a:srgbClr val="FFFFFF"/>
                </a:solidFill>
              </a:uFill>
              <a:latin typeface="Times New Roman"/>
            </a:endParaRPr>
          </a:p>
        </p:txBody>
      </p:sp>
      <p:sp>
        <p:nvSpPr>
          <p:cNvPr id="181" name="TextShape 16"/>
          <p:cNvSpPr txBox="1"/>
          <p:nvPr/>
        </p:nvSpPr>
        <p:spPr>
          <a:xfrm>
            <a:off x="320040" y="2154600"/>
            <a:ext cx="172008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Manager as leader</a:t>
            </a:r>
            <a:endParaRPr lang="en-IN" sz="1490" b="0" strike="noStrike" spc="-1">
              <a:solidFill>
                <a:srgbClr val="000000"/>
              </a:solidFill>
              <a:uFill>
                <a:solidFill>
                  <a:srgbClr val="FFFFFF"/>
                </a:solidFill>
              </a:uFill>
              <a:latin typeface="Times New Roman"/>
            </a:endParaRPr>
          </a:p>
        </p:txBody>
      </p:sp>
      <p:sp>
        <p:nvSpPr>
          <p:cNvPr id="182" name="TextShape 17"/>
          <p:cNvSpPr txBox="1"/>
          <p:nvPr/>
        </p:nvSpPr>
        <p:spPr>
          <a:xfrm>
            <a:off x="320040" y="2492640"/>
            <a:ext cx="192708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Advanced leadership</a:t>
            </a:r>
            <a:endParaRPr lang="en-IN" sz="1490" b="0" strike="noStrike" spc="-1">
              <a:solidFill>
                <a:srgbClr val="000000"/>
              </a:solidFill>
              <a:uFill>
                <a:solidFill>
                  <a:srgbClr val="FFFFFF"/>
                </a:solidFill>
              </a:uFill>
              <a:latin typeface="Times New Roman"/>
            </a:endParaRPr>
          </a:p>
        </p:txBody>
      </p:sp>
      <p:sp>
        <p:nvSpPr>
          <p:cNvPr id="183" name="TextShape 18"/>
          <p:cNvSpPr txBox="1"/>
          <p:nvPr/>
        </p:nvSpPr>
        <p:spPr>
          <a:xfrm>
            <a:off x="320040" y="2830320"/>
            <a:ext cx="197280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Effective team player</a:t>
            </a:r>
            <a:endParaRPr lang="en-IN" sz="1490" b="0" strike="noStrike" spc="-1">
              <a:solidFill>
                <a:srgbClr val="000000"/>
              </a:solidFill>
              <a:uFill>
                <a:solidFill>
                  <a:srgbClr val="FFFFFF"/>
                </a:solidFill>
              </a:uFill>
              <a:latin typeface="Times New Roman"/>
            </a:endParaRPr>
          </a:p>
        </p:txBody>
      </p:sp>
      <p:sp>
        <p:nvSpPr>
          <p:cNvPr id="184" name="TextShape 19"/>
          <p:cNvSpPr txBox="1"/>
          <p:nvPr/>
        </p:nvSpPr>
        <p:spPr>
          <a:xfrm>
            <a:off x="320040" y="3168000"/>
            <a:ext cx="230508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Essential business skills: </a:t>
            </a:r>
            <a:endParaRPr lang="en-IN" sz="1490" b="0" strike="noStrike" spc="-1">
              <a:solidFill>
                <a:srgbClr val="000000"/>
              </a:solidFill>
              <a:uFill>
                <a:solidFill>
                  <a:srgbClr val="FFFFFF"/>
                </a:solidFill>
              </a:uFill>
              <a:latin typeface="Times New Roman"/>
            </a:endParaRPr>
          </a:p>
        </p:txBody>
      </p:sp>
      <p:sp>
        <p:nvSpPr>
          <p:cNvPr id="185" name="TextShape 20"/>
          <p:cNvSpPr txBox="1"/>
          <p:nvPr/>
        </p:nvSpPr>
        <p:spPr>
          <a:xfrm>
            <a:off x="661320" y="3506040"/>
            <a:ext cx="2935800" cy="217800"/>
          </a:xfrm>
          <a:prstGeom prst="rect">
            <a:avLst/>
          </a:prstGeom>
          <a:noFill/>
          <a:ln>
            <a:noFill/>
          </a:ln>
        </p:spPr>
        <p:txBody>
          <a:bodyPr lIns="0" tIns="0" rIns="0" bIns="0"/>
          <a:lstStyle/>
          <a:p>
            <a:r>
              <a:rPr lang="en-IN" sz="1410" b="0" strike="noStrike" spc="-1">
                <a:solidFill>
                  <a:srgbClr val="000000"/>
                </a:solidFill>
                <a:uFill>
                  <a:solidFill>
                    <a:srgbClr val="FFFFFF"/>
                  </a:solidFill>
                </a:uFill>
                <a:latin typeface="Calibri"/>
              </a:rPr>
              <a:t>communication at the workplace</a:t>
            </a:r>
            <a:endParaRPr lang="en-IN" sz="1490" b="0" strike="noStrike" spc="-1">
              <a:solidFill>
                <a:srgbClr val="000000"/>
              </a:solidFill>
              <a:uFill>
                <a:solidFill>
                  <a:srgbClr val="FFFFFF"/>
                </a:solidFill>
              </a:uFill>
              <a:latin typeface="Times New Roman"/>
            </a:endParaRPr>
          </a:p>
        </p:txBody>
      </p:sp>
      <p:sp>
        <p:nvSpPr>
          <p:cNvPr id="186" name="TextShape 21"/>
          <p:cNvSpPr txBox="1"/>
          <p:nvPr/>
        </p:nvSpPr>
        <p:spPr>
          <a:xfrm>
            <a:off x="320040" y="3843720"/>
            <a:ext cx="67284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X-Sell: </a:t>
            </a:r>
            <a:endParaRPr lang="en-IN" sz="1490" b="0" strike="noStrike" spc="-1">
              <a:solidFill>
                <a:srgbClr val="000000"/>
              </a:solidFill>
              <a:uFill>
                <a:solidFill>
                  <a:srgbClr val="FFFFFF"/>
                </a:solidFill>
              </a:uFill>
              <a:latin typeface="Times New Roman"/>
            </a:endParaRPr>
          </a:p>
        </p:txBody>
      </p:sp>
      <p:sp>
        <p:nvSpPr>
          <p:cNvPr id="187" name="TextShape 22"/>
          <p:cNvSpPr txBox="1"/>
          <p:nvPr/>
        </p:nvSpPr>
        <p:spPr>
          <a:xfrm>
            <a:off x="1146240" y="3857040"/>
            <a:ext cx="231264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sales performance coaching</a:t>
            </a:r>
            <a:endParaRPr lang="en-IN" sz="1370" b="0" strike="noStrike" spc="-1">
              <a:solidFill>
                <a:srgbClr val="000000"/>
              </a:solidFill>
              <a:uFill>
                <a:solidFill>
                  <a:srgbClr val="FFFFFF"/>
                </a:solidFill>
              </a:uFill>
              <a:latin typeface="Times New Roman"/>
            </a:endParaRPr>
          </a:p>
        </p:txBody>
      </p:sp>
      <p:sp>
        <p:nvSpPr>
          <p:cNvPr id="188" name="TextShape 23"/>
          <p:cNvSpPr txBox="1"/>
          <p:nvPr/>
        </p:nvSpPr>
        <p:spPr>
          <a:xfrm>
            <a:off x="320040" y="4181760"/>
            <a:ext cx="151416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At your service: </a:t>
            </a:r>
            <a:endParaRPr lang="en-IN" sz="1490" b="0" strike="noStrike" spc="-1">
              <a:solidFill>
                <a:srgbClr val="000000"/>
              </a:solidFill>
              <a:uFill>
                <a:solidFill>
                  <a:srgbClr val="FFFFFF"/>
                </a:solidFill>
              </a:uFill>
              <a:latin typeface="Times New Roman"/>
            </a:endParaRPr>
          </a:p>
        </p:txBody>
      </p:sp>
      <p:sp>
        <p:nvSpPr>
          <p:cNvPr id="189" name="TextShape 24"/>
          <p:cNvSpPr txBox="1"/>
          <p:nvPr/>
        </p:nvSpPr>
        <p:spPr>
          <a:xfrm>
            <a:off x="1821600" y="4195080"/>
            <a:ext cx="173196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enhancing customer </a:t>
            </a:r>
            <a:endParaRPr lang="en-IN" sz="1370" b="0" strike="noStrike" spc="-1">
              <a:solidFill>
                <a:srgbClr val="000000"/>
              </a:solidFill>
              <a:uFill>
                <a:solidFill>
                  <a:srgbClr val="FFFFFF"/>
                </a:solidFill>
              </a:uFill>
              <a:latin typeface="Times New Roman"/>
            </a:endParaRPr>
          </a:p>
        </p:txBody>
      </p:sp>
      <p:sp>
        <p:nvSpPr>
          <p:cNvPr id="190" name="TextShape 25"/>
          <p:cNvSpPr txBox="1"/>
          <p:nvPr/>
        </p:nvSpPr>
        <p:spPr>
          <a:xfrm>
            <a:off x="661320" y="4513680"/>
            <a:ext cx="91044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experience</a:t>
            </a:r>
            <a:endParaRPr lang="en-IN" sz="1370" b="0" strike="noStrike" spc="-1">
              <a:solidFill>
                <a:srgbClr val="000000"/>
              </a:solidFill>
              <a:uFill>
                <a:solidFill>
                  <a:srgbClr val="FFFFFF"/>
                </a:solidFill>
              </a:uFill>
              <a:latin typeface="Times New Roman"/>
            </a:endParaRPr>
          </a:p>
        </p:txBody>
      </p:sp>
      <p:sp>
        <p:nvSpPr>
          <p:cNvPr id="191" name="TextShape 26"/>
          <p:cNvSpPr txBox="1"/>
          <p:nvPr/>
        </p:nvSpPr>
        <p:spPr>
          <a:xfrm>
            <a:off x="320040" y="4833000"/>
            <a:ext cx="174132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Art of negotiation: </a:t>
            </a:r>
            <a:endParaRPr lang="en-IN" sz="1490" b="0" strike="noStrike" spc="-1">
              <a:solidFill>
                <a:srgbClr val="000000"/>
              </a:solidFill>
              <a:uFill>
                <a:solidFill>
                  <a:srgbClr val="FFFFFF"/>
                </a:solidFill>
              </a:uFill>
              <a:latin typeface="Times New Roman"/>
            </a:endParaRPr>
          </a:p>
        </p:txBody>
      </p:sp>
      <p:sp>
        <p:nvSpPr>
          <p:cNvPr id="192" name="TextShape 27"/>
          <p:cNvSpPr txBox="1"/>
          <p:nvPr/>
        </p:nvSpPr>
        <p:spPr>
          <a:xfrm>
            <a:off x="2033280" y="4846680"/>
            <a:ext cx="142704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win &amp; close deals</a:t>
            </a:r>
            <a:endParaRPr lang="en-IN" sz="1370" b="0" strike="noStrike" spc="-1">
              <a:solidFill>
                <a:srgbClr val="000000"/>
              </a:solidFill>
              <a:uFill>
                <a:solidFill>
                  <a:srgbClr val="FFFFFF"/>
                </a:solidFill>
              </a:uFill>
              <a:latin typeface="Times New Roman"/>
            </a:endParaRPr>
          </a:p>
        </p:txBody>
      </p:sp>
      <p:sp>
        <p:nvSpPr>
          <p:cNvPr id="193" name="TextShape 28"/>
          <p:cNvSpPr txBox="1"/>
          <p:nvPr/>
        </p:nvSpPr>
        <p:spPr>
          <a:xfrm>
            <a:off x="3480480" y="1816560"/>
            <a:ext cx="95796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1" strike="noStrike" spc="-1">
                <a:solidFill>
                  <a:srgbClr val="C00000"/>
                </a:solidFill>
                <a:uFill>
                  <a:solidFill>
                    <a:srgbClr val="FFFFFF"/>
                  </a:solidFill>
                </a:uFill>
                <a:latin typeface="Calibri"/>
              </a:rPr>
              <a:t> ACTivate</a:t>
            </a:r>
            <a:endParaRPr lang="en-IN" sz="1490" b="0" strike="noStrike" spc="-1">
              <a:solidFill>
                <a:srgbClr val="000000"/>
              </a:solidFill>
              <a:uFill>
                <a:solidFill>
                  <a:srgbClr val="FFFFFF"/>
                </a:solidFill>
              </a:uFill>
              <a:latin typeface="Times New Roman"/>
            </a:endParaRPr>
          </a:p>
        </p:txBody>
      </p:sp>
      <p:sp>
        <p:nvSpPr>
          <p:cNvPr id="194" name="TextShape 29"/>
          <p:cNvSpPr txBox="1"/>
          <p:nvPr/>
        </p:nvSpPr>
        <p:spPr>
          <a:xfrm>
            <a:off x="4474080" y="1829880"/>
            <a:ext cx="208548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 theatre based learning</a:t>
            </a:r>
            <a:endParaRPr lang="en-IN" sz="1370" b="0" strike="noStrike" spc="-1">
              <a:solidFill>
                <a:srgbClr val="000000"/>
              </a:solidFill>
              <a:uFill>
                <a:solidFill>
                  <a:srgbClr val="FFFFFF"/>
                </a:solidFill>
              </a:uFill>
              <a:latin typeface="Times New Roman"/>
            </a:endParaRPr>
          </a:p>
        </p:txBody>
      </p:sp>
      <p:sp>
        <p:nvSpPr>
          <p:cNvPr id="195" name="TextShape 30"/>
          <p:cNvSpPr txBox="1"/>
          <p:nvPr/>
        </p:nvSpPr>
        <p:spPr>
          <a:xfrm>
            <a:off x="3480480" y="2154600"/>
            <a:ext cx="112104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1" strike="noStrike" spc="-1">
                <a:solidFill>
                  <a:srgbClr val="C00000"/>
                </a:solidFill>
                <a:uFill>
                  <a:solidFill>
                    <a:srgbClr val="FFFFFF"/>
                  </a:solidFill>
                </a:uFill>
                <a:latin typeface="Calibri"/>
              </a:rPr>
              <a:t> TIE-BRAKE</a:t>
            </a:r>
            <a:endParaRPr lang="en-IN" sz="1490" b="0" strike="noStrike" spc="-1">
              <a:solidFill>
                <a:srgbClr val="000000"/>
              </a:solidFill>
              <a:uFill>
                <a:solidFill>
                  <a:srgbClr val="FFFFFF"/>
                </a:solidFill>
              </a:uFill>
              <a:latin typeface="Times New Roman"/>
            </a:endParaRPr>
          </a:p>
        </p:txBody>
      </p:sp>
      <p:sp>
        <p:nvSpPr>
          <p:cNvPr id="196" name="TextShape 31"/>
          <p:cNvSpPr txBox="1"/>
          <p:nvPr/>
        </p:nvSpPr>
        <p:spPr>
          <a:xfrm>
            <a:off x="4628160" y="2167920"/>
            <a:ext cx="194364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…sports based learning</a:t>
            </a:r>
            <a:endParaRPr lang="en-IN" sz="1370" b="0" strike="noStrike" spc="-1">
              <a:solidFill>
                <a:srgbClr val="000000"/>
              </a:solidFill>
              <a:uFill>
                <a:solidFill>
                  <a:srgbClr val="FFFFFF"/>
                </a:solidFill>
              </a:uFill>
              <a:latin typeface="Times New Roman"/>
            </a:endParaRPr>
          </a:p>
        </p:txBody>
      </p:sp>
      <p:sp>
        <p:nvSpPr>
          <p:cNvPr id="197" name="TextShape 32"/>
          <p:cNvSpPr txBox="1"/>
          <p:nvPr/>
        </p:nvSpPr>
        <p:spPr>
          <a:xfrm>
            <a:off x="3480480" y="2492640"/>
            <a:ext cx="118368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1" strike="noStrike" spc="-1">
                <a:solidFill>
                  <a:srgbClr val="C00000"/>
                </a:solidFill>
                <a:uFill>
                  <a:solidFill>
                    <a:srgbClr val="FFFFFF"/>
                  </a:solidFill>
                </a:uFill>
                <a:latin typeface="Calibri"/>
              </a:rPr>
              <a:t> Grounded: </a:t>
            </a:r>
            <a:endParaRPr lang="en-IN" sz="1490" b="0" strike="noStrike" spc="-1">
              <a:solidFill>
                <a:srgbClr val="000000"/>
              </a:solidFill>
              <a:uFill>
                <a:solidFill>
                  <a:srgbClr val="FFFFFF"/>
                </a:solidFill>
              </a:uFill>
              <a:latin typeface="Times New Roman"/>
            </a:endParaRPr>
          </a:p>
        </p:txBody>
      </p:sp>
      <p:sp>
        <p:nvSpPr>
          <p:cNvPr id="198" name="TextShape 33"/>
          <p:cNvSpPr txBox="1"/>
          <p:nvPr/>
        </p:nvSpPr>
        <p:spPr>
          <a:xfrm>
            <a:off x="4647960" y="2505960"/>
            <a:ext cx="112860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A specialized </a:t>
            </a:r>
            <a:endParaRPr lang="en-IN" sz="1370" b="0" strike="noStrike" spc="-1">
              <a:solidFill>
                <a:srgbClr val="000000"/>
              </a:solidFill>
              <a:uFill>
                <a:solidFill>
                  <a:srgbClr val="FFFFFF"/>
                </a:solidFill>
              </a:uFill>
              <a:latin typeface="Times New Roman"/>
            </a:endParaRPr>
          </a:p>
        </p:txBody>
      </p:sp>
      <p:sp>
        <p:nvSpPr>
          <p:cNvPr id="199" name="TextShape 34"/>
          <p:cNvSpPr txBox="1"/>
          <p:nvPr/>
        </p:nvSpPr>
        <p:spPr>
          <a:xfrm>
            <a:off x="3821760" y="2824560"/>
            <a:ext cx="298620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Outdoor/Outbound Training Program</a:t>
            </a:r>
            <a:endParaRPr lang="en-IN" sz="1370" b="0" strike="noStrike" spc="-1">
              <a:solidFill>
                <a:srgbClr val="000000"/>
              </a:solidFill>
              <a:uFill>
                <a:solidFill>
                  <a:srgbClr val="FFFFFF"/>
                </a:solidFill>
              </a:uFill>
              <a:latin typeface="Times New Roman"/>
            </a:endParaRPr>
          </a:p>
        </p:txBody>
      </p:sp>
      <p:sp>
        <p:nvSpPr>
          <p:cNvPr id="200" name="TextShape 35"/>
          <p:cNvSpPr txBox="1"/>
          <p:nvPr/>
        </p:nvSpPr>
        <p:spPr>
          <a:xfrm>
            <a:off x="3480480" y="3143880"/>
            <a:ext cx="171684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1" strike="noStrike" spc="-1">
                <a:solidFill>
                  <a:srgbClr val="C00000"/>
                </a:solidFill>
                <a:uFill>
                  <a:solidFill>
                    <a:srgbClr val="FFFFFF"/>
                  </a:solidFill>
                </a:uFill>
                <a:latin typeface="Calibri"/>
              </a:rPr>
              <a:t> Art of the pitch</a:t>
            </a:r>
            <a:r>
              <a:rPr lang="en-IN" sz="1410" b="0" strike="noStrike" spc="-1">
                <a:solidFill>
                  <a:srgbClr val="000000"/>
                </a:solidFill>
                <a:uFill>
                  <a:solidFill>
                    <a:srgbClr val="FFFFFF"/>
                  </a:solidFill>
                </a:uFill>
                <a:latin typeface="Calibri"/>
              </a:rPr>
              <a:t>: </a:t>
            </a:r>
            <a:endParaRPr lang="en-IN" sz="1490" b="0" strike="noStrike" spc="-1">
              <a:solidFill>
                <a:srgbClr val="000000"/>
              </a:solidFill>
              <a:uFill>
                <a:solidFill>
                  <a:srgbClr val="FFFFFF"/>
                </a:solidFill>
              </a:uFill>
              <a:latin typeface="Times New Roman"/>
            </a:endParaRPr>
          </a:p>
        </p:txBody>
      </p:sp>
      <p:sp>
        <p:nvSpPr>
          <p:cNvPr id="201" name="TextShape 36"/>
          <p:cNvSpPr txBox="1"/>
          <p:nvPr/>
        </p:nvSpPr>
        <p:spPr>
          <a:xfrm>
            <a:off x="5025960" y="3157560"/>
            <a:ext cx="103536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high-impact </a:t>
            </a:r>
            <a:endParaRPr lang="en-IN" sz="1370" b="0" strike="noStrike" spc="-1">
              <a:solidFill>
                <a:srgbClr val="000000"/>
              </a:solidFill>
              <a:uFill>
                <a:solidFill>
                  <a:srgbClr val="FFFFFF"/>
                </a:solidFill>
              </a:uFill>
              <a:latin typeface="Times New Roman"/>
            </a:endParaRPr>
          </a:p>
        </p:txBody>
      </p:sp>
      <p:sp>
        <p:nvSpPr>
          <p:cNvPr id="202" name="TextShape 37"/>
          <p:cNvSpPr txBox="1"/>
          <p:nvPr/>
        </p:nvSpPr>
        <p:spPr>
          <a:xfrm>
            <a:off x="3821760" y="3475800"/>
            <a:ext cx="149436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presentation skills</a:t>
            </a:r>
            <a:endParaRPr lang="en-IN" sz="1370" b="0" strike="noStrike" spc="-1">
              <a:solidFill>
                <a:srgbClr val="000000"/>
              </a:solidFill>
              <a:uFill>
                <a:solidFill>
                  <a:srgbClr val="FFFFFF"/>
                </a:solidFill>
              </a:uFill>
              <a:latin typeface="Times New Roman"/>
            </a:endParaRPr>
          </a:p>
        </p:txBody>
      </p:sp>
      <p:sp>
        <p:nvSpPr>
          <p:cNvPr id="203" name="TextShape 38"/>
          <p:cNvSpPr txBox="1"/>
          <p:nvPr/>
        </p:nvSpPr>
        <p:spPr>
          <a:xfrm>
            <a:off x="3480480" y="3795480"/>
            <a:ext cx="57096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1" strike="noStrike" spc="-1">
                <a:solidFill>
                  <a:srgbClr val="C00000"/>
                </a:solidFill>
                <a:uFill>
                  <a:solidFill>
                    <a:srgbClr val="FFFFFF"/>
                  </a:solidFill>
                </a:uFill>
                <a:latin typeface="Calibri"/>
              </a:rPr>
              <a:t> ACE</a:t>
            </a:r>
            <a:r>
              <a:rPr lang="en-IN" sz="1410" b="0" strike="noStrike" spc="-1">
                <a:solidFill>
                  <a:srgbClr val="000000"/>
                </a:solidFill>
                <a:uFill>
                  <a:solidFill>
                    <a:srgbClr val="FFFFFF"/>
                  </a:solidFill>
                </a:uFill>
                <a:latin typeface="Calibri"/>
              </a:rPr>
              <a:t>: </a:t>
            </a:r>
            <a:endParaRPr lang="en-IN" sz="1490" b="0" strike="noStrike" spc="-1">
              <a:solidFill>
                <a:srgbClr val="000000"/>
              </a:solidFill>
              <a:uFill>
                <a:solidFill>
                  <a:srgbClr val="FFFFFF"/>
                </a:solidFill>
              </a:uFill>
              <a:latin typeface="Times New Roman"/>
            </a:endParaRPr>
          </a:p>
        </p:txBody>
      </p:sp>
      <p:sp>
        <p:nvSpPr>
          <p:cNvPr id="204" name="TextShape 39"/>
          <p:cNvSpPr txBox="1"/>
          <p:nvPr/>
        </p:nvSpPr>
        <p:spPr>
          <a:xfrm>
            <a:off x="4193640" y="3808800"/>
            <a:ext cx="165276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new hire orientation</a:t>
            </a:r>
            <a:endParaRPr lang="en-IN" sz="1370" b="0" strike="noStrike" spc="-1">
              <a:solidFill>
                <a:srgbClr val="000000"/>
              </a:solidFill>
              <a:uFill>
                <a:solidFill>
                  <a:srgbClr val="FFFFFF"/>
                </a:solidFill>
              </a:uFill>
              <a:latin typeface="Times New Roman"/>
            </a:endParaRPr>
          </a:p>
        </p:txBody>
      </p:sp>
      <p:sp>
        <p:nvSpPr>
          <p:cNvPr id="205" name="TextShape 40"/>
          <p:cNvSpPr txBox="1"/>
          <p:nvPr/>
        </p:nvSpPr>
        <p:spPr>
          <a:xfrm>
            <a:off x="3480480" y="4133520"/>
            <a:ext cx="250632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1" strike="noStrike" spc="-1">
                <a:solidFill>
                  <a:srgbClr val="C00000"/>
                </a:solidFill>
                <a:uFill>
                  <a:solidFill>
                    <a:srgbClr val="FFFFFF"/>
                  </a:solidFill>
                </a:uFill>
                <a:latin typeface="Calibri"/>
              </a:rPr>
              <a:t> Gamification</a:t>
            </a:r>
            <a:r>
              <a:rPr lang="en-IN" sz="1410" b="0" strike="noStrike" spc="-1">
                <a:solidFill>
                  <a:srgbClr val="000000"/>
                </a:solidFill>
                <a:uFill>
                  <a:solidFill>
                    <a:srgbClr val="FFFFFF"/>
                  </a:solidFill>
                </a:uFill>
                <a:latin typeface="Calibri"/>
              </a:rPr>
              <a:t> in learning : </a:t>
            </a:r>
            <a:endParaRPr lang="en-IN" sz="1490" b="0" strike="noStrike" spc="-1">
              <a:solidFill>
                <a:srgbClr val="000000"/>
              </a:solidFill>
              <a:uFill>
                <a:solidFill>
                  <a:srgbClr val="FFFFFF"/>
                </a:solidFill>
              </a:uFill>
              <a:latin typeface="Times New Roman"/>
            </a:endParaRPr>
          </a:p>
        </p:txBody>
      </p:sp>
      <p:sp>
        <p:nvSpPr>
          <p:cNvPr id="206" name="TextShape 41"/>
          <p:cNvSpPr txBox="1"/>
          <p:nvPr/>
        </p:nvSpPr>
        <p:spPr>
          <a:xfrm>
            <a:off x="3821760" y="4465440"/>
            <a:ext cx="2243880" cy="201240"/>
          </a:xfrm>
          <a:prstGeom prst="rect">
            <a:avLst/>
          </a:prstGeom>
          <a:noFill/>
          <a:ln>
            <a:noFill/>
          </a:ln>
        </p:spPr>
        <p:txBody>
          <a:bodyPr lIns="0" tIns="0" rIns="0" bIns="0"/>
          <a:lstStyle/>
          <a:p>
            <a:r>
              <a:rPr lang="en-IN" sz="1300" b="0" i="1" strike="noStrike" spc="-1">
                <a:solidFill>
                  <a:srgbClr val="7F7F7F"/>
                </a:solidFill>
                <a:uFill>
                  <a:solidFill>
                    <a:srgbClr val="FFFFFF"/>
                  </a:solidFill>
                </a:uFill>
                <a:latin typeface="Calibri"/>
              </a:rPr>
              <a:t>simulation based programs</a:t>
            </a:r>
            <a:endParaRPr lang="en-IN" sz="1370" b="0" strike="noStrike" spc="-1">
              <a:solidFill>
                <a:srgbClr val="000000"/>
              </a:solidFill>
              <a:uFill>
                <a:solidFill>
                  <a:srgbClr val="FFFFFF"/>
                </a:solidFill>
              </a:uFill>
              <a:latin typeface="Times New Roman"/>
            </a:endParaRPr>
          </a:p>
        </p:txBody>
      </p:sp>
      <p:sp>
        <p:nvSpPr>
          <p:cNvPr id="207" name="TextShape 42"/>
          <p:cNvSpPr txBox="1"/>
          <p:nvPr/>
        </p:nvSpPr>
        <p:spPr>
          <a:xfrm>
            <a:off x="3480480" y="4784760"/>
            <a:ext cx="148968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Train the trainer</a:t>
            </a:r>
            <a:endParaRPr lang="en-IN" sz="1490" b="0" strike="noStrike" spc="-1">
              <a:solidFill>
                <a:srgbClr val="000000"/>
              </a:solidFill>
              <a:uFill>
                <a:solidFill>
                  <a:srgbClr val="FFFFFF"/>
                </a:solidFill>
              </a:uFill>
              <a:latin typeface="Times New Roman"/>
            </a:endParaRPr>
          </a:p>
        </p:txBody>
      </p:sp>
      <p:sp>
        <p:nvSpPr>
          <p:cNvPr id="208" name="TextShape 43"/>
          <p:cNvSpPr txBox="1"/>
          <p:nvPr/>
        </p:nvSpPr>
        <p:spPr>
          <a:xfrm>
            <a:off x="6561720" y="1816560"/>
            <a:ext cx="166032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Interviewing skills</a:t>
            </a:r>
            <a:endParaRPr lang="en-IN" sz="1490" b="0" strike="noStrike" spc="-1">
              <a:solidFill>
                <a:srgbClr val="000000"/>
              </a:solidFill>
              <a:uFill>
                <a:solidFill>
                  <a:srgbClr val="FFFFFF"/>
                </a:solidFill>
              </a:uFill>
              <a:latin typeface="Times New Roman"/>
            </a:endParaRPr>
          </a:p>
        </p:txBody>
      </p:sp>
      <p:sp>
        <p:nvSpPr>
          <p:cNvPr id="209" name="TextShape 44"/>
          <p:cNvSpPr txBox="1"/>
          <p:nvPr/>
        </p:nvSpPr>
        <p:spPr>
          <a:xfrm>
            <a:off x="6561720" y="2154600"/>
            <a:ext cx="124596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Coaching for </a:t>
            </a:r>
            <a:endParaRPr lang="en-IN" sz="1490" b="0" strike="noStrike" spc="-1">
              <a:solidFill>
                <a:srgbClr val="000000"/>
              </a:solidFill>
              <a:uFill>
                <a:solidFill>
                  <a:srgbClr val="FFFFFF"/>
                </a:solidFill>
              </a:uFill>
              <a:latin typeface="Times New Roman"/>
            </a:endParaRPr>
          </a:p>
        </p:txBody>
      </p:sp>
      <p:sp>
        <p:nvSpPr>
          <p:cNvPr id="210" name="TextShape 45"/>
          <p:cNvSpPr txBox="1"/>
          <p:nvPr/>
        </p:nvSpPr>
        <p:spPr>
          <a:xfrm>
            <a:off x="6903000" y="2492640"/>
            <a:ext cx="1142280" cy="217800"/>
          </a:xfrm>
          <a:prstGeom prst="rect">
            <a:avLst/>
          </a:prstGeom>
          <a:noFill/>
          <a:ln>
            <a:noFill/>
          </a:ln>
        </p:spPr>
        <p:txBody>
          <a:bodyPr lIns="0" tIns="0" rIns="0" bIns="0"/>
          <a:lstStyle/>
          <a:p>
            <a:r>
              <a:rPr lang="en-IN" sz="1410" b="0" strike="noStrike" spc="-1">
                <a:solidFill>
                  <a:srgbClr val="000000"/>
                </a:solidFill>
                <a:uFill>
                  <a:solidFill>
                    <a:srgbClr val="FFFFFF"/>
                  </a:solidFill>
                </a:uFill>
                <a:latin typeface="Calibri"/>
              </a:rPr>
              <a:t>performance</a:t>
            </a:r>
            <a:endParaRPr lang="en-IN" sz="1490" b="0" strike="noStrike" spc="-1">
              <a:solidFill>
                <a:srgbClr val="000000"/>
              </a:solidFill>
              <a:uFill>
                <a:solidFill>
                  <a:srgbClr val="FFFFFF"/>
                </a:solidFill>
              </a:uFill>
              <a:latin typeface="Times New Roman"/>
            </a:endParaRPr>
          </a:p>
        </p:txBody>
      </p:sp>
      <p:sp>
        <p:nvSpPr>
          <p:cNvPr id="211" name="TextShape 46"/>
          <p:cNvSpPr txBox="1"/>
          <p:nvPr/>
        </p:nvSpPr>
        <p:spPr>
          <a:xfrm>
            <a:off x="6561720" y="2830320"/>
            <a:ext cx="162072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Gender sensitive </a:t>
            </a:r>
            <a:endParaRPr lang="en-IN" sz="1490" b="0" strike="noStrike" spc="-1">
              <a:solidFill>
                <a:srgbClr val="000000"/>
              </a:solidFill>
              <a:uFill>
                <a:solidFill>
                  <a:srgbClr val="FFFFFF"/>
                </a:solidFill>
              </a:uFill>
              <a:latin typeface="Times New Roman"/>
            </a:endParaRPr>
          </a:p>
        </p:txBody>
      </p:sp>
      <p:sp>
        <p:nvSpPr>
          <p:cNvPr id="212" name="TextShape 47"/>
          <p:cNvSpPr txBox="1"/>
          <p:nvPr/>
        </p:nvSpPr>
        <p:spPr>
          <a:xfrm>
            <a:off x="6903000" y="3168000"/>
            <a:ext cx="913680" cy="217800"/>
          </a:xfrm>
          <a:prstGeom prst="rect">
            <a:avLst/>
          </a:prstGeom>
          <a:noFill/>
          <a:ln>
            <a:noFill/>
          </a:ln>
        </p:spPr>
        <p:txBody>
          <a:bodyPr lIns="0" tIns="0" rIns="0" bIns="0"/>
          <a:lstStyle/>
          <a:p>
            <a:r>
              <a:rPr lang="en-IN" sz="1410" b="0" strike="noStrike" spc="-1">
                <a:solidFill>
                  <a:srgbClr val="000000"/>
                </a:solidFill>
                <a:uFill>
                  <a:solidFill>
                    <a:srgbClr val="FFFFFF"/>
                  </a:solidFill>
                </a:uFill>
                <a:latin typeface="Calibri"/>
              </a:rPr>
              <a:t>workplace</a:t>
            </a:r>
            <a:endParaRPr lang="en-IN" sz="1490" b="0" strike="noStrike" spc="-1">
              <a:solidFill>
                <a:srgbClr val="000000"/>
              </a:solidFill>
              <a:uFill>
                <a:solidFill>
                  <a:srgbClr val="FFFFFF"/>
                </a:solidFill>
              </a:uFill>
              <a:latin typeface="Times New Roman"/>
            </a:endParaRPr>
          </a:p>
        </p:txBody>
      </p:sp>
      <p:sp>
        <p:nvSpPr>
          <p:cNvPr id="213" name="TextShape 48"/>
          <p:cNvSpPr txBox="1"/>
          <p:nvPr/>
        </p:nvSpPr>
        <p:spPr>
          <a:xfrm>
            <a:off x="6561720" y="3506040"/>
            <a:ext cx="1870920" cy="217800"/>
          </a:xfrm>
          <a:prstGeom prst="rect">
            <a:avLst/>
          </a:prstGeom>
          <a:noFill/>
          <a:ln>
            <a:noFill/>
          </a:ln>
        </p:spPr>
        <p:txBody>
          <a:bodyPr lIns="0" tIns="0" rIns="0" bIns="0"/>
          <a:lstStyle/>
          <a:p>
            <a:r>
              <a:rPr lang="en-IN" sz="1410" b="0" strike="noStrike" spc="-1">
                <a:solidFill>
                  <a:srgbClr val="E46C0A"/>
                </a:solidFill>
                <a:uFill>
                  <a:solidFill>
                    <a:srgbClr val="FFFFFF"/>
                  </a:solidFill>
                </a:uFill>
                <a:latin typeface="Webdings"/>
              </a:rPr>
              <a:t></a:t>
            </a:r>
            <a:r>
              <a:rPr lang="en-IN" sz="1410" b="0" strike="noStrike" spc="-1">
                <a:solidFill>
                  <a:srgbClr val="000000"/>
                </a:solidFill>
                <a:uFill>
                  <a:solidFill>
                    <a:srgbClr val="FFFFFF"/>
                  </a:solidFill>
                </a:uFill>
                <a:latin typeface="Calibri"/>
              </a:rPr>
              <a:t> Specialized training </a:t>
            </a:r>
            <a:endParaRPr lang="en-IN" sz="1490" b="0" strike="noStrike" spc="-1">
              <a:solidFill>
                <a:srgbClr val="000000"/>
              </a:solidFill>
              <a:uFill>
                <a:solidFill>
                  <a:srgbClr val="FFFFFF"/>
                </a:solidFill>
              </a:uFill>
              <a:latin typeface="Times New Roman"/>
            </a:endParaRPr>
          </a:p>
        </p:txBody>
      </p:sp>
      <p:sp>
        <p:nvSpPr>
          <p:cNvPr id="214" name="TextShape 49"/>
          <p:cNvSpPr txBox="1"/>
          <p:nvPr/>
        </p:nvSpPr>
        <p:spPr>
          <a:xfrm>
            <a:off x="6903000" y="3843720"/>
            <a:ext cx="855720" cy="217800"/>
          </a:xfrm>
          <a:prstGeom prst="rect">
            <a:avLst/>
          </a:prstGeom>
          <a:noFill/>
          <a:ln>
            <a:noFill/>
          </a:ln>
        </p:spPr>
        <p:txBody>
          <a:bodyPr lIns="0" tIns="0" rIns="0" bIns="0"/>
          <a:lstStyle/>
          <a:p>
            <a:r>
              <a:rPr lang="en-IN" sz="1410" b="0" strike="noStrike" spc="-1">
                <a:solidFill>
                  <a:srgbClr val="000000"/>
                </a:solidFill>
                <a:uFill>
                  <a:solidFill>
                    <a:srgbClr val="FFFFFF"/>
                  </a:solidFill>
                </a:uFill>
                <a:latin typeface="Calibri"/>
              </a:rPr>
              <a:t>programs</a:t>
            </a:r>
            <a:endParaRPr lang="en-IN" sz="1490" b="0" strike="noStrike" spc="-1">
              <a:solidFill>
                <a:srgbClr val="000000"/>
              </a:solidFill>
              <a:uFill>
                <a:solidFill>
                  <a:srgbClr val="FFFFFF"/>
                </a:solidFill>
              </a:u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141120" y="524520"/>
            <a:ext cx="86097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entury Gothic"/>
                <a:ea typeface="DejaVu Sans"/>
              </a:rPr>
              <a:t>THE ART OF THE PITCH </a:t>
            </a:r>
            <a:r>
              <a:rPr lang="en-IN" sz="1600" b="0" i="1" strike="noStrike" spc="-1">
                <a:solidFill>
                  <a:srgbClr val="000000"/>
                </a:solidFill>
                <a:uFill>
                  <a:solidFill>
                    <a:srgbClr val="FFFFFF"/>
                  </a:solidFill>
                </a:uFill>
                <a:latin typeface="Century Gothic"/>
                <a:ea typeface="DejaVu Sans"/>
              </a:rPr>
              <a:t>- </a:t>
            </a:r>
            <a:r>
              <a:rPr lang="en-IN" sz="1600" b="0" i="1" strike="noStrike" spc="-1">
                <a:solidFill>
                  <a:srgbClr val="000000"/>
                </a:solidFill>
                <a:uFill>
                  <a:solidFill>
                    <a:srgbClr val="FFFFFF"/>
                  </a:solidFill>
                </a:uFill>
                <a:latin typeface="Calibri"/>
                <a:ea typeface="Calibri"/>
              </a:rPr>
              <a:t>effective presentation skills</a:t>
            </a:r>
            <a:endParaRPr lang="en-IN" sz="1800" b="0" strike="noStrike" spc="-1">
              <a:solidFill>
                <a:srgbClr val="000000"/>
              </a:solidFill>
              <a:uFill>
                <a:solidFill>
                  <a:srgbClr val="FFFFFF"/>
                </a:solidFill>
              </a:uFill>
              <a:latin typeface="Arial"/>
            </a:endParaRPr>
          </a:p>
        </p:txBody>
      </p:sp>
      <p:sp>
        <p:nvSpPr>
          <p:cNvPr id="288" name="CustomShape 2"/>
          <p:cNvSpPr/>
          <p:nvPr/>
        </p:nvSpPr>
        <p:spPr>
          <a:xfrm>
            <a:off x="154800" y="1018800"/>
            <a:ext cx="8302680" cy="364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1200" b="1" strike="noStrike" spc="-1" dirty="0">
                <a:solidFill>
                  <a:srgbClr val="E36C0A"/>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a:lnSpc>
                <a:spcPct val="100000"/>
              </a:lnSpc>
            </a:pPr>
            <a:r>
              <a:rPr lang="en-IN" sz="1000" b="1" strike="noStrike" spc="-1" dirty="0">
                <a:solidFill>
                  <a:srgbClr val="000000"/>
                </a:solidFill>
                <a:uFill>
                  <a:solidFill>
                    <a:srgbClr val="FFFFFF"/>
                  </a:solidFill>
                </a:uFill>
                <a:latin typeface="Calibri"/>
                <a:ea typeface="Calibri"/>
              </a:rPr>
              <a:t>The </a:t>
            </a:r>
            <a:r>
              <a:rPr lang="en-IN" sz="1050" b="1" strike="noStrike" spc="-1" dirty="0">
                <a:solidFill>
                  <a:srgbClr val="000000"/>
                </a:solidFill>
                <a:uFill>
                  <a:solidFill>
                    <a:srgbClr val="FFFFFF"/>
                  </a:solidFill>
                </a:uFill>
                <a:latin typeface="Calibri"/>
                <a:ea typeface="Calibri"/>
              </a:rPr>
              <a:t>Effective Presentation Skills (EPS) </a:t>
            </a:r>
            <a:r>
              <a:rPr lang="en-IN" sz="1050" b="0" strike="noStrike" spc="-1" dirty="0">
                <a:solidFill>
                  <a:srgbClr val="000000"/>
                </a:solidFill>
                <a:uFill>
                  <a:solidFill>
                    <a:srgbClr val="FFFFFF"/>
                  </a:solidFill>
                </a:uFill>
                <a:latin typeface="Calibri"/>
                <a:ea typeface="Calibri"/>
              </a:rPr>
              <a:t>is designed to develop specific verbal and non-verbal skills necessary for public speaking, whether it involves delivering a business presentation, talking to their team convincingly, or making a sales presentation.</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050" b="0" strike="noStrike" spc="-1" dirty="0">
                <a:solidFill>
                  <a:srgbClr val="000000"/>
                </a:solidFill>
                <a:uFill>
                  <a:solidFill>
                    <a:srgbClr val="FFFFFF"/>
                  </a:solidFill>
                </a:uFill>
                <a:latin typeface="Calibri"/>
                <a:ea typeface="Calibri"/>
              </a:rPr>
              <a:t>The program is mostly conducted in real-time theatre scenarios and the participants are led by an experienced performance coach at each stage.</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1200" b="1" strike="noStrike" spc="-1" dirty="0">
                <a:solidFill>
                  <a:srgbClr val="E36C0A"/>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All employees</a:t>
            </a:r>
            <a:endParaRPr lang="en-IN" sz="1800" b="0" strike="noStrike" spc="-1" dirty="0">
              <a:solidFill>
                <a:srgbClr val="000000"/>
              </a:solidFill>
              <a:uFill>
                <a:solidFill>
                  <a:srgbClr val="FFFFFF"/>
                </a:solidFill>
              </a:uFill>
              <a:latin typeface="Arial"/>
            </a:endParaRPr>
          </a:p>
          <a:p>
            <a:pPr marL="177840" indent="-177120">
              <a:lnSpc>
                <a:spcPct val="115000"/>
              </a:lnSpc>
            </a:pPr>
            <a:endParaRPr lang="en-IN" sz="1800" b="0" strike="noStrike" spc="-1" dirty="0">
              <a:solidFill>
                <a:srgbClr val="000000"/>
              </a:solidFill>
              <a:uFill>
                <a:solidFill>
                  <a:srgbClr val="FFFFFF"/>
                </a:solidFill>
              </a:uFill>
              <a:latin typeface="Arial"/>
            </a:endParaRPr>
          </a:p>
          <a:p>
            <a:pPr marL="177840" indent="-177120" algn="just">
              <a:lnSpc>
                <a:spcPct val="100000"/>
              </a:lnSpc>
            </a:pPr>
            <a:r>
              <a:rPr lang="en-IN" sz="1200" b="1" strike="noStrike" spc="-1" dirty="0">
                <a:solidFill>
                  <a:srgbClr val="E36C0A"/>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Develop a more persuasive and impressive speaking style</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Control your space and presence to build rapport and influence your audience</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Use pace and structure more powerfully</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Fine tune delivery to create maximum impact</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Understand how to overcome the fear of public speaking</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Use language more creatively</a:t>
            </a:r>
            <a:endParaRPr lang="en-IN" sz="1800" b="0" strike="noStrike" spc="-1" dirty="0">
              <a:solidFill>
                <a:srgbClr val="000000"/>
              </a:solidFill>
              <a:uFill>
                <a:solidFill>
                  <a:srgbClr val="FFFFFF"/>
                </a:solidFill>
              </a:uFill>
              <a:latin typeface="Arial"/>
            </a:endParaRPr>
          </a:p>
          <a:p>
            <a:pPr>
              <a:lnSpc>
                <a:spcPct val="115000"/>
              </a:lnSpc>
            </a:pPr>
            <a:endParaRPr lang="en-IN" sz="1800" b="0" strike="noStrike" spc="-1" dirty="0">
              <a:solidFill>
                <a:srgbClr val="000000"/>
              </a:solidFill>
              <a:uFill>
                <a:solidFill>
                  <a:srgbClr val="FFFFFF"/>
                </a:solidFill>
              </a:uFill>
              <a:latin typeface="Arial"/>
            </a:endParaRPr>
          </a:p>
          <a:p>
            <a:pPr marL="177840" indent="-177120">
              <a:lnSpc>
                <a:spcPct val="115000"/>
              </a:lnSpc>
            </a:pPr>
            <a:r>
              <a:rPr lang="en-IN" sz="1200" b="1" strike="noStrike" spc="-1" dirty="0">
                <a:solidFill>
                  <a:srgbClr val="E36C0A"/>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sp>
        <p:nvSpPr>
          <p:cNvPr id="289" name="CustomShape 3"/>
          <p:cNvSpPr/>
          <p:nvPr/>
        </p:nvSpPr>
        <p:spPr>
          <a:xfrm>
            <a:off x="165960" y="5939280"/>
            <a:ext cx="525708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200" b="1" strike="noStrike" spc="-1">
                <a:solidFill>
                  <a:srgbClr val="000000"/>
                </a:solidFill>
                <a:uFill>
                  <a:solidFill>
                    <a:srgbClr val="FFFFFF"/>
                  </a:solidFill>
                </a:uFill>
                <a:latin typeface="Calibri"/>
                <a:ea typeface="Calibri"/>
              </a:rPr>
              <a:t>Mode: Classroom</a:t>
            </a:r>
            <a:endParaRPr lang="en-IN" sz="1800" b="0" strike="noStrike" spc="-1">
              <a:solidFill>
                <a:srgbClr val="000000"/>
              </a:solidFill>
              <a:uFill>
                <a:solidFill>
                  <a:srgbClr val="FFFFFF"/>
                </a:solidFill>
              </a:uFill>
              <a:latin typeface="Arial"/>
            </a:endParaRPr>
          </a:p>
          <a:p>
            <a:pPr algn="just">
              <a:lnSpc>
                <a:spcPct val="100000"/>
              </a:lnSpc>
            </a:pPr>
            <a:r>
              <a:rPr lang="en-IN" sz="1200" b="1" strike="noStrike" spc="-1">
                <a:solidFill>
                  <a:srgbClr val="000000"/>
                </a:solidFill>
                <a:uFill>
                  <a:solidFill>
                    <a:srgbClr val="FFFFFF"/>
                  </a:solidFill>
                </a:uFill>
                <a:latin typeface="Calibri"/>
                <a:ea typeface="Calibri"/>
              </a:rPr>
              <a:t>Duration: 1 day</a:t>
            </a:r>
            <a:endParaRPr lang="en-IN" sz="1800" b="0" strike="noStrike" spc="-1">
              <a:solidFill>
                <a:srgbClr val="000000"/>
              </a:solidFill>
              <a:uFill>
                <a:solidFill>
                  <a:srgbClr val="FFFFFF"/>
                </a:solidFill>
              </a:uFill>
              <a:latin typeface="Arial"/>
            </a:endParaRPr>
          </a:p>
        </p:txBody>
      </p:sp>
      <p:pic>
        <p:nvPicPr>
          <p:cNvPr id="290" name="Picture 3"/>
          <p:cNvPicPr/>
          <p:nvPr/>
        </p:nvPicPr>
        <p:blipFill>
          <a:blip r:embed="rId3"/>
          <a:stretch/>
        </p:blipFill>
        <p:spPr>
          <a:xfrm>
            <a:off x="7391520" y="2662560"/>
            <a:ext cx="1447560" cy="1294560"/>
          </a:xfrm>
          <a:prstGeom prst="rect">
            <a:avLst/>
          </a:prstGeom>
          <a:ln w="9360">
            <a:noFill/>
          </a:ln>
        </p:spPr>
      </p:pic>
      <p:graphicFrame>
        <p:nvGraphicFramePr>
          <p:cNvPr id="291" name="Table 4"/>
          <p:cNvGraphicFramePr/>
          <p:nvPr>
            <p:extLst>
              <p:ext uri="{D42A27DB-BD31-4B8C-83A1-F6EECF244321}">
                <p14:modId xmlns:p14="http://schemas.microsoft.com/office/powerpoint/2010/main" val="391437498"/>
              </p:ext>
            </p:extLst>
          </p:nvPr>
        </p:nvGraphicFramePr>
        <p:xfrm>
          <a:off x="165960" y="4707911"/>
          <a:ext cx="7758360" cy="1235774"/>
        </p:xfrm>
        <a:graphic>
          <a:graphicData uri="http://schemas.openxmlformats.org/drawingml/2006/table">
            <a:tbl>
              <a:tblPr/>
              <a:tblGrid>
                <a:gridCol w="280548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209680">
                  <a:extLst>
                    <a:ext uri="{9D8B030D-6E8A-4147-A177-3AD203B41FA5}">
                      <a16:colId xmlns:a16="http://schemas.microsoft.com/office/drawing/2014/main" val="20002"/>
                    </a:ext>
                  </a:extLst>
                </a:gridCol>
              </a:tblGrid>
              <a:tr h="1034845">
                <a:tc>
                  <a:txBody>
                    <a:bodyPr/>
                    <a:lstStyle/>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Presentation content</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Honing skills to communicate effectively</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Achieving the objective – Not just delivering content</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Making an impact!</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Stage Presence</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Speak with confidence, persuasion and influence</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Understanding the Audience &amp; playing to it's preferences</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a:solidFill>
                            <a:srgbClr val="000000"/>
                          </a:solidFill>
                          <a:uFill>
                            <a:solidFill>
                              <a:srgbClr val="FFFFFF"/>
                            </a:solidFill>
                          </a:uFill>
                          <a:latin typeface="Calibri"/>
                          <a:ea typeface="Calibri"/>
                        </a:rPr>
                        <a:t>Strong Opening, Strong Close</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77840" indent="-177120">
                        <a:lnSpc>
                          <a:spcPct val="115000"/>
                        </a:lnSpc>
                        <a:buClr>
                          <a:srgbClr val="595959"/>
                        </a:buClr>
                        <a:buFont typeface="Webdings" charset="2"/>
                        <a:buChar char=""/>
                      </a:pPr>
                      <a:r>
                        <a:rPr lang="en-IN" sz="1100" b="0" strike="noStrike" spc="-1" dirty="0">
                          <a:solidFill>
                            <a:srgbClr val="000000"/>
                          </a:solidFill>
                          <a:uFill>
                            <a:solidFill>
                              <a:srgbClr val="FFFFFF"/>
                            </a:solidFill>
                          </a:uFill>
                          <a:latin typeface="Calibri"/>
                          <a:ea typeface="Calibri"/>
                        </a:rPr>
                        <a:t>Gaining Agreement &amp; Commitment</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dirty="0">
                          <a:solidFill>
                            <a:srgbClr val="000000"/>
                          </a:solidFill>
                          <a:uFill>
                            <a:solidFill>
                              <a:srgbClr val="FFFFFF"/>
                            </a:solidFill>
                          </a:uFill>
                          <a:latin typeface="Calibri"/>
                          <a:ea typeface="Calibri"/>
                        </a:rPr>
                        <a:t>Planning &amp; Preparation</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dirty="0">
                          <a:solidFill>
                            <a:srgbClr val="000000"/>
                          </a:solidFill>
                          <a:uFill>
                            <a:solidFill>
                              <a:srgbClr val="FFFFFF"/>
                            </a:solidFill>
                          </a:uFill>
                          <a:latin typeface="Calibri"/>
                          <a:ea typeface="Calibri"/>
                        </a:rPr>
                        <a:t>Contingency Planning</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100" b="0" strike="noStrike" spc="-1" dirty="0">
                          <a:solidFill>
                            <a:srgbClr val="000000"/>
                          </a:solidFill>
                          <a:uFill>
                            <a:solidFill>
                              <a:srgbClr val="FFFFFF"/>
                            </a:solidFill>
                          </a:uFill>
                          <a:latin typeface="Calibri"/>
                          <a:ea typeface="Calibri"/>
                        </a:rPr>
                        <a:t>Using NLP techniques</a:t>
                      </a:r>
                      <a:endParaRPr lang="en-IN" sz="1800" b="0" strike="noStrike" spc="-1" dirty="0">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127440" y="-62051"/>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293"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294"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295"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296"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297" name="Picture 296"/>
          <p:cNvPicPr/>
          <p:nvPr/>
        </p:nvPicPr>
        <p:blipFill>
          <a:blip r:embed="rId2"/>
          <a:stretch/>
        </p:blipFill>
        <p:spPr>
          <a:xfrm rot="5400000">
            <a:off x="-597240" y="997560"/>
            <a:ext cx="1253880" cy="64440"/>
          </a:xfrm>
          <a:prstGeom prst="rect">
            <a:avLst/>
          </a:prstGeom>
          <a:ln>
            <a:noFill/>
          </a:ln>
        </p:spPr>
      </p:pic>
      <p:pic>
        <p:nvPicPr>
          <p:cNvPr id="298" name="Picture 297"/>
          <p:cNvPicPr/>
          <p:nvPr/>
        </p:nvPicPr>
        <p:blipFill>
          <a:blip r:embed="rId3"/>
          <a:stretch/>
        </p:blipFill>
        <p:spPr>
          <a:xfrm>
            <a:off x="7444080" y="193680"/>
            <a:ext cx="1368360" cy="307080"/>
          </a:xfrm>
          <a:prstGeom prst="rect">
            <a:avLst/>
          </a:prstGeom>
          <a:ln>
            <a:noFill/>
          </a:ln>
        </p:spPr>
      </p:pic>
      <p:pic>
        <p:nvPicPr>
          <p:cNvPr id="299" name="Picture 298"/>
          <p:cNvPicPr/>
          <p:nvPr/>
        </p:nvPicPr>
        <p:blipFill>
          <a:blip r:embed="rId4"/>
          <a:stretch/>
        </p:blipFill>
        <p:spPr>
          <a:xfrm>
            <a:off x="7391520" y="431280"/>
            <a:ext cx="1462320" cy="231120"/>
          </a:xfrm>
          <a:prstGeom prst="rect">
            <a:avLst/>
          </a:prstGeom>
          <a:ln>
            <a:noFill/>
          </a:ln>
        </p:spPr>
      </p:pic>
      <p:sp>
        <p:nvSpPr>
          <p:cNvPr id="300"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sp>
        <p:nvSpPr>
          <p:cNvPr id="301"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302" name="CustomShape 8"/>
          <p:cNvSpPr/>
          <p:nvPr/>
        </p:nvSpPr>
        <p:spPr>
          <a:xfrm>
            <a:off x="232560" y="618480"/>
            <a:ext cx="135216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ACTivate</a:t>
            </a:r>
            <a:endParaRPr lang="en-IN" sz="1800" b="0" strike="noStrike" spc="-1">
              <a:solidFill>
                <a:srgbClr val="000000"/>
              </a:solidFill>
              <a:uFill>
                <a:solidFill>
                  <a:srgbClr val="FFFFFF"/>
                </a:solidFill>
              </a:uFill>
              <a:latin typeface="Arial"/>
            </a:endParaRPr>
          </a:p>
        </p:txBody>
      </p:sp>
      <p:sp>
        <p:nvSpPr>
          <p:cNvPr id="303" name="CustomShape 9"/>
          <p:cNvSpPr/>
          <p:nvPr/>
        </p:nvSpPr>
        <p:spPr>
          <a:xfrm>
            <a:off x="1578240" y="667800"/>
            <a:ext cx="3231000" cy="3121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010" b="0" i="1" strike="noStrike" spc="-1">
                <a:solidFill>
                  <a:srgbClr val="000000"/>
                </a:solidFill>
                <a:uFill>
                  <a:solidFill>
                    <a:srgbClr val="FFFFFF"/>
                  </a:solidFill>
                </a:uFill>
                <a:latin typeface="Century Gothic"/>
              </a:rPr>
              <a:t>… theatre based learning</a:t>
            </a:r>
            <a:endParaRPr lang="en-IN" sz="1800" b="0" strike="noStrike" spc="-1">
              <a:solidFill>
                <a:srgbClr val="000000"/>
              </a:solidFill>
              <a:uFill>
                <a:solidFill>
                  <a:srgbClr val="FFFFFF"/>
                </a:solidFill>
              </a:uFill>
              <a:latin typeface="Arial"/>
            </a:endParaRPr>
          </a:p>
        </p:txBody>
      </p:sp>
      <p:sp>
        <p:nvSpPr>
          <p:cNvPr id="304" name="CustomShape 10"/>
          <p:cNvSpPr/>
          <p:nvPr/>
        </p:nvSpPr>
        <p:spPr>
          <a:xfrm>
            <a:off x="246240" y="129024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305" name="CustomShape 11"/>
          <p:cNvSpPr/>
          <p:nvPr/>
        </p:nvSpPr>
        <p:spPr>
          <a:xfrm>
            <a:off x="246240" y="1481760"/>
            <a:ext cx="101883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1" strike="noStrike" spc="-1">
                <a:solidFill>
                  <a:srgbClr val="C00000"/>
                </a:solidFill>
                <a:uFill>
                  <a:solidFill>
                    <a:srgbClr val="FFFFFF"/>
                  </a:solidFill>
                </a:uFill>
                <a:latin typeface="Calibri"/>
              </a:rPr>
              <a:t>ACTivate</a:t>
            </a:r>
            <a:r>
              <a:rPr lang="en-IN" sz="1060" b="0" strike="noStrike" spc="-1">
                <a:solidFill>
                  <a:srgbClr val="000000"/>
                </a:solidFill>
                <a:uFill>
                  <a:solidFill>
                    <a:srgbClr val="FFFFFF"/>
                  </a:solidFill>
                </a:uFill>
                <a:latin typeface="Calibri"/>
              </a:rPr>
              <a:t> is an impactful and highly innovate way to convey key messages to the audience, using Theatre, Creative Movement, Storytelling and skits. </a:t>
            </a:r>
            <a:endParaRPr lang="en-IN" sz="1800" b="0" strike="noStrike" spc="-1">
              <a:solidFill>
                <a:srgbClr val="000000"/>
              </a:solidFill>
              <a:uFill>
                <a:solidFill>
                  <a:srgbClr val="FFFFFF"/>
                </a:solidFill>
              </a:uFill>
              <a:latin typeface="Arial"/>
            </a:endParaRPr>
          </a:p>
        </p:txBody>
      </p:sp>
      <p:sp>
        <p:nvSpPr>
          <p:cNvPr id="306" name="CustomShape 12"/>
          <p:cNvSpPr/>
          <p:nvPr/>
        </p:nvSpPr>
        <p:spPr>
          <a:xfrm>
            <a:off x="246240" y="1819440"/>
            <a:ext cx="9927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An experienced facilitator and performance coach guides the audience through specific scenario based performances, which involve concepts that </a:t>
            </a:r>
            <a:endParaRPr lang="en-IN" sz="1800" b="0" strike="noStrike" spc="-1">
              <a:solidFill>
                <a:srgbClr val="000000"/>
              </a:solidFill>
              <a:uFill>
                <a:solidFill>
                  <a:srgbClr val="FFFFFF"/>
                </a:solidFill>
              </a:uFill>
              <a:latin typeface="Arial"/>
            </a:endParaRPr>
          </a:p>
        </p:txBody>
      </p:sp>
      <p:sp>
        <p:nvSpPr>
          <p:cNvPr id="307" name="CustomShape 13"/>
          <p:cNvSpPr/>
          <p:nvPr/>
        </p:nvSpPr>
        <p:spPr>
          <a:xfrm>
            <a:off x="246240" y="1988280"/>
            <a:ext cx="9808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impact the audience’s life on a professional as well as personal level. These includes </a:t>
            </a:r>
            <a:r>
              <a:rPr lang="en-IN" sz="1060" b="1" strike="noStrike" spc="-1">
                <a:solidFill>
                  <a:srgbClr val="C00000"/>
                </a:solidFill>
                <a:uFill>
                  <a:solidFill>
                    <a:srgbClr val="FFFFFF"/>
                  </a:solidFill>
                </a:uFill>
                <a:latin typeface="Calibri"/>
              </a:rPr>
              <a:t>empathy</a:t>
            </a:r>
            <a:r>
              <a:rPr lang="en-IN" sz="1060" b="0" strike="noStrike" spc="-1">
                <a:solidFill>
                  <a:srgbClr val="000000"/>
                </a:solidFill>
                <a:uFill>
                  <a:solidFill>
                    <a:srgbClr val="FFFFFF"/>
                  </a:solidFill>
                </a:uFill>
                <a:latin typeface="Calibri"/>
              </a:rPr>
              <a:t>, </a:t>
            </a:r>
            <a:r>
              <a:rPr lang="en-IN" sz="1060" b="1" strike="noStrike" spc="-1">
                <a:solidFill>
                  <a:srgbClr val="C00000"/>
                </a:solidFill>
                <a:uFill>
                  <a:solidFill>
                    <a:srgbClr val="FFFFFF"/>
                  </a:solidFill>
                </a:uFill>
                <a:latin typeface="Calibri"/>
              </a:rPr>
              <a:t>leadership</a:t>
            </a:r>
            <a:r>
              <a:rPr lang="en-IN" sz="1060" b="0" strike="noStrike" spc="-1">
                <a:solidFill>
                  <a:srgbClr val="000000"/>
                </a:solidFill>
                <a:uFill>
                  <a:solidFill>
                    <a:srgbClr val="FFFFFF"/>
                  </a:solidFill>
                </a:uFill>
                <a:latin typeface="Calibri"/>
              </a:rPr>
              <a:t>, </a:t>
            </a:r>
            <a:r>
              <a:rPr lang="en-IN" sz="1060" b="1" strike="noStrike" spc="-1">
                <a:solidFill>
                  <a:srgbClr val="C00000"/>
                </a:solidFill>
                <a:uFill>
                  <a:solidFill>
                    <a:srgbClr val="FFFFFF"/>
                  </a:solidFill>
                </a:uFill>
                <a:latin typeface="Calibri"/>
              </a:rPr>
              <a:t>team</a:t>
            </a:r>
            <a:r>
              <a:rPr lang="en-IN" sz="1060" b="0" strike="noStrike" spc="-1">
                <a:solidFill>
                  <a:srgbClr val="000000"/>
                </a:solidFill>
                <a:uFill>
                  <a:solidFill>
                    <a:srgbClr val="FFFFFF"/>
                  </a:solidFill>
                </a:uFill>
                <a:latin typeface="Calibri"/>
              </a:rPr>
              <a:t> skills, </a:t>
            </a:r>
            <a:r>
              <a:rPr lang="en-IN" sz="1060" b="1" strike="noStrike" spc="-1">
                <a:solidFill>
                  <a:srgbClr val="C00000"/>
                </a:solidFill>
                <a:uFill>
                  <a:solidFill>
                    <a:srgbClr val="FFFFFF"/>
                  </a:solidFill>
                </a:uFill>
                <a:latin typeface="Calibri"/>
              </a:rPr>
              <a:t>leveraging diversity</a:t>
            </a:r>
            <a:r>
              <a:rPr lang="en-IN" sz="106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p:txBody>
      </p:sp>
      <p:sp>
        <p:nvSpPr>
          <p:cNvPr id="308" name="CustomShape 14"/>
          <p:cNvSpPr/>
          <p:nvPr/>
        </p:nvSpPr>
        <p:spPr>
          <a:xfrm>
            <a:off x="246240" y="2157120"/>
            <a:ext cx="77425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1" strike="noStrike" spc="-1">
                <a:solidFill>
                  <a:srgbClr val="C00000"/>
                </a:solidFill>
                <a:uFill>
                  <a:solidFill>
                    <a:srgbClr val="FFFFFF"/>
                  </a:solidFill>
                </a:uFill>
                <a:latin typeface="Calibri"/>
              </a:rPr>
              <a:t>innovativeness</a:t>
            </a:r>
            <a:r>
              <a:rPr lang="en-IN" sz="1060" b="0" strike="noStrike" spc="-1">
                <a:solidFill>
                  <a:srgbClr val="000000"/>
                </a:solidFill>
                <a:uFill>
                  <a:solidFill>
                    <a:srgbClr val="FFFFFF"/>
                  </a:solidFill>
                </a:uFill>
                <a:latin typeface="Calibri"/>
              </a:rPr>
              <a:t>, </a:t>
            </a:r>
            <a:r>
              <a:rPr lang="en-IN" sz="1060" b="1" strike="noStrike" spc="-1">
                <a:solidFill>
                  <a:srgbClr val="C00000"/>
                </a:solidFill>
                <a:uFill>
                  <a:solidFill>
                    <a:srgbClr val="FFFFFF"/>
                  </a:solidFill>
                </a:uFill>
                <a:latin typeface="Calibri"/>
              </a:rPr>
              <a:t>creativity</a:t>
            </a:r>
            <a:r>
              <a:rPr lang="en-IN" sz="1060" b="0" strike="noStrike" spc="-1">
                <a:solidFill>
                  <a:srgbClr val="000000"/>
                </a:solidFill>
                <a:uFill>
                  <a:solidFill>
                    <a:srgbClr val="FFFFFF"/>
                  </a:solidFill>
                </a:uFill>
                <a:latin typeface="Calibri"/>
              </a:rPr>
              <a:t>, </a:t>
            </a:r>
            <a:r>
              <a:rPr lang="en-IN" sz="1060" b="1" strike="noStrike" spc="-1">
                <a:solidFill>
                  <a:srgbClr val="C00000"/>
                </a:solidFill>
                <a:uFill>
                  <a:solidFill>
                    <a:srgbClr val="FFFFFF"/>
                  </a:solidFill>
                </a:uFill>
                <a:latin typeface="Calibri"/>
              </a:rPr>
              <a:t>sub-conscious behaviour</a:t>
            </a:r>
            <a:r>
              <a:rPr lang="en-IN" sz="1060" b="0" strike="noStrike" spc="-1">
                <a:solidFill>
                  <a:srgbClr val="000000"/>
                </a:solidFill>
                <a:uFill>
                  <a:solidFill>
                    <a:srgbClr val="FFFFFF"/>
                  </a:solidFill>
                </a:uFill>
                <a:latin typeface="Calibri"/>
              </a:rPr>
              <a:t>, </a:t>
            </a:r>
            <a:r>
              <a:rPr lang="en-IN" sz="1060" b="1" strike="noStrike" spc="-1">
                <a:solidFill>
                  <a:srgbClr val="C00000"/>
                </a:solidFill>
                <a:uFill>
                  <a:solidFill>
                    <a:srgbClr val="FFFFFF"/>
                  </a:solidFill>
                </a:uFill>
                <a:latin typeface="Calibri"/>
              </a:rPr>
              <a:t>limiting beliefs</a:t>
            </a:r>
            <a:r>
              <a:rPr lang="en-IN" sz="1060" b="0" strike="noStrike" spc="-1">
                <a:solidFill>
                  <a:srgbClr val="000000"/>
                </a:solidFill>
                <a:uFill>
                  <a:solidFill>
                    <a:srgbClr val="FFFFFF"/>
                  </a:solidFill>
                </a:uFill>
                <a:latin typeface="Calibri"/>
              </a:rPr>
              <a:t>, </a:t>
            </a:r>
            <a:r>
              <a:rPr lang="en-IN" sz="1060" b="1" strike="noStrike" spc="-1">
                <a:solidFill>
                  <a:srgbClr val="C00000"/>
                </a:solidFill>
                <a:uFill>
                  <a:solidFill>
                    <a:srgbClr val="FFFFFF"/>
                  </a:solidFill>
                </a:uFill>
                <a:latin typeface="Calibri"/>
              </a:rPr>
              <a:t>women leadership</a:t>
            </a:r>
            <a:r>
              <a:rPr lang="en-IN" sz="1060" b="0" strike="noStrike" spc="-1">
                <a:solidFill>
                  <a:srgbClr val="000000"/>
                </a:solidFill>
                <a:uFill>
                  <a:solidFill>
                    <a:srgbClr val="FFFFFF"/>
                  </a:solidFill>
                </a:uFill>
                <a:latin typeface="Calibri"/>
              </a:rPr>
              <a:t> and many more.</a:t>
            </a:r>
            <a:endParaRPr lang="en-IN" sz="1800" b="0" strike="noStrike" spc="-1">
              <a:solidFill>
                <a:srgbClr val="000000"/>
              </a:solidFill>
              <a:uFill>
                <a:solidFill>
                  <a:srgbClr val="FFFFFF"/>
                </a:solidFill>
              </a:uFill>
              <a:latin typeface="Arial"/>
            </a:endParaRPr>
          </a:p>
        </p:txBody>
      </p:sp>
      <p:sp>
        <p:nvSpPr>
          <p:cNvPr id="309" name="CustomShape 15"/>
          <p:cNvSpPr/>
          <p:nvPr/>
        </p:nvSpPr>
        <p:spPr>
          <a:xfrm>
            <a:off x="246240" y="2495520"/>
            <a:ext cx="95389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The programs have found significant acceptance from participants, due to its mode of engagement, simplicity and impactful takeaways</a:t>
            </a:r>
            <a:endParaRPr lang="en-IN" sz="1800" b="0" strike="noStrike" spc="-1">
              <a:solidFill>
                <a:srgbClr val="000000"/>
              </a:solidFill>
              <a:uFill>
                <a:solidFill>
                  <a:srgbClr val="FFFFFF"/>
                </a:solidFill>
              </a:uFill>
              <a:latin typeface="Arial"/>
            </a:endParaRPr>
          </a:p>
        </p:txBody>
      </p:sp>
      <p:sp>
        <p:nvSpPr>
          <p:cNvPr id="310" name="CustomShape 16"/>
          <p:cNvSpPr/>
          <p:nvPr/>
        </p:nvSpPr>
        <p:spPr>
          <a:xfrm>
            <a:off x="246240" y="285048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311" name="CustomShape 17"/>
          <p:cNvSpPr/>
          <p:nvPr/>
        </p:nvSpPr>
        <p:spPr>
          <a:xfrm>
            <a:off x="246240" y="3056400"/>
            <a:ext cx="9820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All employees</a:t>
            </a:r>
            <a:endParaRPr lang="en-IN" sz="1800" b="0" strike="noStrike" spc="-1">
              <a:solidFill>
                <a:srgbClr val="000000"/>
              </a:solidFill>
              <a:uFill>
                <a:solidFill>
                  <a:srgbClr val="FFFFFF"/>
                </a:solidFill>
              </a:uFill>
              <a:latin typeface="Arial"/>
            </a:endParaRPr>
          </a:p>
        </p:txBody>
      </p:sp>
      <p:sp>
        <p:nvSpPr>
          <p:cNvPr id="312" name="CustomShape 18"/>
          <p:cNvSpPr/>
          <p:nvPr/>
        </p:nvSpPr>
        <p:spPr>
          <a:xfrm>
            <a:off x="246240" y="3440880"/>
            <a:ext cx="265824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Approach &amp; modes of delivery:</a:t>
            </a:r>
            <a:endParaRPr lang="en-IN" sz="1800" b="0" strike="noStrike" spc="-1">
              <a:solidFill>
                <a:srgbClr val="000000"/>
              </a:solidFill>
              <a:uFill>
                <a:solidFill>
                  <a:srgbClr val="FFFFFF"/>
                </a:solidFill>
              </a:uFill>
              <a:latin typeface="Arial"/>
            </a:endParaRPr>
          </a:p>
        </p:txBody>
      </p:sp>
      <p:sp>
        <p:nvSpPr>
          <p:cNvPr id="313" name="CustomShape 19"/>
          <p:cNvSpPr/>
          <p:nvPr/>
        </p:nvSpPr>
        <p:spPr>
          <a:xfrm>
            <a:off x="246240" y="3646800"/>
            <a:ext cx="3502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Drama/Theatre by professional actors, props, stage</a:t>
            </a:r>
            <a:endParaRPr lang="en-IN" sz="1800" b="0" strike="noStrike" spc="-1">
              <a:solidFill>
                <a:srgbClr val="000000"/>
              </a:solidFill>
              <a:uFill>
                <a:solidFill>
                  <a:srgbClr val="FFFFFF"/>
                </a:solidFill>
              </a:uFill>
              <a:latin typeface="Arial"/>
            </a:endParaRPr>
          </a:p>
        </p:txBody>
      </p:sp>
      <p:sp>
        <p:nvSpPr>
          <p:cNvPr id="314" name="CustomShape 20"/>
          <p:cNvSpPr/>
          <p:nvPr/>
        </p:nvSpPr>
        <p:spPr>
          <a:xfrm>
            <a:off x="246240" y="3841560"/>
            <a:ext cx="13582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Creative Movement</a:t>
            </a:r>
            <a:endParaRPr lang="en-IN" sz="1800" b="0" strike="noStrike" spc="-1">
              <a:solidFill>
                <a:srgbClr val="000000"/>
              </a:solidFill>
              <a:uFill>
                <a:solidFill>
                  <a:srgbClr val="FFFFFF"/>
                </a:solidFill>
              </a:uFill>
              <a:latin typeface="Arial"/>
            </a:endParaRPr>
          </a:p>
        </p:txBody>
      </p:sp>
      <p:sp>
        <p:nvSpPr>
          <p:cNvPr id="315" name="CustomShape 21"/>
          <p:cNvSpPr/>
          <p:nvPr/>
        </p:nvSpPr>
        <p:spPr>
          <a:xfrm>
            <a:off x="246240" y="4034880"/>
            <a:ext cx="1759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Movie scenes / video logs</a:t>
            </a:r>
            <a:endParaRPr lang="en-IN" sz="1800" b="0" strike="noStrike" spc="-1">
              <a:solidFill>
                <a:srgbClr val="000000"/>
              </a:solidFill>
              <a:uFill>
                <a:solidFill>
                  <a:srgbClr val="FFFFFF"/>
                </a:solidFill>
              </a:uFill>
              <a:latin typeface="Arial"/>
            </a:endParaRPr>
          </a:p>
        </p:txBody>
      </p:sp>
      <p:sp>
        <p:nvSpPr>
          <p:cNvPr id="316" name="CustomShape 22"/>
          <p:cNvSpPr/>
          <p:nvPr/>
        </p:nvSpPr>
        <p:spPr>
          <a:xfrm>
            <a:off x="246240" y="4229640"/>
            <a:ext cx="632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dirty="0">
                <a:solidFill>
                  <a:srgbClr val="595959"/>
                </a:solidFill>
                <a:uFill>
                  <a:solidFill>
                    <a:srgbClr val="FFFFFF"/>
                  </a:solidFill>
                </a:uFill>
                <a:latin typeface="Webdings"/>
              </a:rPr>
              <a:t></a:t>
            </a:r>
            <a:r>
              <a:rPr lang="en-IN" sz="1060" b="0" strike="noStrike" spc="-1" dirty="0">
                <a:solidFill>
                  <a:srgbClr val="000000"/>
                </a:solidFill>
                <a:uFill>
                  <a:solidFill>
                    <a:srgbClr val="FFFFFF"/>
                  </a:solidFill>
                </a:uFill>
                <a:latin typeface="Calibri"/>
              </a:rPr>
              <a:t>Improve</a:t>
            </a:r>
            <a:endParaRPr lang="en-IN" sz="1800" b="0" strike="noStrike" spc="-1" dirty="0">
              <a:solidFill>
                <a:srgbClr val="000000"/>
              </a:solidFill>
              <a:uFill>
                <a:solidFill>
                  <a:srgbClr val="FFFFFF"/>
                </a:solidFill>
              </a:uFill>
              <a:latin typeface="Arial"/>
            </a:endParaRPr>
          </a:p>
        </p:txBody>
      </p:sp>
      <p:sp>
        <p:nvSpPr>
          <p:cNvPr id="317" name="CustomShape 23"/>
          <p:cNvSpPr/>
          <p:nvPr/>
        </p:nvSpPr>
        <p:spPr>
          <a:xfrm>
            <a:off x="246240" y="4465800"/>
            <a:ext cx="3389760" cy="322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dirty="0">
                <a:solidFill>
                  <a:srgbClr val="595959"/>
                </a:solidFill>
                <a:uFill>
                  <a:solidFill>
                    <a:srgbClr val="FFFFFF"/>
                  </a:solidFill>
                </a:uFill>
                <a:latin typeface="Webdings"/>
              </a:rPr>
              <a:t></a:t>
            </a:r>
            <a:r>
              <a:rPr lang="en-IN" sz="1060" b="0" strike="noStrike" spc="-1" dirty="0">
                <a:solidFill>
                  <a:srgbClr val="000000"/>
                </a:solidFill>
                <a:uFill>
                  <a:solidFill>
                    <a:srgbClr val="FFFFFF"/>
                  </a:solidFill>
                </a:uFill>
                <a:latin typeface="Calibri"/>
              </a:rPr>
              <a:t> Story Telling: Engaging leadership through stories</a:t>
            </a:r>
            <a:endParaRPr lang="en-IN" sz="1800" b="0" strike="noStrike" spc="-1" dirty="0">
              <a:solidFill>
                <a:srgbClr val="000000"/>
              </a:solidFill>
              <a:uFill>
                <a:solidFill>
                  <a:srgbClr val="FFFFFF"/>
                </a:solidFill>
              </a:uFill>
              <a:latin typeface="Arial"/>
            </a:endParaRPr>
          </a:p>
        </p:txBody>
      </p:sp>
      <p:sp>
        <p:nvSpPr>
          <p:cNvPr id="318" name="CustomShape 24"/>
          <p:cNvSpPr/>
          <p:nvPr/>
        </p:nvSpPr>
        <p:spPr>
          <a:xfrm>
            <a:off x="257400" y="6319440"/>
            <a:ext cx="14770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Mode: Classroom</a:t>
            </a:r>
            <a:endParaRPr lang="en-IN" sz="1800" b="0" strike="noStrike" spc="-1">
              <a:solidFill>
                <a:srgbClr val="000000"/>
              </a:solidFill>
              <a:uFill>
                <a:solidFill>
                  <a:srgbClr val="FFFFFF"/>
                </a:solidFill>
              </a:uFill>
              <a:latin typeface="Arial"/>
            </a:endParaRPr>
          </a:p>
        </p:txBody>
      </p:sp>
      <p:pic>
        <p:nvPicPr>
          <p:cNvPr id="319" name="Picture 318"/>
          <p:cNvPicPr/>
          <p:nvPr/>
        </p:nvPicPr>
        <p:blipFill>
          <a:blip r:embed="rId5"/>
          <a:stretch/>
        </p:blipFill>
        <p:spPr>
          <a:xfrm>
            <a:off x="5410080" y="2975400"/>
            <a:ext cx="2854800" cy="2009880"/>
          </a:xfrm>
          <a:prstGeom prst="rect">
            <a:avLst/>
          </a:prstGeom>
          <a:ln>
            <a:noFill/>
          </a:ln>
        </p:spPr>
      </p:pic>
      <p:sp>
        <p:nvSpPr>
          <p:cNvPr id="320" name="CustomShape 25"/>
          <p:cNvSpPr/>
          <p:nvPr/>
        </p:nvSpPr>
        <p:spPr>
          <a:xfrm>
            <a:off x="257400" y="6512400"/>
            <a:ext cx="188712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Duration: 0.5 to 1 day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0" y="-360"/>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322"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323"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324"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325"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326" name="Picture 325"/>
          <p:cNvPicPr/>
          <p:nvPr/>
        </p:nvPicPr>
        <p:blipFill>
          <a:blip r:embed="rId2"/>
          <a:stretch/>
        </p:blipFill>
        <p:spPr>
          <a:xfrm rot="5400000">
            <a:off x="-597240" y="997560"/>
            <a:ext cx="1253880" cy="64440"/>
          </a:xfrm>
          <a:prstGeom prst="rect">
            <a:avLst/>
          </a:prstGeom>
          <a:ln>
            <a:noFill/>
          </a:ln>
        </p:spPr>
      </p:pic>
      <p:pic>
        <p:nvPicPr>
          <p:cNvPr id="327" name="Picture 326"/>
          <p:cNvPicPr/>
          <p:nvPr/>
        </p:nvPicPr>
        <p:blipFill>
          <a:blip r:embed="rId3"/>
          <a:stretch/>
        </p:blipFill>
        <p:spPr>
          <a:xfrm>
            <a:off x="7444080" y="193680"/>
            <a:ext cx="1368360" cy="307080"/>
          </a:xfrm>
          <a:prstGeom prst="rect">
            <a:avLst/>
          </a:prstGeom>
          <a:ln>
            <a:noFill/>
          </a:ln>
        </p:spPr>
      </p:pic>
      <p:pic>
        <p:nvPicPr>
          <p:cNvPr id="328" name="Picture 327"/>
          <p:cNvPicPr/>
          <p:nvPr/>
        </p:nvPicPr>
        <p:blipFill>
          <a:blip r:embed="rId4"/>
          <a:stretch/>
        </p:blipFill>
        <p:spPr>
          <a:xfrm>
            <a:off x="7391520" y="431280"/>
            <a:ext cx="1462320" cy="231120"/>
          </a:xfrm>
          <a:prstGeom prst="rect">
            <a:avLst/>
          </a:prstGeom>
          <a:ln>
            <a:noFill/>
          </a:ln>
        </p:spPr>
      </p:pic>
      <p:sp>
        <p:nvSpPr>
          <p:cNvPr id="329"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330" name="Picture 329"/>
          <p:cNvPicPr/>
          <p:nvPr/>
        </p:nvPicPr>
        <p:blipFill>
          <a:blip r:embed="rId5"/>
          <a:stretch/>
        </p:blipFill>
        <p:spPr>
          <a:xfrm>
            <a:off x="6324480" y="1125720"/>
            <a:ext cx="2590200" cy="2887200"/>
          </a:xfrm>
          <a:prstGeom prst="rect">
            <a:avLst/>
          </a:prstGeom>
          <a:ln>
            <a:noFill/>
          </a:ln>
        </p:spPr>
      </p:pic>
      <p:sp>
        <p:nvSpPr>
          <p:cNvPr id="331"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332" name="CustomShape 8"/>
          <p:cNvSpPr/>
          <p:nvPr/>
        </p:nvSpPr>
        <p:spPr>
          <a:xfrm>
            <a:off x="232560" y="618480"/>
            <a:ext cx="157608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TIE-BRAKE</a:t>
            </a:r>
            <a:endParaRPr lang="en-IN" sz="1800" b="0" strike="noStrike" spc="-1">
              <a:solidFill>
                <a:srgbClr val="000000"/>
              </a:solidFill>
              <a:uFill>
                <a:solidFill>
                  <a:srgbClr val="FFFFFF"/>
                </a:solidFill>
              </a:uFill>
              <a:latin typeface="Arial"/>
            </a:endParaRPr>
          </a:p>
        </p:txBody>
      </p:sp>
      <p:sp>
        <p:nvSpPr>
          <p:cNvPr id="333" name="CustomShape 9"/>
          <p:cNvSpPr/>
          <p:nvPr/>
        </p:nvSpPr>
        <p:spPr>
          <a:xfrm>
            <a:off x="1708200" y="718200"/>
            <a:ext cx="2392920" cy="247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600" b="0" i="1" strike="noStrike" spc="-1">
                <a:solidFill>
                  <a:srgbClr val="000000"/>
                </a:solidFill>
                <a:uFill>
                  <a:solidFill>
                    <a:srgbClr val="FFFFFF"/>
                  </a:solidFill>
                </a:uFill>
                <a:latin typeface="Century Gothic"/>
              </a:rPr>
              <a:t>…sports based learning</a:t>
            </a:r>
            <a:endParaRPr lang="en-IN" sz="1800" b="0" strike="noStrike" spc="-1">
              <a:solidFill>
                <a:srgbClr val="000000"/>
              </a:solidFill>
              <a:uFill>
                <a:solidFill>
                  <a:srgbClr val="FFFFFF"/>
                </a:solidFill>
              </a:uFill>
              <a:latin typeface="Arial"/>
            </a:endParaRPr>
          </a:p>
        </p:txBody>
      </p:sp>
      <p:sp>
        <p:nvSpPr>
          <p:cNvPr id="334" name="CustomShape 10"/>
          <p:cNvSpPr/>
          <p:nvPr/>
        </p:nvSpPr>
        <p:spPr>
          <a:xfrm>
            <a:off x="246240" y="129780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335" name="CustomShape 11"/>
          <p:cNvSpPr/>
          <p:nvPr/>
        </p:nvSpPr>
        <p:spPr>
          <a:xfrm>
            <a:off x="246240" y="1550880"/>
            <a:ext cx="13356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Arial"/>
              </a:rPr>
              <a:t>•</a:t>
            </a:r>
            <a:endParaRPr lang="en-IN" sz="1800" b="0" strike="noStrike" spc="-1">
              <a:solidFill>
                <a:srgbClr val="000000"/>
              </a:solidFill>
              <a:uFill>
                <a:solidFill>
                  <a:srgbClr val="FFFFFF"/>
                </a:solidFill>
              </a:uFill>
              <a:latin typeface="Arial"/>
            </a:endParaRPr>
          </a:p>
        </p:txBody>
      </p:sp>
      <p:sp>
        <p:nvSpPr>
          <p:cNvPr id="336" name="CustomShape 12"/>
          <p:cNvSpPr/>
          <p:nvPr/>
        </p:nvSpPr>
        <p:spPr>
          <a:xfrm>
            <a:off x="424440" y="1547280"/>
            <a:ext cx="4081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Are you a </a:t>
            </a:r>
            <a:r>
              <a:rPr lang="en-IN" sz="1060" b="1" strike="noStrike" spc="-1">
                <a:solidFill>
                  <a:srgbClr val="000000"/>
                </a:solidFill>
                <a:uFill>
                  <a:solidFill>
                    <a:srgbClr val="FFFFFF"/>
                  </a:solidFill>
                </a:uFill>
                <a:latin typeface="Calibri"/>
              </a:rPr>
              <a:t>sprinter</a:t>
            </a:r>
            <a:r>
              <a:rPr lang="en-IN" sz="1060" b="0" strike="noStrike" spc="-1">
                <a:solidFill>
                  <a:srgbClr val="000000"/>
                </a:solidFill>
                <a:uFill>
                  <a:solidFill>
                    <a:srgbClr val="FFFFFF"/>
                  </a:solidFill>
                </a:uFill>
                <a:latin typeface="Calibri"/>
              </a:rPr>
              <a:t> or a </a:t>
            </a:r>
            <a:r>
              <a:rPr lang="en-IN" sz="1060" b="1" strike="noStrike" spc="-1">
                <a:solidFill>
                  <a:srgbClr val="000000"/>
                </a:solidFill>
                <a:uFill>
                  <a:solidFill>
                    <a:srgbClr val="FFFFFF"/>
                  </a:solidFill>
                </a:uFill>
                <a:latin typeface="Calibri"/>
              </a:rPr>
              <a:t>marathoner</a:t>
            </a:r>
            <a:r>
              <a:rPr lang="en-IN" sz="1060" b="0" strike="noStrike" spc="-1">
                <a:solidFill>
                  <a:srgbClr val="000000"/>
                </a:solidFill>
                <a:uFill>
                  <a:solidFill>
                    <a:srgbClr val="FFFFFF"/>
                  </a:solidFill>
                </a:uFill>
                <a:latin typeface="Calibri"/>
              </a:rPr>
              <a:t> at work and at home? </a:t>
            </a:r>
            <a:endParaRPr lang="en-IN" sz="1800" b="0" strike="noStrike" spc="-1">
              <a:solidFill>
                <a:srgbClr val="000000"/>
              </a:solidFill>
              <a:uFill>
                <a:solidFill>
                  <a:srgbClr val="FFFFFF"/>
                </a:solidFill>
              </a:uFill>
              <a:latin typeface="Arial"/>
            </a:endParaRPr>
          </a:p>
        </p:txBody>
      </p:sp>
      <p:sp>
        <p:nvSpPr>
          <p:cNvPr id="337" name="CustomShape 13"/>
          <p:cNvSpPr/>
          <p:nvPr/>
        </p:nvSpPr>
        <p:spPr>
          <a:xfrm>
            <a:off x="246240" y="1805040"/>
            <a:ext cx="13356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Arial"/>
              </a:rPr>
              <a:t>•</a:t>
            </a:r>
            <a:endParaRPr lang="en-IN" sz="1800" b="0" strike="noStrike" spc="-1">
              <a:solidFill>
                <a:srgbClr val="000000"/>
              </a:solidFill>
              <a:uFill>
                <a:solidFill>
                  <a:srgbClr val="FFFFFF"/>
                </a:solidFill>
              </a:uFill>
              <a:latin typeface="Arial"/>
            </a:endParaRPr>
          </a:p>
        </p:txBody>
      </p:sp>
      <p:sp>
        <p:nvSpPr>
          <p:cNvPr id="338" name="CustomShape 14"/>
          <p:cNvSpPr/>
          <p:nvPr/>
        </p:nvSpPr>
        <p:spPr>
          <a:xfrm>
            <a:off x="424440" y="1801800"/>
            <a:ext cx="3913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What gives you a boost… </a:t>
            </a:r>
            <a:r>
              <a:rPr lang="en-IN" sz="1060" b="1" strike="noStrike" spc="-1">
                <a:solidFill>
                  <a:srgbClr val="000000"/>
                </a:solidFill>
                <a:uFill>
                  <a:solidFill>
                    <a:srgbClr val="FFFFFF"/>
                  </a:solidFill>
                </a:uFill>
                <a:latin typeface="Calibri"/>
              </a:rPr>
              <a:t>endurance</a:t>
            </a:r>
            <a:r>
              <a:rPr lang="en-IN" sz="1060" b="0" strike="noStrike" spc="-1">
                <a:solidFill>
                  <a:srgbClr val="000000"/>
                </a:solidFill>
                <a:uFill>
                  <a:solidFill>
                    <a:srgbClr val="FFFFFF"/>
                  </a:solidFill>
                </a:uFill>
                <a:latin typeface="Calibri"/>
              </a:rPr>
              <a:t> or </a:t>
            </a:r>
            <a:r>
              <a:rPr lang="en-IN" sz="1060" b="1" strike="noStrike" spc="-1">
                <a:solidFill>
                  <a:srgbClr val="000000"/>
                </a:solidFill>
                <a:uFill>
                  <a:solidFill>
                    <a:srgbClr val="FFFFFF"/>
                  </a:solidFill>
                </a:uFill>
                <a:latin typeface="Calibri"/>
              </a:rPr>
              <a:t>explosiveness</a:t>
            </a:r>
            <a:r>
              <a:rPr lang="en-IN" sz="106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
        <p:nvSpPr>
          <p:cNvPr id="339" name="CustomShape 15"/>
          <p:cNvSpPr/>
          <p:nvPr/>
        </p:nvSpPr>
        <p:spPr>
          <a:xfrm>
            <a:off x="246240" y="2057760"/>
            <a:ext cx="133560" cy="156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Arial"/>
              </a:rPr>
              <a:t>•</a:t>
            </a:r>
            <a:endParaRPr lang="en-IN" sz="1800" b="0" strike="noStrike" spc="-1">
              <a:solidFill>
                <a:srgbClr val="000000"/>
              </a:solidFill>
              <a:uFill>
                <a:solidFill>
                  <a:srgbClr val="FFFFFF"/>
                </a:solidFill>
              </a:uFill>
              <a:latin typeface="Arial"/>
            </a:endParaRPr>
          </a:p>
        </p:txBody>
      </p:sp>
      <p:sp>
        <p:nvSpPr>
          <p:cNvPr id="340" name="CustomShape 16"/>
          <p:cNvSpPr/>
          <p:nvPr/>
        </p:nvSpPr>
        <p:spPr>
          <a:xfrm>
            <a:off x="424440" y="2054160"/>
            <a:ext cx="4491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Do you prefer doing things that involve </a:t>
            </a:r>
            <a:r>
              <a:rPr lang="en-IN" sz="1060" b="1" strike="noStrike" spc="-1">
                <a:solidFill>
                  <a:srgbClr val="000000"/>
                </a:solidFill>
                <a:uFill>
                  <a:solidFill>
                    <a:srgbClr val="FFFFFF"/>
                  </a:solidFill>
                </a:uFill>
                <a:latin typeface="Calibri"/>
              </a:rPr>
              <a:t>fine</a:t>
            </a:r>
            <a:r>
              <a:rPr lang="en-IN" sz="1060" b="0" strike="noStrike" spc="-1">
                <a:solidFill>
                  <a:srgbClr val="000000"/>
                </a:solidFill>
                <a:uFill>
                  <a:solidFill>
                    <a:srgbClr val="FFFFFF"/>
                  </a:solidFill>
                </a:uFill>
                <a:latin typeface="Calibri"/>
              </a:rPr>
              <a:t> or </a:t>
            </a:r>
            <a:r>
              <a:rPr lang="en-IN" sz="1060" b="1" strike="noStrike" spc="-1">
                <a:solidFill>
                  <a:srgbClr val="000000"/>
                </a:solidFill>
                <a:uFill>
                  <a:solidFill>
                    <a:srgbClr val="FFFFFF"/>
                  </a:solidFill>
                </a:uFill>
                <a:latin typeface="Calibri"/>
              </a:rPr>
              <a:t>gross</a:t>
            </a:r>
            <a:r>
              <a:rPr lang="en-IN" sz="1060" b="0" strike="noStrike" spc="-1">
                <a:solidFill>
                  <a:srgbClr val="000000"/>
                </a:solidFill>
                <a:uFill>
                  <a:solidFill>
                    <a:srgbClr val="FFFFFF"/>
                  </a:solidFill>
                </a:uFill>
                <a:latin typeface="Calibri"/>
              </a:rPr>
              <a:t> motor skills?</a:t>
            </a:r>
            <a:endParaRPr lang="en-IN" sz="1800" b="0" strike="noStrike" spc="-1">
              <a:solidFill>
                <a:srgbClr val="000000"/>
              </a:solidFill>
              <a:uFill>
                <a:solidFill>
                  <a:srgbClr val="FFFFFF"/>
                </a:solidFill>
              </a:uFill>
              <a:latin typeface="Arial"/>
            </a:endParaRPr>
          </a:p>
        </p:txBody>
      </p:sp>
      <p:sp>
        <p:nvSpPr>
          <p:cNvPr id="341" name="CustomShape 17"/>
          <p:cNvSpPr/>
          <p:nvPr/>
        </p:nvSpPr>
        <p:spPr>
          <a:xfrm>
            <a:off x="246240" y="2417400"/>
            <a:ext cx="89028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1" strike="noStrike" spc="-1">
                <a:solidFill>
                  <a:srgbClr val="000000"/>
                </a:solidFill>
                <a:uFill>
                  <a:solidFill>
                    <a:srgbClr val="FFFFFF"/>
                  </a:solidFill>
                </a:uFill>
                <a:latin typeface="Calibri"/>
              </a:rPr>
              <a:t>TIE-BRAKER </a:t>
            </a:r>
            <a:endParaRPr lang="en-IN" sz="1800" b="0" strike="noStrike" spc="-1">
              <a:solidFill>
                <a:srgbClr val="000000"/>
              </a:solidFill>
              <a:uFill>
                <a:solidFill>
                  <a:srgbClr val="FFFFFF"/>
                </a:solidFill>
              </a:uFill>
              <a:latin typeface="Arial"/>
            </a:endParaRPr>
          </a:p>
        </p:txBody>
      </p:sp>
      <p:sp>
        <p:nvSpPr>
          <p:cNvPr id="342" name="CustomShape 18"/>
          <p:cNvSpPr/>
          <p:nvPr/>
        </p:nvSpPr>
        <p:spPr>
          <a:xfrm>
            <a:off x="892440" y="2409840"/>
            <a:ext cx="60584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is one of our flagship one of a kind programs, that, as the name suggests, is about giving </a:t>
            </a:r>
            <a:endParaRPr lang="en-IN" sz="1800" b="0" strike="noStrike" spc="-1">
              <a:solidFill>
                <a:srgbClr val="000000"/>
              </a:solidFill>
              <a:uFill>
                <a:solidFill>
                  <a:srgbClr val="FFFFFF"/>
                </a:solidFill>
              </a:uFill>
              <a:latin typeface="Arial"/>
            </a:endParaRPr>
          </a:p>
        </p:txBody>
      </p:sp>
      <p:sp>
        <p:nvSpPr>
          <p:cNvPr id="343" name="CustomShape 19"/>
          <p:cNvSpPr/>
          <p:nvPr/>
        </p:nvSpPr>
        <p:spPr>
          <a:xfrm>
            <a:off x="246240" y="2578680"/>
            <a:ext cx="7310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corporate employees, business owners, a “BREAK” and get to play a very stimulating set of games, through </a:t>
            </a:r>
            <a:endParaRPr lang="en-IN" sz="1800" b="0" strike="noStrike" spc="-1">
              <a:solidFill>
                <a:srgbClr val="000000"/>
              </a:solidFill>
              <a:uFill>
                <a:solidFill>
                  <a:srgbClr val="FFFFFF"/>
                </a:solidFill>
              </a:uFill>
              <a:latin typeface="Arial"/>
            </a:endParaRPr>
          </a:p>
        </p:txBody>
      </p:sp>
      <p:sp>
        <p:nvSpPr>
          <p:cNvPr id="344" name="CustomShape 20"/>
          <p:cNvSpPr/>
          <p:nvPr/>
        </p:nvSpPr>
        <p:spPr>
          <a:xfrm>
            <a:off x="246240" y="2747520"/>
            <a:ext cx="3546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which specific outcomes or goals can be addressed! </a:t>
            </a:r>
            <a:endParaRPr lang="en-IN" sz="1800" b="0" strike="noStrike" spc="-1">
              <a:solidFill>
                <a:srgbClr val="000000"/>
              </a:solidFill>
              <a:uFill>
                <a:solidFill>
                  <a:srgbClr val="FFFFFF"/>
                </a:solidFill>
              </a:uFill>
              <a:latin typeface="Arial"/>
            </a:endParaRPr>
          </a:p>
        </p:txBody>
      </p:sp>
      <p:sp>
        <p:nvSpPr>
          <p:cNvPr id="345" name="CustomShape 21"/>
          <p:cNvSpPr/>
          <p:nvPr/>
        </p:nvSpPr>
        <p:spPr>
          <a:xfrm>
            <a:off x="246240" y="3085200"/>
            <a:ext cx="4061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1" strike="noStrike" spc="-1">
                <a:solidFill>
                  <a:srgbClr val="000000"/>
                </a:solidFill>
                <a:uFill>
                  <a:solidFill>
                    <a:srgbClr val="FFFFFF"/>
                  </a:solidFill>
                </a:uFill>
                <a:latin typeface="Calibri"/>
              </a:rPr>
              <a:t>NOT to be mistaken for typical team building games! </a:t>
            </a:r>
            <a:endParaRPr lang="en-IN" sz="1800" b="0" strike="noStrike" spc="-1">
              <a:solidFill>
                <a:srgbClr val="000000"/>
              </a:solidFill>
              <a:uFill>
                <a:solidFill>
                  <a:srgbClr val="FFFFFF"/>
                </a:solidFill>
              </a:uFill>
              <a:latin typeface="Arial"/>
            </a:endParaRPr>
          </a:p>
        </p:txBody>
      </p:sp>
      <p:sp>
        <p:nvSpPr>
          <p:cNvPr id="346" name="CustomShape 22"/>
          <p:cNvSpPr/>
          <p:nvPr/>
        </p:nvSpPr>
        <p:spPr>
          <a:xfrm>
            <a:off x="246240" y="3423600"/>
            <a:ext cx="69300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The program features a pre-assessment, in-game observation, staged situations, post-assessment and</a:t>
            </a:r>
            <a:endParaRPr lang="en-IN" sz="1800" b="0" strike="noStrike" spc="-1">
              <a:solidFill>
                <a:srgbClr val="000000"/>
              </a:solidFill>
              <a:uFill>
                <a:solidFill>
                  <a:srgbClr val="FFFFFF"/>
                </a:solidFill>
              </a:uFill>
              <a:latin typeface="Arial"/>
            </a:endParaRPr>
          </a:p>
        </p:txBody>
      </p:sp>
      <p:sp>
        <p:nvSpPr>
          <p:cNvPr id="347" name="CustomShape 23"/>
          <p:cNvSpPr/>
          <p:nvPr/>
        </p:nvSpPr>
        <p:spPr>
          <a:xfrm>
            <a:off x="246240" y="3592080"/>
            <a:ext cx="71251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experience sharing format. Participants are continuously engrossed in facing situations that they typically</a:t>
            </a:r>
            <a:endParaRPr lang="en-IN" sz="1800" b="0" strike="noStrike" spc="-1">
              <a:solidFill>
                <a:srgbClr val="000000"/>
              </a:solidFill>
              <a:uFill>
                <a:solidFill>
                  <a:srgbClr val="FFFFFF"/>
                </a:solidFill>
              </a:uFill>
              <a:latin typeface="Arial"/>
            </a:endParaRPr>
          </a:p>
        </p:txBody>
      </p:sp>
      <p:sp>
        <p:nvSpPr>
          <p:cNvPr id="348" name="CustomShape 24"/>
          <p:cNvSpPr/>
          <p:nvPr/>
        </p:nvSpPr>
        <p:spPr>
          <a:xfrm>
            <a:off x="246240" y="3761280"/>
            <a:ext cx="70930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find uncomfortable handling, thereby, challenging them to make decisions that stimulate new responses.</a:t>
            </a:r>
            <a:endParaRPr lang="en-IN" sz="1800" b="0" strike="noStrike" spc="-1">
              <a:solidFill>
                <a:srgbClr val="000000"/>
              </a:solidFill>
              <a:uFill>
                <a:solidFill>
                  <a:srgbClr val="FFFFFF"/>
                </a:solidFill>
              </a:uFill>
              <a:latin typeface="Arial"/>
            </a:endParaRPr>
          </a:p>
        </p:txBody>
      </p:sp>
      <p:sp>
        <p:nvSpPr>
          <p:cNvPr id="349" name="CustomShape 25"/>
          <p:cNvSpPr/>
          <p:nvPr/>
        </p:nvSpPr>
        <p:spPr>
          <a:xfrm>
            <a:off x="246240" y="427716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350" name="CustomShape 26"/>
          <p:cNvSpPr/>
          <p:nvPr/>
        </p:nvSpPr>
        <p:spPr>
          <a:xfrm>
            <a:off x="246240" y="4483080"/>
            <a:ext cx="40712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All employees, business owners, entrepreneurs,  academies</a:t>
            </a:r>
            <a:endParaRPr lang="en-IN" sz="1800" b="0" strike="noStrike" spc="-1">
              <a:solidFill>
                <a:srgbClr val="000000"/>
              </a:solidFill>
              <a:uFill>
                <a:solidFill>
                  <a:srgbClr val="FFFFFF"/>
                </a:solidFill>
              </a:uFill>
              <a:latin typeface="Arial"/>
            </a:endParaRPr>
          </a:p>
        </p:txBody>
      </p:sp>
      <p:sp>
        <p:nvSpPr>
          <p:cNvPr id="351" name="CustomShape 27"/>
          <p:cNvSpPr/>
          <p:nvPr/>
        </p:nvSpPr>
        <p:spPr>
          <a:xfrm>
            <a:off x="246240" y="4867920"/>
            <a:ext cx="33501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outcomes/benefits to participants:</a:t>
            </a:r>
            <a:endParaRPr lang="en-IN" sz="1800" b="0" strike="noStrike" spc="-1">
              <a:solidFill>
                <a:srgbClr val="000000"/>
              </a:solidFill>
              <a:uFill>
                <a:solidFill>
                  <a:srgbClr val="FFFFFF"/>
                </a:solidFill>
              </a:uFill>
              <a:latin typeface="Arial"/>
            </a:endParaRPr>
          </a:p>
        </p:txBody>
      </p:sp>
      <p:sp>
        <p:nvSpPr>
          <p:cNvPr id="352" name="CustomShape 28"/>
          <p:cNvSpPr/>
          <p:nvPr/>
        </p:nvSpPr>
        <p:spPr>
          <a:xfrm>
            <a:off x="246240" y="5073840"/>
            <a:ext cx="42296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Take ownership, resolve problems and empathize to gain trust</a:t>
            </a:r>
            <a:endParaRPr lang="en-IN" sz="1800" b="0" strike="noStrike" spc="-1">
              <a:solidFill>
                <a:srgbClr val="000000"/>
              </a:solidFill>
              <a:uFill>
                <a:solidFill>
                  <a:srgbClr val="FFFFFF"/>
                </a:solidFill>
              </a:uFill>
              <a:latin typeface="Arial"/>
            </a:endParaRPr>
          </a:p>
        </p:txBody>
      </p:sp>
      <p:sp>
        <p:nvSpPr>
          <p:cNvPr id="353" name="CustomShape 29"/>
          <p:cNvSpPr/>
          <p:nvPr/>
        </p:nvSpPr>
        <p:spPr>
          <a:xfrm>
            <a:off x="246240" y="5268600"/>
            <a:ext cx="18691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How to stay in the “</a:t>
            </a:r>
            <a:r>
              <a:rPr lang="en-IN" sz="1060" b="1" strike="noStrike" spc="-1">
                <a:solidFill>
                  <a:srgbClr val="000000"/>
                </a:solidFill>
                <a:uFill>
                  <a:solidFill>
                    <a:srgbClr val="FFFFFF"/>
                  </a:solidFill>
                </a:uFill>
                <a:latin typeface="Calibri"/>
              </a:rPr>
              <a:t>ZONE</a:t>
            </a:r>
            <a:r>
              <a:rPr lang="en-IN" sz="106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
        <p:nvSpPr>
          <p:cNvPr id="354" name="CustomShape 30"/>
          <p:cNvSpPr/>
          <p:nvPr/>
        </p:nvSpPr>
        <p:spPr>
          <a:xfrm>
            <a:off x="246240" y="5463360"/>
            <a:ext cx="40359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Discover your “</a:t>
            </a:r>
            <a:r>
              <a:rPr lang="en-IN" sz="1060" b="1" strike="noStrike" spc="-1">
                <a:solidFill>
                  <a:srgbClr val="000000"/>
                </a:solidFill>
                <a:uFill>
                  <a:solidFill>
                    <a:srgbClr val="FFFFFF"/>
                  </a:solidFill>
                </a:uFill>
                <a:latin typeface="Calibri"/>
              </a:rPr>
              <a:t>sport</a:t>
            </a:r>
            <a:r>
              <a:rPr lang="en-IN" sz="1060" b="0" strike="noStrike" spc="-1">
                <a:solidFill>
                  <a:srgbClr val="000000"/>
                </a:solidFill>
                <a:uFill>
                  <a:solidFill>
                    <a:srgbClr val="FFFFFF"/>
                  </a:solidFill>
                </a:uFill>
                <a:latin typeface="Calibri"/>
              </a:rPr>
              <a:t>” </a:t>
            </a:r>
            <a:r>
              <a:rPr lang="en-IN" sz="1060" b="1" strike="noStrike" spc="-1">
                <a:solidFill>
                  <a:srgbClr val="000000"/>
                </a:solidFill>
                <a:uFill>
                  <a:solidFill>
                    <a:srgbClr val="FFFFFF"/>
                  </a:solidFill>
                </a:uFill>
                <a:latin typeface="Calibri"/>
              </a:rPr>
              <a:t>style</a:t>
            </a:r>
            <a:r>
              <a:rPr lang="en-IN" sz="1060" b="0" strike="noStrike" spc="-1">
                <a:solidFill>
                  <a:srgbClr val="000000"/>
                </a:solidFill>
                <a:uFill>
                  <a:solidFill>
                    <a:srgbClr val="FFFFFF"/>
                  </a:solidFill>
                </a:uFill>
                <a:latin typeface="Calibri"/>
              </a:rPr>
              <a:t> at work, home and in general!</a:t>
            </a:r>
            <a:endParaRPr lang="en-IN" sz="1800" b="0" strike="noStrike" spc="-1">
              <a:solidFill>
                <a:srgbClr val="000000"/>
              </a:solidFill>
              <a:uFill>
                <a:solidFill>
                  <a:srgbClr val="FFFFFF"/>
                </a:solidFill>
              </a:uFill>
              <a:latin typeface="Arial"/>
            </a:endParaRPr>
          </a:p>
        </p:txBody>
      </p:sp>
      <p:sp>
        <p:nvSpPr>
          <p:cNvPr id="355" name="CustomShape 31"/>
          <p:cNvSpPr/>
          <p:nvPr/>
        </p:nvSpPr>
        <p:spPr>
          <a:xfrm>
            <a:off x="246240" y="5658120"/>
            <a:ext cx="47660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Increased confidence while communicating with multiple stakeholders</a:t>
            </a:r>
            <a:endParaRPr lang="en-IN" sz="1800" b="0" strike="noStrike" spc="-1">
              <a:solidFill>
                <a:srgbClr val="000000"/>
              </a:solidFill>
              <a:uFill>
                <a:solidFill>
                  <a:srgbClr val="FFFFFF"/>
                </a:solidFill>
              </a:uFill>
              <a:latin typeface="Arial"/>
            </a:endParaRPr>
          </a:p>
        </p:txBody>
      </p:sp>
      <p:sp>
        <p:nvSpPr>
          <p:cNvPr id="356" name="CustomShape 32"/>
          <p:cNvSpPr/>
          <p:nvPr/>
        </p:nvSpPr>
        <p:spPr>
          <a:xfrm>
            <a:off x="246240" y="5851080"/>
            <a:ext cx="3610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Building your </a:t>
            </a:r>
            <a:r>
              <a:rPr lang="en-IN" sz="1060" b="1" strike="noStrike" spc="-1">
                <a:solidFill>
                  <a:srgbClr val="000000"/>
                </a:solidFill>
                <a:uFill>
                  <a:solidFill>
                    <a:srgbClr val="FFFFFF"/>
                  </a:solidFill>
                </a:uFill>
                <a:latin typeface="Calibri"/>
              </a:rPr>
              <a:t>individual roadmap</a:t>
            </a:r>
            <a:r>
              <a:rPr lang="en-IN" sz="1060" b="0" strike="noStrike" spc="-1">
                <a:solidFill>
                  <a:srgbClr val="000000"/>
                </a:solidFill>
                <a:uFill>
                  <a:solidFill>
                    <a:srgbClr val="FFFFFF"/>
                  </a:solidFill>
                </a:uFill>
                <a:latin typeface="Calibri"/>
              </a:rPr>
              <a:t> through SWOTAF</a:t>
            </a:r>
            <a:endParaRPr lang="en-IN" sz="1800" b="0" strike="noStrike" spc="-1">
              <a:solidFill>
                <a:srgbClr val="000000"/>
              </a:solidFill>
              <a:uFill>
                <a:solidFill>
                  <a:srgbClr val="FFFFFF"/>
                </a:solidFill>
              </a:uFill>
              <a:latin typeface="Arial"/>
            </a:endParaRPr>
          </a:p>
        </p:txBody>
      </p:sp>
      <p:sp>
        <p:nvSpPr>
          <p:cNvPr id="357" name="CustomShape 33"/>
          <p:cNvSpPr/>
          <p:nvPr/>
        </p:nvSpPr>
        <p:spPr>
          <a:xfrm>
            <a:off x="246240" y="6045480"/>
            <a:ext cx="3872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Understanding, challenging &amp; overcoming Limiting Belief</a:t>
            </a:r>
            <a:endParaRPr lang="en-IN" sz="1800" b="0" strike="noStrike" spc="-1">
              <a:solidFill>
                <a:srgbClr val="000000"/>
              </a:solidFill>
              <a:uFill>
                <a:solidFill>
                  <a:srgbClr val="FFFFFF"/>
                </a:solidFill>
              </a:uFill>
              <a:latin typeface="Arial"/>
            </a:endParaRPr>
          </a:p>
        </p:txBody>
      </p:sp>
      <p:sp>
        <p:nvSpPr>
          <p:cNvPr id="358" name="CustomShape 34"/>
          <p:cNvSpPr/>
          <p:nvPr/>
        </p:nvSpPr>
        <p:spPr>
          <a:xfrm>
            <a:off x="396360" y="6802200"/>
            <a:ext cx="229392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Mode: Classroom, Outdoor</a:t>
            </a:r>
            <a:endParaRPr lang="en-IN" sz="1800" b="0" strike="noStrike" spc="-1">
              <a:solidFill>
                <a:srgbClr val="000000"/>
              </a:solidFill>
              <a:uFill>
                <a:solidFill>
                  <a:srgbClr val="FFFFFF"/>
                </a:solidFill>
              </a:uFill>
              <a:latin typeface="Arial"/>
            </a:endParaRPr>
          </a:p>
        </p:txBody>
      </p:sp>
      <p:sp>
        <p:nvSpPr>
          <p:cNvPr id="359" name="Line 35"/>
          <p:cNvSpPr/>
          <p:nvPr/>
        </p:nvSpPr>
        <p:spPr>
          <a:xfrm>
            <a:off x="5790960" y="4979160"/>
            <a:ext cx="360" cy="13309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360" name="Line 36"/>
          <p:cNvSpPr/>
          <p:nvPr/>
        </p:nvSpPr>
        <p:spPr>
          <a:xfrm>
            <a:off x="7315200" y="4979160"/>
            <a:ext cx="360" cy="13309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361" name="Line 37"/>
          <p:cNvSpPr/>
          <p:nvPr/>
        </p:nvSpPr>
        <p:spPr>
          <a:xfrm>
            <a:off x="4495680" y="4979160"/>
            <a:ext cx="360" cy="13309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362" name="Line 38"/>
          <p:cNvSpPr/>
          <p:nvPr/>
        </p:nvSpPr>
        <p:spPr>
          <a:xfrm>
            <a:off x="8915400" y="4979160"/>
            <a:ext cx="360" cy="13309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363" name="Line 39"/>
          <p:cNvSpPr/>
          <p:nvPr/>
        </p:nvSpPr>
        <p:spPr>
          <a:xfrm>
            <a:off x="4489200" y="4986000"/>
            <a:ext cx="443232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364" name="Line 40"/>
          <p:cNvSpPr/>
          <p:nvPr/>
        </p:nvSpPr>
        <p:spPr>
          <a:xfrm>
            <a:off x="4489200" y="6303240"/>
            <a:ext cx="443232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365" name="CustomShape 41"/>
          <p:cNvSpPr/>
          <p:nvPr/>
        </p:nvSpPr>
        <p:spPr>
          <a:xfrm>
            <a:off x="396360" y="6995520"/>
            <a:ext cx="133092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Duration: 1 day</a:t>
            </a:r>
            <a:endParaRPr lang="en-IN" sz="1800" b="0" strike="noStrike" spc="-1">
              <a:solidFill>
                <a:srgbClr val="000000"/>
              </a:solidFill>
              <a:uFill>
                <a:solidFill>
                  <a:srgbClr val="FFFFFF"/>
                </a:solidFill>
              </a:uFill>
              <a:latin typeface="Arial"/>
            </a:endParaRPr>
          </a:p>
        </p:txBody>
      </p:sp>
      <p:sp>
        <p:nvSpPr>
          <p:cNvPr id="366" name="CustomShape 42"/>
          <p:cNvSpPr/>
          <p:nvPr/>
        </p:nvSpPr>
        <p:spPr>
          <a:xfrm>
            <a:off x="4587840" y="5050800"/>
            <a:ext cx="12060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Leadership skills</a:t>
            </a:r>
            <a:endParaRPr lang="en-IN" sz="1800" b="0" strike="noStrike" spc="-1">
              <a:solidFill>
                <a:srgbClr val="000000"/>
              </a:solidFill>
              <a:uFill>
                <a:solidFill>
                  <a:srgbClr val="FFFFFF"/>
                </a:solidFill>
              </a:uFill>
              <a:latin typeface="Arial"/>
            </a:endParaRPr>
          </a:p>
        </p:txBody>
      </p:sp>
      <p:sp>
        <p:nvSpPr>
          <p:cNvPr id="367" name="CustomShape 43"/>
          <p:cNvSpPr/>
          <p:nvPr/>
        </p:nvSpPr>
        <p:spPr>
          <a:xfrm>
            <a:off x="4587840" y="5253480"/>
            <a:ext cx="9774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Collaboration</a:t>
            </a:r>
            <a:endParaRPr lang="en-IN" sz="1800" b="0" strike="noStrike" spc="-1">
              <a:solidFill>
                <a:srgbClr val="000000"/>
              </a:solidFill>
              <a:uFill>
                <a:solidFill>
                  <a:srgbClr val="FFFFFF"/>
                </a:solidFill>
              </a:uFill>
              <a:latin typeface="Arial"/>
            </a:endParaRPr>
          </a:p>
        </p:txBody>
      </p:sp>
      <p:sp>
        <p:nvSpPr>
          <p:cNvPr id="368" name="CustomShape 44"/>
          <p:cNvSpPr/>
          <p:nvPr/>
        </p:nvSpPr>
        <p:spPr>
          <a:xfrm>
            <a:off x="4587840" y="5457600"/>
            <a:ext cx="6696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dirty="0">
                <a:solidFill>
                  <a:srgbClr val="595959"/>
                </a:solidFill>
                <a:uFill>
                  <a:solidFill>
                    <a:srgbClr val="FFFFFF"/>
                  </a:solidFill>
                </a:uFill>
                <a:latin typeface="Webdings"/>
              </a:rPr>
              <a:t></a:t>
            </a:r>
            <a:r>
              <a:rPr lang="en-IN" sz="1110" b="0" strike="noStrike" spc="-1" dirty="0">
                <a:solidFill>
                  <a:srgbClr val="000000"/>
                </a:solidFill>
                <a:uFill>
                  <a:solidFill>
                    <a:srgbClr val="FFFFFF"/>
                  </a:solidFill>
                </a:uFill>
                <a:latin typeface="Calibri"/>
              </a:rPr>
              <a:t>Empathy</a:t>
            </a:r>
            <a:endParaRPr lang="en-IN" sz="1800" b="0" strike="noStrike" spc="-1" dirty="0">
              <a:solidFill>
                <a:srgbClr val="000000"/>
              </a:solidFill>
              <a:uFill>
                <a:solidFill>
                  <a:srgbClr val="FFFFFF"/>
                </a:solidFill>
              </a:uFill>
              <a:latin typeface="Arial"/>
            </a:endParaRPr>
          </a:p>
        </p:txBody>
      </p:sp>
      <p:sp>
        <p:nvSpPr>
          <p:cNvPr id="369" name="CustomShape 45"/>
          <p:cNvSpPr/>
          <p:nvPr/>
        </p:nvSpPr>
        <p:spPr>
          <a:xfrm>
            <a:off x="4587840" y="5678640"/>
            <a:ext cx="838800" cy="152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dirty="0">
                <a:solidFill>
                  <a:srgbClr val="595959"/>
                </a:solidFill>
                <a:uFill>
                  <a:solidFill>
                    <a:srgbClr val="FFFFFF"/>
                  </a:solidFill>
                </a:uFill>
                <a:latin typeface="Webdings"/>
              </a:rPr>
              <a:t></a:t>
            </a:r>
            <a:r>
              <a:rPr lang="en-IN" sz="1110" b="0" strike="noStrike" spc="-1" dirty="0">
                <a:solidFill>
                  <a:srgbClr val="000000"/>
                </a:solidFill>
                <a:uFill>
                  <a:solidFill>
                    <a:srgbClr val="FFFFFF"/>
                  </a:solidFill>
                </a:uFill>
                <a:latin typeface="Calibri"/>
              </a:rPr>
              <a:t> Situational </a:t>
            </a:r>
            <a:endParaRPr lang="en-IN" sz="1800" b="0" strike="noStrike" spc="-1" dirty="0">
              <a:solidFill>
                <a:srgbClr val="000000"/>
              </a:solidFill>
              <a:uFill>
                <a:solidFill>
                  <a:srgbClr val="FFFFFF"/>
                </a:solidFill>
              </a:uFill>
              <a:latin typeface="Arial"/>
            </a:endParaRPr>
          </a:p>
        </p:txBody>
      </p:sp>
      <p:sp>
        <p:nvSpPr>
          <p:cNvPr id="370" name="CustomShape 46"/>
          <p:cNvSpPr/>
          <p:nvPr/>
        </p:nvSpPr>
        <p:spPr>
          <a:xfrm>
            <a:off x="4766040" y="5865120"/>
            <a:ext cx="73476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leadership</a:t>
            </a:r>
            <a:endParaRPr lang="en-IN" sz="1800" b="0" strike="noStrike" spc="-1">
              <a:solidFill>
                <a:srgbClr val="000000"/>
              </a:solidFill>
              <a:uFill>
                <a:solidFill>
                  <a:srgbClr val="FFFFFF"/>
                </a:solidFill>
              </a:uFill>
              <a:latin typeface="Arial"/>
            </a:endParaRPr>
          </a:p>
        </p:txBody>
      </p:sp>
      <p:sp>
        <p:nvSpPr>
          <p:cNvPr id="371" name="CustomShape 47"/>
          <p:cNvSpPr/>
          <p:nvPr/>
        </p:nvSpPr>
        <p:spPr>
          <a:xfrm>
            <a:off x="4587840" y="6067440"/>
            <a:ext cx="4669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Ethics</a:t>
            </a:r>
            <a:endParaRPr lang="en-IN" sz="1800" b="0" strike="noStrike" spc="-1">
              <a:solidFill>
                <a:srgbClr val="000000"/>
              </a:solidFill>
              <a:uFill>
                <a:solidFill>
                  <a:srgbClr val="FFFFFF"/>
                </a:solidFill>
              </a:uFill>
              <a:latin typeface="Arial"/>
            </a:endParaRPr>
          </a:p>
        </p:txBody>
      </p:sp>
      <p:sp>
        <p:nvSpPr>
          <p:cNvPr id="372" name="CustomShape 48"/>
          <p:cNvSpPr/>
          <p:nvPr/>
        </p:nvSpPr>
        <p:spPr>
          <a:xfrm>
            <a:off x="5883480" y="5050800"/>
            <a:ext cx="13201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Gender sensitivity</a:t>
            </a:r>
            <a:endParaRPr lang="en-IN" sz="1800" b="0" strike="noStrike" spc="-1">
              <a:solidFill>
                <a:srgbClr val="000000"/>
              </a:solidFill>
              <a:uFill>
                <a:solidFill>
                  <a:srgbClr val="FFFFFF"/>
                </a:solidFill>
              </a:uFill>
              <a:latin typeface="Arial"/>
            </a:endParaRPr>
          </a:p>
        </p:txBody>
      </p:sp>
      <p:sp>
        <p:nvSpPr>
          <p:cNvPr id="373" name="CustomShape 49"/>
          <p:cNvSpPr/>
          <p:nvPr/>
        </p:nvSpPr>
        <p:spPr>
          <a:xfrm>
            <a:off x="5883480" y="5253480"/>
            <a:ext cx="14742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Leveraging diversity</a:t>
            </a:r>
            <a:endParaRPr lang="en-IN" sz="1800" b="0" strike="noStrike" spc="-1">
              <a:solidFill>
                <a:srgbClr val="000000"/>
              </a:solidFill>
              <a:uFill>
                <a:solidFill>
                  <a:srgbClr val="FFFFFF"/>
                </a:solidFill>
              </a:uFill>
              <a:latin typeface="Arial"/>
            </a:endParaRPr>
          </a:p>
        </p:txBody>
      </p:sp>
      <p:sp>
        <p:nvSpPr>
          <p:cNvPr id="374" name="CustomShape 50"/>
          <p:cNvSpPr/>
          <p:nvPr/>
        </p:nvSpPr>
        <p:spPr>
          <a:xfrm>
            <a:off x="5883480" y="5457600"/>
            <a:ext cx="11984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Positive thinking</a:t>
            </a:r>
            <a:endParaRPr lang="en-IN" sz="1800" b="0" strike="noStrike" spc="-1">
              <a:solidFill>
                <a:srgbClr val="000000"/>
              </a:solidFill>
              <a:uFill>
                <a:solidFill>
                  <a:srgbClr val="FFFFFF"/>
                </a:solidFill>
              </a:uFill>
              <a:latin typeface="Arial"/>
            </a:endParaRPr>
          </a:p>
        </p:txBody>
      </p:sp>
      <p:sp>
        <p:nvSpPr>
          <p:cNvPr id="375" name="CustomShape 51"/>
          <p:cNvSpPr/>
          <p:nvPr/>
        </p:nvSpPr>
        <p:spPr>
          <a:xfrm>
            <a:off x="5883480" y="5660280"/>
            <a:ext cx="117396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Goal orientation</a:t>
            </a:r>
            <a:endParaRPr lang="en-IN" sz="1800" b="0" strike="noStrike" spc="-1">
              <a:solidFill>
                <a:srgbClr val="000000"/>
              </a:solidFill>
              <a:uFill>
                <a:solidFill>
                  <a:srgbClr val="FFFFFF"/>
                </a:solidFill>
              </a:uFill>
              <a:latin typeface="Arial"/>
            </a:endParaRPr>
          </a:p>
        </p:txBody>
      </p:sp>
      <p:sp>
        <p:nvSpPr>
          <p:cNvPr id="376" name="CustomShape 52"/>
          <p:cNvSpPr/>
          <p:nvPr/>
        </p:nvSpPr>
        <p:spPr>
          <a:xfrm>
            <a:off x="5883480" y="5865120"/>
            <a:ext cx="3844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Trust</a:t>
            </a:r>
            <a:endParaRPr lang="en-IN" sz="1800" b="0" strike="noStrike" spc="-1">
              <a:solidFill>
                <a:srgbClr val="000000"/>
              </a:solidFill>
              <a:uFill>
                <a:solidFill>
                  <a:srgbClr val="FFFFFF"/>
                </a:solidFill>
              </a:uFill>
              <a:latin typeface="Arial"/>
            </a:endParaRPr>
          </a:p>
        </p:txBody>
      </p:sp>
      <p:sp>
        <p:nvSpPr>
          <p:cNvPr id="377" name="CustomShape 53"/>
          <p:cNvSpPr/>
          <p:nvPr/>
        </p:nvSpPr>
        <p:spPr>
          <a:xfrm>
            <a:off x="7408080" y="5050800"/>
            <a:ext cx="8586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Negotiation</a:t>
            </a:r>
            <a:endParaRPr lang="en-IN" sz="1800" b="0" strike="noStrike" spc="-1">
              <a:solidFill>
                <a:srgbClr val="000000"/>
              </a:solidFill>
              <a:uFill>
                <a:solidFill>
                  <a:srgbClr val="FFFFFF"/>
                </a:solidFill>
              </a:uFill>
              <a:latin typeface="Arial"/>
            </a:endParaRPr>
          </a:p>
        </p:txBody>
      </p:sp>
      <p:sp>
        <p:nvSpPr>
          <p:cNvPr id="378" name="CustomShape 54"/>
          <p:cNvSpPr/>
          <p:nvPr/>
        </p:nvSpPr>
        <p:spPr>
          <a:xfrm>
            <a:off x="7408080" y="5253480"/>
            <a:ext cx="13158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Presentation skills</a:t>
            </a:r>
            <a:endParaRPr lang="en-IN" sz="1800" b="0" strike="noStrike" spc="-1">
              <a:solidFill>
                <a:srgbClr val="000000"/>
              </a:solidFill>
              <a:uFill>
                <a:solidFill>
                  <a:srgbClr val="FFFFFF"/>
                </a:solidFill>
              </a:uFill>
              <a:latin typeface="Arial"/>
            </a:endParaRPr>
          </a:p>
        </p:txBody>
      </p:sp>
      <p:sp>
        <p:nvSpPr>
          <p:cNvPr id="379" name="CustomShape 55"/>
          <p:cNvSpPr/>
          <p:nvPr/>
        </p:nvSpPr>
        <p:spPr>
          <a:xfrm>
            <a:off x="7408080" y="5457600"/>
            <a:ext cx="8784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Self esteem</a:t>
            </a:r>
            <a:endParaRPr lang="en-IN" sz="1800" b="0" strike="noStrike" spc="-1">
              <a:solidFill>
                <a:srgbClr val="000000"/>
              </a:solidFill>
              <a:uFill>
                <a:solidFill>
                  <a:srgbClr val="FFFFFF"/>
                </a:solidFill>
              </a:uFill>
              <a:latin typeface="Arial"/>
            </a:endParaRPr>
          </a:p>
        </p:txBody>
      </p:sp>
      <p:sp>
        <p:nvSpPr>
          <p:cNvPr id="380" name="CustomShape 56"/>
          <p:cNvSpPr/>
          <p:nvPr/>
        </p:nvSpPr>
        <p:spPr>
          <a:xfrm>
            <a:off x="7408080" y="5660280"/>
            <a:ext cx="14436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Strategy &amp; Planning</a:t>
            </a:r>
            <a:endParaRPr lang="en-IN" sz="1800" b="0" strike="noStrike" spc="-1">
              <a:solidFill>
                <a:srgbClr val="000000"/>
              </a:solidFill>
              <a:uFill>
                <a:solidFill>
                  <a:srgbClr val="FFFFFF"/>
                </a:solidFill>
              </a:uFill>
              <a:latin typeface="Arial"/>
            </a:endParaRPr>
          </a:p>
        </p:txBody>
      </p:sp>
      <p:sp>
        <p:nvSpPr>
          <p:cNvPr id="381" name="CustomShape 57"/>
          <p:cNvSpPr/>
          <p:nvPr/>
        </p:nvSpPr>
        <p:spPr>
          <a:xfrm>
            <a:off x="7408080" y="5865120"/>
            <a:ext cx="137196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Webdings"/>
              </a:rPr>
              <a:t></a:t>
            </a:r>
            <a:r>
              <a:rPr lang="en-IN" sz="1110" b="0" strike="noStrike" spc="-1">
                <a:solidFill>
                  <a:srgbClr val="000000"/>
                </a:solidFill>
                <a:uFill>
                  <a:solidFill>
                    <a:srgbClr val="FFFFFF"/>
                  </a:solidFill>
                </a:uFill>
                <a:latin typeface="Calibri"/>
              </a:rPr>
              <a:t> Time management</a:t>
            </a:r>
            <a:endParaRPr lang="en-IN" sz="1800" b="0" strike="noStrike" spc="-1">
              <a:solidFill>
                <a:srgbClr val="000000"/>
              </a:solidFill>
              <a:uFill>
                <a:solidFill>
                  <a:srgbClr val="FFFFFF"/>
                </a:solidFill>
              </a:uFill>
              <a:latin typeface="Arial"/>
            </a:endParaRPr>
          </a:p>
        </p:txBody>
      </p:sp>
      <p:sp>
        <p:nvSpPr>
          <p:cNvPr id="382" name="CustomShape 58"/>
          <p:cNvSpPr/>
          <p:nvPr/>
        </p:nvSpPr>
        <p:spPr>
          <a:xfrm>
            <a:off x="4587840" y="4708800"/>
            <a:ext cx="268884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modules / Course overview</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0" y="-360"/>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384"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385"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386"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387"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388" name="Picture 387"/>
          <p:cNvPicPr/>
          <p:nvPr/>
        </p:nvPicPr>
        <p:blipFill>
          <a:blip r:embed="rId2"/>
          <a:stretch/>
        </p:blipFill>
        <p:spPr>
          <a:xfrm rot="5400000">
            <a:off x="-597240" y="997560"/>
            <a:ext cx="1253880" cy="64440"/>
          </a:xfrm>
          <a:prstGeom prst="rect">
            <a:avLst/>
          </a:prstGeom>
          <a:ln>
            <a:noFill/>
          </a:ln>
        </p:spPr>
      </p:pic>
      <p:pic>
        <p:nvPicPr>
          <p:cNvPr id="389" name="Picture 388"/>
          <p:cNvPicPr/>
          <p:nvPr/>
        </p:nvPicPr>
        <p:blipFill>
          <a:blip r:embed="rId3"/>
          <a:stretch/>
        </p:blipFill>
        <p:spPr>
          <a:xfrm>
            <a:off x="7444080" y="193680"/>
            <a:ext cx="1368360" cy="307080"/>
          </a:xfrm>
          <a:prstGeom prst="rect">
            <a:avLst/>
          </a:prstGeom>
          <a:ln>
            <a:noFill/>
          </a:ln>
        </p:spPr>
      </p:pic>
      <p:pic>
        <p:nvPicPr>
          <p:cNvPr id="390" name="Picture 389"/>
          <p:cNvPicPr/>
          <p:nvPr/>
        </p:nvPicPr>
        <p:blipFill>
          <a:blip r:embed="rId4"/>
          <a:stretch/>
        </p:blipFill>
        <p:spPr>
          <a:xfrm>
            <a:off x="7391520" y="431280"/>
            <a:ext cx="1462320" cy="231120"/>
          </a:xfrm>
          <a:prstGeom prst="rect">
            <a:avLst/>
          </a:prstGeom>
          <a:ln>
            <a:noFill/>
          </a:ln>
        </p:spPr>
      </p:pic>
      <p:sp>
        <p:nvSpPr>
          <p:cNvPr id="391"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sp>
        <p:nvSpPr>
          <p:cNvPr id="392"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393" name="CustomShape 8"/>
          <p:cNvSpPr/>
          <p:nvPr/>
        </p:nvSpPr>
        <p:spPr>
          <a:xfrm>
            <a:off x="232560" y="618480"/>
            <a:ext cx="643320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GAMIFIED </a:t>
            </a:r>
            <a:r>
              <a:rPr lang="en-IN" sz="2400" b="0" strike="noStrike" spc="-1">
                <a:solidFill>
                  <a:srgbClr val="000000"/>
                </a:solidFill>
                <a:uFill>
                  <a:solidFill>
                    <a:srgbClr val="FFFFFF"/>
                  </a:solidFill>
                </a:uFill>
                <a:latin typeface="Century Gothic"/>
              </a:rPr>
              <a:t>SIMULATION BASED PROGRAMS</a:t>
            </a:r>
            <a:endParaRPr lang="en-IN" sz="1800" b="0" strike="noStrike" spc="-1">
              <a:solidFill>
                <a:srgbClr val="000000"/>
              </a:solidFill>
              <a:uFill>
                <a:solidFill>
                  <a:srgbClr val="FFFFFF"/>
                </a:solidFill>
              </a:uFill>
              <a:latin typeface="Arial"/>
            </a:endParaRPr>
          </a:p>
        </p:txBody>
      </p:sp>
      <p:sp>
        <p:nvSpPr>
          <p:cNvPr id="394" name="CustomShape 9"/>
          <p:cNvSpPr/>
          <p:nvPr/>
        </p:nvSpPr>
        <p:spPr>
          <a:xfrm>
            <a:off x="246240" y="127332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395" name="CustomShape 10"/>
          <p:cNvSpPr/>
          <p:nvPr/>
        </p:nvSpPr>
        <p:spPr>
          <a:xfrm>
            <a:off x="246240" y="1465200"/>
            <a:ext cx="99414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The immersive learning environments involve high-end video game technologies that can both replicate and far extend physical classrooms, </a:t>
            </a:r>
            <a:endParaRPr lang="en-IN" sz="1800" b="0" strike="noStrike" spc="-1">
              <a:solidFill>
                <a:srgbClr val="000000"/>
              </a:solidFill>
              <a:uFill>
                <a:solidFill>
                  <a:srgbClr val="FFFFFF"/>
                </a:solidFill>
              </a:uFill>
              <a:latin typeface="Arial"/>
            </a:endParaRPr>
          </a:p>
        </p:txBody>
      </p:sp>
      <p:sp>
        <p:nvSpPr>
          <p:cNvPr id="396" name="CustomShape 11"/>
          <p:cNvSpPr/>
          <p:nvPr/>
        </p:nvSpPr>
        <p:spPr>
          <a:xfrm>
            <a:off x="246240" y="1642320"/>
            <a:ext cx="73292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giving  learners an opportunity to learn in a safe environment, to practice and learn from their mistakes.</a:t>
            </a:r>
            <a:endParaRPr lang="en-IN" sz="1800" b="0" strike="noStrike" spc="-1">
              <a:solidFill>
                <a:srgbClr val="000000"/>
              </a:solidFill>
              <a:uFill>
                <a:solidFill>
                  <a:srgbClr val="FFFFFF"/>
                </a:solidFill>
              </a:uFill>
              <a:latin typeface="Arial"/>
            </a:endParaRPr>
          </a:p>
        </p:txBody>
      </p:sp>
      <p:sp>
        <p:nvSpPr>
          <p:cNvPr id="397" name="CustomShape 12"/>
          <p:cNvSpPr/>
          <p:nvPr/>
        </p:nvSpPr>
        <p:spPr>
          <a:xfrm>
            <a:off x="246240" y="199728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398" name="CustomShape 13"/>
          <p:cNvSpPr/>
          <p:nvPr/>
        </p:nvSpPr>
        <p:spPr>
          <a:xfrm>
            <a:off x="246240" y="2203560"/>
            <a:ext cx="9682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Based on the module or program objective, the participant profile will vary. The simulation programs have provided effective outcomes to new </a:t>
            </a:r>
            <a:endParaRPr lang="en-IN" sz="1800" b="0" strike="noStrike" spc="-1">
              <a:solidFill>
                <a:srgbClr val="000000"/>
              </a:solidFill>
              <a:uFill>
                <a:solidFill>
                  <a:srgbClr val="FFFFFF"/>
                </a:solidFill>
              </a:uFill>
              <a:latin typeface="Arial"/>
            </a:endParaRPr>
          </a:p>
        </p:txBody>
      </p:sp>
      <p:sp>
        <p:nvSpPr>
          <p:cNvPr id="399" name="CustomShape 14"/>
          <p:cNvSpPr/>
          <p:nvPr/>
        </p:nvSpPr>
        <p:spPr>
          <a:xfrm>
            <a:off x="424440" y="2396520"/>
            <a:ext cx="49320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hires, managers, senior management, entrepreneurs as well as students.</a:t>
            </a:r>
            <a:endParaRPr lang="en-IN" sz="1800" b="0" strike="noStrike" spc="-1">
              <a:solidFill>
                <a:srgbClr val="000000"/>
              </a:solidFill>
              <a:uFill>
                <a:solidFill>
                  <a:srgbClr val="FFFFFF"/>
                </a:solidFill>
              </a:uFill>
              <a:latin typeface="Arial"/>
            </a:endParaRPr>
          </a:p>
        </p:txBody>
      </p:sp>
      <p:sp>
        <p:nvSpPr>
          <p:cNvPr id="400" name="CustomShape 15"/>
          <p:cNvSpPr/>
          <p:nvPr/>
        </p:nvSpPr>
        <p:spPr>
          <a:xfrm>
            <a:off x="246240" y="2782440"/>
            <a:ext cx="33501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outcomes/benefits to participants:</a:t>
            </a:r>
            <a:endParaRPr lang="en-IN" sz="1800" b="0" strike="noStrike" spc="-1">
              <a:solidFill>
                <a:srgbClr val="000000"/>
              </a:solidFill>
              <a:uFill>
                <a:solidFill>
                  <a:srgbClr val="FFFFFF"/>
                </a:solidFill>
              </a:uFill>
              <a:latin typeface="Arial"/>
            </a:endParaRPr>
          </a:p>
        </p:txBody>
      </p:sp>
      <p:sp>
        <p:nvSpPr>
          <p:cNvPr id="401" name="CustomShape 16"/>
          <p:cNvSpPr/>
          <p:nvPr/>
        </p:nvSpPr>
        <p:spPr>
          <a:xfrm>
            <a:off x="246240" y="2988360"/>
            <a:ext cx="38271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Throws the learner straight into the middle of the action</a:t>
            </a:r>
            <a:endParaRPr lang="en-IN" sz="1800" b="0" strike="noStrike" spc="-1">
              <a:solidFill>
                <a:srgbClr val="000000"/>
              </a:solidFill>
              <a:uFill>
                <a:solidFill>
                  <a:srgbClr val="FFFFFF"/>
                </a:solidFill>
              </a:uFill>
              <a:latin typeface="Arial"/>
            </a:endParaRPr>
          </a:p>
        </p:txBody>
      </p:sp>
      <p:sp>
        <p:nvSpPr>
          <p:cNvPr id="402" name="CustomShape 17"/>
          <p:cNvSpPr/>
          <p:nvPr/>
        </p:nvSpPr>
        <p:spPr>
          <a:xfrm>
            <a:off x="246240" y="3181320"/>
            <a:ext cx="36399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Fully immersive, game-based and experiential design</a:t>
            </a:r>
            <a:endParaRPr lang="en-IN" sz="1800" b="0" strike="noStrike" spc="-1">
              <a:solidFill>
                <a:srgbClr val="000000"/>
              </a:solidFill>
              <a:uFill>
                <a:solidFill>
                  <a:srgbClr val="FFFFFF"/>
                </a:solidFill>
              </a:uFill>
              <a:latin typeface="Arial"/>
            </a:endParaRPr>
          </a:p>
        </p:txBody>
      </p:sp>
      <p:sp>
        <p:nvSpPr>
          <p:cNvPr id="403" name="CustomShape 18"/>
          <p:cNvSpPr/>
          <p:nvPr/>
        </p:nvSpPr>
        <p:spPr>
          <a:xfrm>
            <a:off x="246240" y="3376080"/>
            <a:ext cx="2243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Timed decision-making activities</a:t>
            </a:r>
            <a:endParaRPr lang="en-IN" sz="1800" b="0" strike="noStrike" spc="-1">
              <a:solidFill>
                <a:srgbClr val="000000"/>
              </a:solidFill>
              <a:uFill>
                <a:solidFill>
                  <a:srgbClr val="FFFFFF"/>
                </a:solidFill>
              </a:uFill>
              <a:latin typeface="Arial"/>
            </a:endParaRPr>
          </a:p>
        </p:txBody>
      </p:sp>
      <p:sp>
        <p:nvSpPr>
          <p:cNvPr id="404" name="CustomShape 19"/>
          <p:cNvSpPr/>
          <p:nvPr/>
        </p:nvSpPr>
        <p:spPr>
          <a:xfrm>
            <a:off x="246240" y="3570840"/>
            <a:ext cx="2383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Strong storyboarding and scripting</a:t>
            </a:r>
            <a:endParaRPr lang="en-IN" sz="1800" b="0" strike="noStrike" spc="-1">
              <a:solidFill>
                <a:srgbClr val="000000"/>
              </a:solidFill>
              <a:uFill>
                <a:solidFill>
                  <a:srgbClr val="FFFFFF"/>
                </a:solidFill>
              </a:uFill>
              <a:latin typeface="Arial"/>
            </a:endParaRPr>
          </a:p>
        </p:txBody>
      </p:sp>
      <p:sp>
        <p:nvSpPr>
          <p:cNvPr id="405" name="CustomShape 20"/>
          <p:cNvSpPr/>
          <p:nvPr/>
        </p:nvSpPr>
        <p:spPr>
          <a:xfrm>
            <a:off x="246240" y="3765960"/>
            <a:ext cx="32162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Real time game-style progress stats and points</a:t>
            </a:r>
            <a:endParaRPr lang="en-IN" sz="1800" b="0" strike="noStrike" spc="-1">
              <a:solidFill>
                <a:srgbClr val="000000"/>
              </a:solidFill>
              <a:uFill>
                <a:solidFill>
                  <a:srgbClr val="FFFFFF"/>
                </a:solidFill>
              </a:uFill>
              <a:latin typeface="Arial"/>
            </a:endParaRPr>
          </a:p>
        </p:txBody>
      </p:sp>
      <p:sp>
        <p:nvSpPr>
          <p:cNvPr id="406" name="CustomShape 21"/>
          <p:cNvSpPr/>
          <p:nvPr/>
        </p:nvSpPr>
        <p:spPr>
          <a:xfrm>
            <a:off x="246240" y="3958920"/>
            <a:ext cx="2871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Formative feedback at each decision level</a:t>
            </a:r>
            <a:endParaRPr lang="en-IN" sz="1800" b="0" strike="noStrike" spc="-1">
              <a:solidFill>
                <a:srgbClr val="000000"/>
              </a:solidFill>
              <a:uFill>
                <a:solidFill>
                  <a:srgbClr val="FFFFFF"/>
                </a:solidFill>
              </a:uFill>
              <a:latin typeface="Arial"/>
            </a:endParaRPr>
          </a:p>
        </p:txBody>
      </p:sp>
      <p:sp>
        <p:nvSpPr>
          <p:cNvPr id="407" name="CustomShape 22"/>
          <p:cNvSpPr/>
          <p:nvPr/>
        </p:nvSpPr>
        <p:spPr>
          <a:xfrm>
            <a:off x="246240" y="4153320"/>
            <a:ext cx="6771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dirty="0">
                <a:solidFill>
                  <a:srgbClr val="595959"/>
                </a:solidFill>
                <a:uFill>
                  <a:solidFill>
                    <a:srgbClr val="FFFFFF"/>
                  </a:solidFill>
                </a:uFill>
                <a:latin typeface="Webdings"/>
              </a:rPr>
              <a:t></a:t>
            </a:r>
            <a:r>
              <a:rPr lang="en-IN" sz="1060" b="0" strike="noStrike" spc="-1" dirty="0">
                <a:solidFill>
                  <a:srgbClr val="000000"/>
                </a:solidFill>
                <a:uFill>
                  <a:solidFill>
                    <a:srgbClr val="FFFFFF"/>
                  </a:solidFill>
                </a:uFill>
                <a:latin typeface="Calibri"/>
              </a:rPr>
              <a:t> </a:t>
            </a:r>
            <a:r>
              <a:rPr lang="en-IN" sz="1060" b="0" strike="noStrike" spc="-1" dirty="0" err="1">
                <a:solidFill>
                  <a:srgbClr val="000000"/>
                </a:solidFill>
                <a:uFill>
                  <a:solidFill>
                    <a:srgbClr val="FFFFFF"/>
                  </a:solidFill>
                </a:uFill>
                <a:latin typeface="Calibri"/>
              </a:rPr>
              <a:t>mpactful</a:t>
            </a:r>
            <a:endParaRPr lang="en-IN" sz="1800" b="0" strike="noStrike" spc="-1" dirty="0">
              <a:solidFill>
                <a:srgbClr val="000000"/>
              </a:solidFill>
              <a:uFill>
                <a:solidFill>
                  <a:srgbClr val="FFFFFF"/>
                </a:solidFill>
              </a:uFill>
              <a:latin typeface="Arial"/>
            </a:endParaRPr>
          </a:p>
        </p:txBody>
      </p:sp>
      <p:sp>
        <p:nvSpPr>
          <p:cNvPr id="408" name="CustomShape 23"/>
          <p:cNvSpPr/>
          <p:nvPr/>
        </p:nvSpPr>
        <p:spPr>
          <a:xfrm>
            <a:off x="246240" y="4543200"/>
            <a:ext cx="24692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1" strike="noStrike" spc="-1">
                <a:solidFill>
                  <a:srgbClr val="E36C0A"/>
                </a:solidFill>
                <a:uFill>
                  <a:solidFill>
                    <a:srgbClr val="FFFFFF"/>
                  </a:solidFill>
                </a:uFill>
                <a:latin typeface="Calibri"/>
              </a:rPr>
              <a:t>Key modules / Course overview</a:t>
            </a:r>
            <a:endParaRPr lang="en-IN" sz="1800" b="0" strike="noStrike" spc="-1">
              <a:solidFill>
                <a:srgbClr val="000000"/>
              </a:solidFill>
              <a:uFill>
                <a:solidFill>
                  <a:srgbClr val="FFFFFF"/>
                </a:solidFill>
              </a:uFill>
              <a:latin typeface="Arial"/>
            </a:endParaRPr>
          </a:p>
        </p:txBody>
      </p:sp>
      <p:sp>
        <p:nvSpPr>
          <p:cNvPr id="409" name="CustomShape 24"/>
          <p:cNvSpPr/>
          <p:nvPr/>
        </p:nvSpPr>
        <p:spPr>
          <a:xfrm>
            <a:off x="246240" y="474516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10" name="CustomShape 25"/>
          <p:cNvSpPr/>
          <p:nvPr/>
        </p:nvSpPr>
        <p:spPr>
          <a:xfrm>
            <a:off x="424440" y="4745160"/>
            <a:ext cx="1498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Situational Leadership</a:t>
            </a:r>
            <a:endParaRPr lang="en-IN" sz="1800" b="0" strike="noStrike" spc="-1">
              <a:solidFill>
                <a:srgbClr val="000000"/>
              </a:solidFill>
              <a:uFill>
                <a:solidFill>
                  <a:srgbClr val="FFFFFF"/>
                </a:solidFill>
              </a:uFill>
              <a:latin typeface="Arial"/>
            </a:endParaRPr>
          </a:p>
        </p:txBody>
      </p:sp>
      <p:sp>
        <p:nvSpPr>
          <p:cNvPr id="411" name="CustomShape 26"/>
          <p:cNvSpPr/>
          <p:nvPr/>
        </p:nvSpPr>
        <p:spPr>
          <a:xfrm>
            <a:off x="246240" y="49399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12" name="CustomShape 27"/>
          <p:cNvSpPr/>
          <p:nvPr/>
        </p:nvSpPr>
        <p:spPr>
          <a:xfrm>
            <a:off x="424440" y="4939920"/>
            <a:ext cx="1170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Leadership styles</a:t>
            </a:r>
            <a:endParaRPr lang="en-IN" sz="1800" b="0" strike="noStrike" spc="-1">
              <a:solidFill>
                <a:srgbClr val="000000"/>
              </a:solidFill>
              <a:uFill>
                <a:solidFill>
                  <a:srgbClr val="FFFFFF"/>
                </a:solidFill>
              </a:uFill>
              <a:latin typeface="Arial"/>
            </a:endParaRPr>
          </a:p>
        </p:txBody>
      </p:sp>
      <p:sp>
        <p:nvSpPr>
          <p:cNvPr id="413" name="CustomShape 28"/>
          <p:cNvSpPr/>
          <p:nvPr/>
        </p:nvSpPr>
        <p:spPr>
          <a:xfrm>
            <a:off x="246240" y="51343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14" name="CustomShape 29"/>
          <p:cNvSpPr/>
          <p:nvPr/>
        </p:nvSpPr>
        <p:spPr>
          <a:xfrm>
            <a:off x="424440" y="5134320"/>
            <a:ext cx="17164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New manager orientation</a:t>
            </a:r>
            <a:endParaRPr lang="en-IN" sz="1800" b="0" strike="noStrike" spc="-1">
              <a:solidFill>
                <a:srgbClr val="000000"/>
              </a:solidFill>
              <a:uFill>
                <a:solidFill>
                  <a:srgbClr val="FFFFFF"/>
                </a:solidFill>
              </a:uFill>
              <a:latin typeface="Arial"/>
            </a:endParaRPr>
          </a:p>
        </p:txBody>
      </p:sp>
      <p:sp>
        <p:nvSpPr>
          <p:cNvPr id="415" name="CustomShape 30"/>
          <p:cNvSpPr/>
          <p:nvPr/>
        </p:nvSpPr>
        <p:spPr>
          <a:xfrm>
            <a:off x="246240" y="532728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16" name="CustomShape 31"/>
          <p:cNvSpPr/>
          <p:nvPr/>
        </p:nvSpPr>
        <p:spPr>
          <a:xfrm>
            <a:off x="424440" y="5327280"/>
            <a:ext cx="1402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Project management</a:t>
            </a:r>
            <a:endParaRPr lang="en-IN" sz="1800" b="0" strike="noStrike" spc="-1">
              <a:solidFill>
                <a:srgbClr val="000000"/>
              </a:solidFill>
              <a:uFill>
                <a:solidFill>
                  <a:srgbClr val="FFFFFF"/>
                </a:solidFill>
              </a:uFill>
              <a:latin typeface="Arial"/>
            </a:endParaRPr>
          </a:p>
        </p:txBody>
      </p:sp>
      <p:sp>
        <p:nvSpPr>
          <p:cNvPr id="417" name="CustomShape 32"/>
          <p:cNvSpPr/>
          <p:nvPr/>
        </p:nvSpPr>
        <p:spPr>
          <a:xfrm>
            <a:off x="246240" y="552240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18" name="CustomShape 33"/>
          <p:cNvSpPr/>
          <p:nvPr/>
        </p:nvSpPr>
        <p:spPr>
          <a:xfrm>
            <a:off x="424440" y="5522400"/>
            <a:ext cx="17010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Sales &amp; customer service</a:t>
            </a:r>
            <a:endParaRPr lang="en-IN" sz="1800" b="0" strike="noStrike" spc="-1">
              <a:solidFill>
                <a:srgbClr val="000000"/>
              </a:solidFill>
              <a:uFill>
                <a:solidFill>
                  <a:srgbClr val="FFFFFF"/>
                </a:solidFill>
              </a:uFill>
              <a:latin typeface="Arial"/>
            </a:endParaRPr>
          </a:p>
        </p:txBody>
      </p:sp>
      <p:sp>
        <p:nvSpPr>
          <p:cNvPr id="419" name="CustomShape 34"/>
          <p:cNvSpPr/>
          <p:nvPr/>
        </p:nvSpPr>
        <p:spPr>
          <a:xfrm>
            <a:off x="246240" y="571680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20" name="CustomShape 35"/>
          <p:cNvSpPr/>
          <p:nvPr/>
        </p:nvSpPr>
        <p:spPr>
          <a:xfrm>
            <a:off x="424440" y="5716800"/>
            <a:ext cx="22924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Finance for non-finance managers</a:t>
            </a:r>
            <a:endParaRPr lang="en-IN" sz="1800" b="0" strike="noStrike" spc="-1">
              <a:solidFill>
                <a:srgbClr val="000000"/>
              </a:solidFill>
              <a:uFill>
                <a:solidFill>
                  <a:srgbClr val="FFFFFF"/>
                </a:solidFill>
              </a:uFill>
              <a:latin typeface="Arial"/>
            </a:endParaRPr>
          </a:p>
        </p:txBody>
      </p:sp>
      <p:sp>
        <p:nvSpPr>
          <p:cNvPr id="421" name="CustomShape 36"/>
          <p:cNvSpPr/>
          <p:nvPr/>
        </p:nvSpPr>
        <p:spPr>
          <a:xfrm>
            <a:off x="246240" y="59119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22" name="CustomShape 37"/>
          <p:cNvSpPr/>
          <p:nvPr/>
        </p:nvSpPr>
        <p:spPr>
          <a:xfrm>
            <a:off x="424440" y="5911920"/>
            <a:ext cx="3148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Project management for non project managers</a:t>
            </a:r>
            <a:endParaRPr lang="en-IN" sz="1800" b="0" strike="noStrike" spc="-1">
              <a:solidFill>
                <a:srgbClr val="000000"/>
              </a:solidFill>
              <a:uFill>
                <a:solidFill>
                  <a:srgbClr val="FFFFFF"/>
                </a:solidFill>
              </a:uFill>
              <a:latin typeface="Arial"/>
            </a:endParaRPr>
          </a:p>
        </p:txBody>
      </p:sp>
      <p:sp>
        <p:nvSpPr>
          <p:cNvPr id="423" name="CustomShape 38"/>
          <p:cNvSpPr/>
          <p:nvPr/>
        </p:nvSpPr>
        <p:spPr>
          <a:xfrm>
            <a:off x="257400" y="6319440"/>
            <a:ext cx="39567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Mode: Classroom, Virtual, Classroom + Online</a:t>
            </a:r>
            <a:endParaRPr lang="en-IN" sz="1800" b="0" strike="noStrike" spc="-1">
              <a:solidFill>
                <a:srgbClr val="000000"/>
              </a:solidFill>
              <a:uFill>
                <a:solidFill>
                  <a:srgbClr val="FFFFFF"/>
                </a:solidFill>
              </a:uFill>
              <a:latin typeface="Arial"/>
            </a:endParaRPr>
          </a:p>
        </p:txBody>
      </p:sp>
      <p:pic>
        <p:nvPicPr>
          <p:cNvPr id="424" name="Picture 423"/>
          <p:cNvPicPr/>
          <p:nvPr/>
        </p:nvPicPr>
        <p:blipFill>
          <a:blip r:embed="rId5"/>
          <a:stretch/>
        </p:blipFill>
        <p:spPr>
          <a:xfrm>
            <a:off x="3223440" y="3596400"/>
            <a:ext cx="5904720" cy="2458800"/>
          </a:xfrm>
          <a:prstGeom prst="rect">
            <a:avLst/>
          </a:prstGeom>
          <a:ln>
            <a:noFill/>
          </a:ln>
        </p:spPr>
      </p:pic>
      <p:pic>
        <p:nvPicPr>
          <p:cNvPr id="425" name="Picture 424"/>
          <p:cNvPicPr/>
          <p:nvPr/>
        </p:nvPicPr>
        <p:blipFill>
          <a:blip r:embed="rId6"/>
          <a:stretch/>
        </p:blipFill>
        <p:spPr>
          <a:xfrm>
            <a:off x="3290040" y="3625920"/>
            <a:ext cx="5771520" cy="2319480"/>
          </a:xfrm>
          <a:prstGeom prst="rect">
            <a:avLst/>
          </a:prstGeom>
          <a:ln>
            <a:noFill/>
          </a:ln>
        </p:spPr>
      </p:pic>
      <p:sp>
        <p:nvSpPr>
          <p:cNvPr id="426" name="CustomShape 39"/>
          <p:cNvSpPr/>
          <p:nvPr/>
        </p:nvSpPr>
        <p:spPr>
          <a:xfrm>
            <a:off x="3283560" y="3619080"/>
            <a:ext cx="5785200" cy="2333880"/>
          </a:xfrm>
          <a:custGeom>
            <a:avLst/>
            <a:gdLst/>
            <a:ahLst/>
            <a:cxnLst/>
            <a:rect l="l" t="t" r="r" b="b"/>
            <a:pathLst>
              <a:path w="16071" h="6484">
                <a:moveTo>
                  <a:pt x="0" y="6483"/>
                </a:moveTo>
                <a:lnTo>
                  <a:pt x="16070" y="6483"/>
                </a:lnTo>
                <a:lnTo>
                  <a:pt x="16070" y="0"/>
                </a:lnTo>
                <a:lnTo>
                  <a:pt x="0" y="0"/>
                </a:lnTo>
                <a:lnTo>
                  <a:pt x="0" y="6483"/>
                </a:lnTo>
              </a:path>
            </a:pathLst>
          </a:custGeom>
          <a:noFill/>
          <a:ln w="12600">
            <a:solidFill>
              <a:srgbClr val="FAC090"/>
            </a:solidFill>
            <a:miter/>
          </a:ln>
        </p:spPr>
        <p:style>
          <a:lnRef idx="0">
            <a:scrgbClr r="0" g="0" b="0"/>
          </a:lnRef>
          <a:fillRef idx="0">
            <a:scrgbClr r="0" g="0" b="0"/>
          </a:fillRef>
          <a:effectRef idx="0">
            <a:scrgbClr r="0" g="0" b="0"/>
          </a:effectRef>
          <a:fontRef idx="minor"/>
        </p:style>
      </p:sp>
      <p:sp>
        <p:nvSpPr>
          <p:cNvPr id="427" name="CustomShape 40"/>
          <p:cNvSpPr/>
          <p:nvPr/>
        </p:nvSpPr>
        <p:spPr>
          <a:xfrm>
            <a:off x="257400" y="6512400"/>
            <a:ext cx="23626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Duration: 1 day per module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0" y="-360"/>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429"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430"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431"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432"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433" name="Picture 432"/>
          <p:cNvPicPr/>
          <p:nvPr/>
        </p:nvPicPr>
        <p:blipFill>
          <a:blip r:embed="rId2"/>
          <a:stretch/>
        </p:blipFill>
        <p:spPr>
          <a:xfrm rot="5400000">
            <a:off x="-597240" y="997560"/>
            <a:ext cx="1253880" cy="64440"/>
          </a:xfrm>
          <a:prstGeom prst="rect">
            <a:avLst/>
          </a:prstGeom>
          <a:ln>
            <a:noFill/>
          </a:ln>
        </p:spPr>
      </p:pic>
      <p:pic>
        <p:nvPicPr>
          <p:cNvPr id="434" name="Picture 433"/>
          <p:cNvPicPr/>
          <p:nvPr/>
        </p:nvPicPr>
        <p:blipFill>
          <a:blip r:embed="rId3"/>
          <a:stretch/>
        </p:blipFill>
        <p:spPr>
          <a:xfrm>
            <a:off x="7444080" y="193680"/>
            <a:ext cx="1368360" cy="307080"/>
          </a:xfrm>
          <a:prstGeom prst="rect">
            <a:avLst/>
          </a:prstGeom>
          <a:ln>
            <a:noFill/>
          </a:ln>
        </p:spPr>
      </p:pic>
      <p:pic>
        <p:nvPicPr>
          <p:cNvPr id="435" name="Picture 434"/>
          <p:cNvPicPr/>
          <p:nvPr/>
        </p:nvPicPr>
        <p:blipFill>
          <a:blip r:embed="rId4"/>
          <a:stretch/>
        </p:blipFill>
        <p:spPr>
          <a:xfrm>
            <a:off x="7391520" y="431280"/>
            <a:ext cx="1462320" cy="231120"/>
          </a:xfrm>
          <a:prstGeom prst="rect">
            <a:avLst/>
          </a:prstGeom>
          <a:ln>
            <a:noFill/>
          </a:ln>
        </p:spPr>
      </p:pic>
      <p:sp>
        <p:nvSpPr>
          <p:cNvPr id="436"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sp>
        <p:nvSpPr>
          <p:cNvPr id="437"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438" name="CustomShape 8"/>
          <p:cNvSpPr/>
          <p:nvPr/>
        </p:nvSpPr>
        <p:spPr>
          <a:xfrm>
            <a:off x="232560" y="575280"/>
            <a:ext cx="467280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TRAIN THE TRAINER </a:t>
            </a:r>
            <a:r>
              <a:rPr lang="en-IN" sz="2400" b="0" strike="noStrike" spc="-1">
                <a:solidFill>
                  <a:srgbClr val="000000"/>
                </a:solidFill>
                <a:uFill>
                  <a:solidFill>
                    <a:srgbClr val="FFFFFF"/>
                  </a:solidFill>
                </a:uFill>
                <a:latin typeface="Century Gothic"/>
              </a:rPr>
              <a:t>PROGRAM</a:t>
            </a:r>
            <a:endParaRPr lang="en-IN" sz="1800" b="0" strike="noStrike" spc="-1">
              <a:solidFill>
                <a:srgbClr val="000000"/>
              </a:solidFill>
              <a:uFill>
                <a:solidFill>
                  <a:srgbClr val="FFFFFF"/>
                </a:solidFill>
              </a:uFill>
              <a:latin typeface="Arial"/>
            </a:endParaRPr>
          </a:p>
        </p:txBody>
      </p:sp>
      <p:sp>
        <p:nvSpPr>
          <p:cNvPr id="439" name="CustomShape 9"/>
          <p:cNvSpPr/>
          <p:nvPr/>
        </p:nvSpPr>
        <p:spPr>
          <a:xfrm>
            <a:off x="246240" y="123048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440" name="CustomShape 10"/>
          <p:cNvSpPr/>
          <p:nvPr/>
        </p:nvSpPr>
        <p:spPr>
          <a:xfrm>
            <a:off x="246240" y="1422000"/>
            <a:ext cx="101732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The train the trainer model enables an experienced trainer to guide a less experienced trainer or instructor to deliver training programs, workshop and</a:t>
            </a:r>
            <a:endParaRPr lang="en-IN" sz="1800" b="0" strike="noStrike" spc="-1">
              <a:solidFill>
                <a:srgbClr val="000000"/>
              </a:solidFill>
              <a:uFill>
                <a:solidFill>
                  <a:srgbClr val="FFFFFF"/>
                </a:solidFill>
              </a:uFill>
              <a:latin typeface="Arial"/>
            </a:endParaRPr>
          </a:p>
        </p:txBody>
      </p:sp>
      <p:sp>
        <p:nvSpPr>
          <p:cNvPr id="441" name="CustomShape 11"/>
          <p:cNvSpPr/>
          <p:nvPr/>
        </p:nvSpPr>
        <p:spPr>
          <a:xfrm>
            <a:off x="246240" y="1590480"/>
            <a:ext cx="10215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seminars. It is also a program which increases the skill set from concept building to delivery of an individual trainer. It covers a wide range of skills from</a:t>
            </a:r>
            <a:endParaRPr lang="en-IN" sz="1800" b="0" strike="noStrike" spc="-1">
              <a:solidFill>
                <a:srgbClr val="000000"/>
              </a:solidFill>
              <a:uFill>
                <a:solidFill>
                  <a:srgbClr val="FFFFFF"/>
                </a:solidFill>
              </a:uFill>
              <a:latin typeface="Arial"/>
            </a:endParaRPr>
          </a:p>
        </p:txBody>
      </p:sp>
      <p:sp>
        <p:nvSpPr>
          <p:cNvPr id="442" name="CustomShape 12"/>
          <p:cNvSpPr/>
          <p:nvPr/>
        </p:nvSpPr>
        <p:spPr>
          <a:xfrm>
            <a:off x="246240" y="1759680"/>
            <a:ext cx="99032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need analysis, to content building, delivery, measuring the target audience and to the final level of feedback analysis and performance evaluation.</a:t>
            </a:r>
            <a:endParaRPr lang="en-IN" sz="1800" b="0" strike="noStrike" spc="-1">
              <a:solidFill>
                <a:srgbClr val="000000"/>
              </a:solidFill>
              <a:uFill>
                <a:solidFill>
                  <a:srgbClr val="FFFFFF"/>
                </a:solidFill>
              </a:uFill>
              <a:latin typeface="Arial"/>
            </a:endParaRPr>
          </a:p>
        </p:txBody>
      </p:sp>
      <p:sp>
        <p:nvSpPr>
          <p:cNvPr id="443" name="CustomShape 13"/>
          <p:cNvSpPr/>
          <p:nvPr/>
        </p:nvSpPr>
        <p:spPr>
          <a:xfrm>
            <a:off x="246240" y="212292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444" name="CustomShape 14"/>
          <p:cNvSpPr/>
          <p:nvPr/>
        </p:nvSpPr>
        <p:spPr>
          <a:xfrm>
            <a:off x="246240" y="2329200"/>
            <a:ext cx="51181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In-house trainers (new/experienced), aspiring SMEs, managers, supervisors</a:t>
            </a:r>
            <a:endParaRPr lang="en-IN" sz="1800" b="0" strike="noStrike" spc="-1">
              <a:solidFill>
                <a:srgbClr val="000000"/>
              </a:solidFill>
              <a:uFill>
                <a:solidFill>
                  <a:srgbClr val="FFFFFF"/>
                </a:solidFill>
              </a:uFill>
              <a:latin typeface="Arial"/>
            </a:endParaRPr>
          </a:p>
        </p:txBody>
      </p:sp>
      <p:sp>
        <p:nvSpPr>
          <p:cNvPr id="445" name="CustomShape 15"/>
          <p:cNvSpPr/>
          <p:nvPr/>
        </p:nvSpPr>
        <p:spPr>
          <a:xfrm>
            <a:off x="246240" y="2522160"/>
            <a:ext cx="5227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Managers or supervisors who wish to brush up their current skills as trainers </a:t>
            </a:r>
            <a:endParaRPr lang="en-IN" sz="1800" b="0" strike="noStrike" spc="-1">
              <a:solidFill>
                <a:srgbClr val="000000"/>
              </a:solidFill>
              <a:uFill>
                <a:solidFill>
                  <a:srgbClr val="FFFFFF"/>
                </a:solidFill>
              </a:uFill>
              <a:latin typeface="Arial"/>
            </a:endParaRPr>
          </a:p>
        </p:txBody>
      </p:sp>
      <p:sp>
        <p:nvSpPr>
          <p:cNvPr id="446" name="CustomShape 16"/>
          <p:cNvSpPr/>
          <p:nvPr/>
        </p:nvSpPr>
        <p:spPr>
          <a:xfrm>
            <a:off x="246240" y="2908440"/>
            <a:ext cx="33501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outcomes/benefits to participants:</a:t>
            </a:r>
            <a:endParaRPr lang="en-IN" sz="1800" b="0" strike="noStrike" spc="-1">
              <a:solidFill>
                <a:srgbClr val="000000"/>
              </a:solidFill>
              <a:uFill>
                <a:solidFill>
                  <a:srgbClr val="FFFFFF"/>
                </a:solidFill>
              </a:uFill>
              <a:latin typeface="Arial"/>
            </a:endParaRPr>
          </a:p>
        </p:txBody>
      </p:sp>
      <p:sp>
        <p:nvSpPr>
          <p:cNvPr id="447" name="CustomShape 17"/>
          <p:cNvSpPr/>
          <p:nvPr/>
        </p:nvSpPr>
        <p:spPr>
          <a:xfrm>
            <a:off x="246240" y="3114360"/>
            <a:ext cx="49064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Create a conducive training environment, using humor, fun and delivery</a:t>
            </a:r>
            <a:endParaRPr lang="en-IN" sz="1800" b="0" strike="noStrike" spc="-1">
              <a:solidFill>
                <a:srgbClr val="000000"/>
              </a:solidFill>
              <a:uFill>
                <a:solidFill>
                  <a:srgbClr val="FFFFFF"/>
                </a:solidFill>
              </a:uFill>
              <a:latin typeface="Arial"/>
            </a:endParaRPr>
          </a:p>
        </p:txBody>
      </p:sp>
      <p:sp>
        <p:nvSpPr>
          <p:cNvPr id="448" name="CustomShape 18"/>
          <p:cNvSpPr/>
          <p:nvPr/>
        </p:nvSpPr>
        <p:spPr>
          <a:xfrm>
            <a:off x="246240" y="3307320"/>
            <a:ext cx="40255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Understand the background and theory behind the content</a:t>
            </a:r>
            <a:endParaRPr lang="en-IN" sz="1800" b="0" strike="noStrike" spc="-1">
              <a:solidFill>
                <a:srgbClr val="000000"/>
              </a:solidFill>
              <a:uFill>
                <a:solidFill>
                  <a:srgbClr val="FFFFFF"/>
                </a:solidFill>
              </a:uFill>
              <a:latin typeface="Arial"/>
            </a:endParaRPr>
          </a:p>
        </p:txBody>
      </p:sp>
      <p:sp>
        <p:nvSpPr>
          <p:cNvPr id="449" name="CustomShape 19"/>
          <p:cNvSpPr/>
          <p:nvPr/>
        </p:nvSpPr>
        <p:spPr>
          <a:xfrm>
            <a:off x="246240" y="3501720"/>
            <a:ext cx="40467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Team analysis and effective group development techniques</a:t>
            </a:r>
            <a:endParaRPr lang="en-IN" sz="1800" b="0" strike="noStrike" spc="-1">
              <a:solidFill>
                <a:srgbClr val="000000"/>
              </a:solidFill>
              <a:uFill>
                <a:solidFill>
                  <a:srgbClr val="FFFFFF"/>
                </a:solidFill>
              </a:uFill>
              <a:latin typeface="Arial"/>
            </a:endParaRPr>
          </a:p>
        </p:txBody>
      </p:sp>
      <p:sp>
        <p:nvSpPr>
          <p:cNvPr id="450" name="CustomShape 20"/>
          <p:cNvSpPr/>
          <p:nvPr/>
        </p:nvSpPr>
        <p:spPr>
          <a:xfrm>
            <a:off x="246240" y="3696840"/>
            <a:ext cx="42325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Psychological knowledge and reading the mind of the trainees</a:t>
            </a:r>
            <a:endParaRPr lang="en-IN" sz="1800" b="0" strike="noStrike" spc="-1">
              <a:solidFill>
                <a:srgbClr val="000000"/>
              </a:solidFill>
              <a:uFill>
                <a:solidFill>
                  <a:srgbClr val="FFFFFF"/>
                </a:solidFill>
              </a:uFill>
              <a:latin typeface="Arial"/>
            </a:endParaRPr>
          </a:p>
        </p:txBody>
      </p:sp>
      <p:sp>
        <p:nvSpPr>
          <p:cNvPr id="451" name="CustomShape 21"/>
          <p:cNvSpPr/>
          <p:nvPr/>
        </p:nvSpPr>
        <p:spPr>
          <a:xfrm>
            <a:off x="246240" y="3891240"/>
            <a:ext cx="4043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People's problem – (Stress, conflict), identifying and solving</a:t>
            </a:r>
            <a:endParaRPr lang="en-IN" sz="1800" b="0" strike="noStrike" spc="-1">
              <a:solidFill>
                <a:srgbClr val="000000"/>
              </a:solidFill>
              <a:uFill>
                <a:solidFill>
                  <a:srgbClr val="FFFFFF"/>
                </a:solidFill>
              </a:uFill>
              <a:latin typeface="Arial"/>
            </a:endParaRPr>
          </a:p>
        </p:txBody>
      </p:sp>
      <p:sp>
        <p:nvSpPr>
          <p:cNvPr id="452" name="CustomShape 22"/>
          <p:cNvSpPr/>
          <p:nvPr/>
        </p:nvSpPr>
        <p:spPr>
          <a:xfrm>
            <a:off x="246240" y="4084200"/>
            <a:ext cx="45543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Effectively communicate key messages related to course materials</a:t>
            </a:r>
            <a:endParaRPr lang="en-IN" sz="1800" b="0" strike="noStrike" spc="-1">
              <a:solidFill>
                <a:srgbClr val="000000"/>
              </a:solidFill>
              <a:uFill>
                <a:solidFill>
                  <a:srgbClr val="FFFFFF"/>
                </a:solidFill>
              </a:uFill>
              <a:latin typeface="Arial"/>
            </a:endParaRPr>
          </a:p>
        </p:txBody>
      </p:sp>
      <p:sp>
        <p:nvSpPr>
          <p:cNvPr id="453" name="CustomShape 23"/>
          <p:cNvSpPr/>
          <p:nvPr/>
        </p:nvSpPr>
        <p:spPr>
          <a:xfrm>
            <a:off x="246240" y="4278600"/>
            <a:ext cx="5128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Understand and utilize interactive/experiential delivery techniques properly</a:t>
            </a:r>
            <a:endParaRPr lang="en-IN" sz="1800" b="0" strike="noStrike" spc="-1">
              <a:solidFill>
                <a:srgbClr val="000000"/>
              </a:solidFill>
              <a:uFill>
                <a:solidFill>
                  <a:srgbClr val="FFFFFF"/>
                </a:solidFill>
              </a:uFill>
              <a:latin typeface="Arial"/>
            </a:endParaRPr>
          </a:p>
        </p:txBody>
      </p:sp>
      <p:sp>
        <p:nvSpPr>
          <p:cNvPr id="454" name="CustomShape 24"/>
          <p:cNvSpPr/>
          <p:nvPr/>
        </p:nvSpPr>
        <p:spPr>
          <a:xfrm>
            <a:off x="246240" y="4473720"/>
            <a:ext cx="46166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Feel comfortable managing touchy topics related to course material</a:t>
            </a:r>
            <a:endParaRPr lang="en-IN" sz="1800" b="0" strike="noStrike" spc="-1">
              <a:solidFill>
                <a:srgbClr val="000000"/>
              </a:solidFill>
              <a:uFill>
                <a:solidFill>
                  <a:srgbClr val="FFFFFF"/>
                </a:solidFill>
              </a:uFill>
              <a:latin typeface="Arial"/>
            </a:endParaRPr>
          </a:p>
        </p:txBody>
      </p:sp>
      <p:sp>
        <p:nvSpPr>
          <p:cNvPr id="455" name="Line 25"/>
          <p:cNvSpPr/>
          <p:nvPr/>
        </p:nvSpPr>
        <p:spPr>
          <a:xfrm>
            <a:off x="2930040" y="5091840"/>
            <a:ext cx="360" cy="9421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456" name="Line 26"/>
          <p:cNvSpPr/>
          <p:nvPr/>
        </p:nvSpPr>
        <p:spPr>
          <a:xfrm>
            <a:off x="5694120" y="5091840"/>
            <a:ext cx="360" cy="9421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457" name="Line 27"/>
          <p:cNvSpPr/>
          <p:nvPr/>
        </p:nvSpPr>
        <p:spPr>
          <a:xfrm>
            <a:off x="165960" y="5091840"/>
            <a:ext cx="360" cy="9421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458" name="Line 28"/>
          <p:cNvSpPr/>
          <p:nvPr/>
        </p:nvSpPr>
        <p:spPr>
          <a:xfrm>
            <a:off x="8458200" y="5091840"/>
            <a:ext cx="360" cy="94212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459" name="Line 29"/>
          <p:cNvSpPr/>
          <p:nvPr/>
        </p:nvSpPr>
        <p:spPr>
          <a:xfrm>
            <a:off x="159480" y="5098680"/>
            <a:ext cx="830484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460" name="Line 30"/>
          <p:cNvSpPr/>
          <p:nvPr/>
        </p:nvSpPr>
        <p:spPr>
          <a:xfrm>
            <a:off x="159480" y="6027480"/>
            <a:ext cx="830484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461" name="CustomShape 31"/>
          <p:cNvSpPr/>
          <p:nvPr/>
        </p:nvSpPr>
        <p:spPr>
          <a:xfrm>
            <a:off x="246240" y="4836960"/>
            <a:ext cx="268884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modules / Course overview</a:t>
            </a:r>
            <a:endParaRPr lang="en-IN" sz="1800" b="0" strike="noStrike" spc="-1">
              <a:solidFill>
                <a:srgbClr val="000000"/>
              </a:solidFill>
              <a:uFill>
                <a:solidFill>
                  <a:srgbClr val="FFFFFF"/>
                </a:solidFill>
              </a:uFill>
              <a:latin typeface="Arial"/>
            </a:endParaRPr>
          </a:p>
        </p:txBody>
      </p:sp>
      <p:sp>
        <p:nvSpPr>
          <p:cNvPr id="462" name="CustomShape 32"/>
          <p:cNvSpPr/>
          <p:nvPr/>
        </p:nvSpPr>
        <p:spPr>
          <a:xfrm>
            <a:off x="257400" y="5166360"/>
            <a:ext cx="238860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Course curriculum / content</a:t>
            </a:r>
            <a:endParaRPr lang="en-IN" sz="1800" b="0" strike="noStrike" spc="-1">
              <a:solidFill>
                <a:srgbClr val="000000"/>
              </a:solidFill>
              <a:uFill>
                <a:solidFill>
                  <a:srgbClr val="FFFFFF"/>
                </a:solidFill>
              </a:uFill>
              <a:latin typeface="Arial"/>
            </a:endParaRPr>
          </a:p>
        </p:txBody>
      </p:sp>
      <p:sp>
        <p:nvSpPr>
          <p:cNvPr id="463" name="CustomShape 33"/>
          <p:cNvSpPr/>
          <p:nvPr/>
        </p:nvSpPr>
        <p:spPr>
          <a:xfrm>
            <a:off x="257400" y="538560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64" name="CustomShape 34"/>
          <p:cNvSpPr/>
          <p:nvPr/>
        </p:nvSpPr>
        <p:spPr>
          <a:xfrm>
            <a:off x="435960" y="5385600"/>
            <a:ext cx="203796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Preparation |  timely delivery</a:t>
            </a:r>
            <a:endParaRPr lang="en-IN" sz="1800" b="0" strike="noStrike" spc="-1">
              <a:solidFill>
                <a:srgbClr val="000000"/>
              </a:solidFill>
              <a:uFill>
                <a:solidFill>
                  <a:srgbClr val="FFFFFF"/>
                </a:solidFill>
              </a:uFill>
              <a:latin typeface="Arial"/>
            </a:endParaRPr>
          </a:p>
        </p:txBody>
      </p:sp>
      <p:sp>
        <p:nvSpPr>
          <p:cNvPr id="465" name="CustomShape 35"/>
          <p:cNvSpPr/>
          <p:nvPr/>
        </p:nvSpPr>
        <p:spPr>
          <a:xfrm>
            <a:off x="257400" y="558828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66" name="CustomShape 36"/>
          <p:cNvSpPr/>
          <p:nvPr/>
        </p:nvSpPr>
        <p:spPr>
          <a:xfrm>
            <a:off x="435960" y="5588280"/>
            <a:ext cx="2452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Design | customization  |  branding</a:t>
            </a:r>
            <a:endParaRPr lang="en-IN" sz="1800" b="0" strike="noStrike" spc="-1">
              <a:solidFill>
                <a:srgbClr val="000000"/>
              </a:solidFill>
              <a:uFill>
                <a:solidFill>
                  <a:srgbClr val="FFFFFF"/>
                </a:solidFill>
              </a:uFill>
              <a:latin typeface="Arial"/>
            </a:endParaRPr>
          </a:p>
        </p:txBody>
      </p:sp>
      <p:sp>
        <p:nvSpPr>
          <p:cNvPr id="467" name="CustomShape 37"/>
          <p:cNvSpPr/>
          <p:nvPr/>
        </p:nvSpPr>
        <p:spPr>
          <a:xfrm>
            <a:off x="257400" y="579276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68" name="CustomShape 38"/>
          <p:cNvSpPr/>
          <p:nvPr/>
        </p:nvSpPr>
        <p:spPr>
          <a:xfrm>
            <a:off x="435960" y="5792760"/>
            <a:ext cx="178056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Sequence | activity guide</a:t>
            </a:r>
            <a:endParaRPr lang="en-IN" sz="1800" b="0" strike="noStrike" spc="-1">
              <a:solidFill>
                <a:srgbClr val="000000"/>
              </a:solidFill>
              <a:uFill>
                <a:solidFill>
                  <a:srgbClr val="FFFFFF"/>
                </a:solidFill>
              </a:uFill>
              <a:latin typeface="Arial"/>
            </a:endParaRPr>
          </a:p>
        </p:txBody>
      </p:sp>
      <p:sp>
        <p:nvSpPr>
          <p:cNvPr id="469" name="CustomShape 39"/>
          <p:cNvSpPr/>
          <p:nvPr/>
        </p:nvSpPr>
        <p:spPr>
          <a:xfrm>
            <a:off x="3022200" y="5166360"/>
            <a:ext cx="15364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Audience Mindset</a:t>
            </a:r>
            <a:endParaRPr lang="en-IN" sz="1800" b="0" strike="noStrike" spc="-1">
              <a:solidFill>
                <a:srgbClr val="000000"/>
              </a:solidFill>
              <a:uFill>
                <a:solidFill>
                  <a:srgbClr val="FFFFFF"/>
                </a:solidFill>
              </a:uFill>
              <a:latin typeface="Arial"/>
            </a:endParaRPr>
          </a:p>
        </p:txBody>
      </p:sp>
      <p:sp>
        <p:nvSpPr>
          <p:cNvPr id="470" name="CustomShape 40"/>
          <p:cNvSpPr/>
          <p:nvPr/>
        </p:nvSpPr>
        <p:spPr>
          <a:xfrm>
            <a:off x="3022200" y="538560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71" name="CustomShape 41"/>
          <p:cNvSpPr/>
          <p:nvPr/>
        </p:nvSpPr>
        <p:spPr>
          <a:xfrm>
            <a:off x="3200400" y="5385600"/>
            <a:ext cx="22878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Psychology |  expectations | TNA</a:t>
            </a:r>
            <a:endParaRPr lang="en-IN" sz="1800" b="0" strike="noStrike" spc="-1">
              <a:solidFill>
                <a:srgbClr val="000000"/>
              </a:solidFill>
              <a:uFill>
                <a:solidFill>
                  <a:srgbClr val="FFFFFF"/>
                </a:solidFill>
              </a:uFill>
              <a:latin typeface="Arial"/>
            </a:endParaRPr>
          </a:p>
        </p:txBody>
      </p:sp>
      <p:sp>
        <p:nvSpPr>
          <p:cNvPr id="472" name="CustomShape 42"/>
          <p:cNvSpPr/>
          <p:nvPr/>
        </p:nvSpPr>
        <p:spPr>
          <a:xfrm>
            <a:off x="3022200" y="558828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73" name="CustomShape 43"/>
          <p:cNvSpPr/>
          <p:nvPr/>
        </p:nvSpPr>
        <p:spPr>
          <a:xfrm>
            <a:off x="3200400" y="5588280"/>
            <a:ext cx="18230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Past experience | profiling</a:t>
            </a:r>
            <a:endParaRPr lang="en-IN" sz="1800" b="0" strike="noStrike" spc="-1">
              <a:solidFill>
                <a:srgbClr val="000000"/>
              </a:solidFill>
              <a:uFill>
                <a:solidFill>
                  <a:srgbClr val="FFFFFF"/>
                </a:solidFill>
              </a:uFill>
              <a:latin typeface="Arial"/>
            </a:endParaRPr>
          </a:p>
        </p:txBody>
      </p:sp>
      <p:sp>
        <p:nvSpPr>
          <p:cNvPr id="474" name="CustomShape 44"/>
          <p:cNvSpPr/>
          <p:nvPr/>
        </p:nvSpPr>
        <p:spPr>
          <a:xfrm>
            <a:off x="5786280" y="5166360"/>
            <a:ext cx="253332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Presentation skills &amp; delivery</a:t>
            </a:r>
            <a:endParaRPr lang="en-IN" sz="1800" b="0" strike="noStrike" spc="-1">
              <a:solidFill>
                <a:srgbClr val="000000"/>
              </a:solidFill>
              <a:uFill>
                <a:solidFill>
                  <a:srgbClr val="FFFFFF"/>
                </a:solidFill>
              </a:uFill>
              <a:latin typeface="Arial"/>
            </a:endParaRPr>
          </a:p>
        </p:txBody>
      </p:sp>
      <p:sp>
        <p:nvSpPr>
          <p:cNvPr id="475" name="CustomShape 45"/>
          <p:cNvSpPr/>
          <p:nvPr/>
        </p:nvSpPr>
        <p:spPr>
          <a:xfrm>
            <a:off x="5786280" y="538560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76" name="CustomShape 46"/>
          <p:cNvSpPr/>
          <p:nvPr/>
        </p:nvSpPr>
        <p:spPr>
          <a:xfrm>
            <a:off x="5964840" y="5385600"/>
            <a:ext cx="26827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Questioning: probing, handling people</a:t>
            </a:r>
            <a:endParaRPr lang="en-IN" sz="1800" b="0" strike="noStrike" spc="-1">
              <a:solidFill>
                <a:srgbClr val="000000"/>
              </a:solidFill>
              <a:uFill>
                <a:solidFill>
                  <a:srgbClr val="FFFFFF"/>
                </a:solidFill>
              </a:uFill>
              <a:latin typeface="Arial"/>
            </a:endParaRPr>
          </a:p>
        </p:txBody>
      </p:sp>
      <p:sp>
        <p:nvSpPr>
          <p:cNvPr id="477" name="CustomShape 47"/>
          <p:cNvSpPr/>
          <p:nvPr/>
        </p:nvSpPr>
        <p:spPr>
          <a:xfrm>
            <a:off x="5786280" y="558828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78" name="CustomShape 48"/>
          <p:cNvSpPr/>
          <p:nvPr/>
        </p:nvSpPr>
        <p:spPr>
          <a:xfrm>
            <a:off x="5964840" y="5588280"/>
            <a:ext cx="23688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Verbal ability: tone, speed, tempo</a:t>
            </a:r>
            <a:endParaRPr lang="en-IN" sz="1800" b="0" strike="noStrike" spc="-1">
              <a:solidFill>
                <a:srgbClr val="000000"/>
              </a:solidFill>
              <a:uFill>
                <a:solidFill>
                  <a:srgbClr val="FFFFFF"/>
                </a:solidFill>
              </a:uFill>
              <a:latin typeface="Arial"/>
            </a:endParaRPr>
          </a:p>
        </p:txBody>
      </p:sp>
      <p:sp>
        <p:nvSpPr>
          <p:cNvPr id="479" name="CustomShape 49"/>
          <p:cNvSpPr/>
          <p:nvPr/>
        </p:nvSpPr>
        <p:spPr>
          <a:xfrm>
            <a:off x="5786280" y="579276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480" name="CustomShape 50"/>
          <p:cNvSpPr/>
          <p:nvPr/>
        </p:nvSpPr>
        <p:spPr>
          <a:xfrm>
            <a:off x="5964840" y="5792760"/>
            <a:ext cx="20365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Content flow: design, lucidity</a:t>
            </a:r>
            <a:endParaRPr lang="en-IN" sz="1800" b="0" strike="noStrike" spc="-1">
              <a:solidFill>
                <a:srgbClr val="000000"/>
              </a:solidFill>
              <a:uFill>
                <a:solidFill>
                  <a:srgbClr val="FFFFFF"/>
                </a:solidFill>
              </a:uFill>
              <a:latin typeface="Arial"/>
            </a:endParaRPr>
          </a:p>
        </p:txBody>
      </p:sp>
      <p:sp>
        <p:nvSpPr>
          <p:cNvPr id="481" name="CustomShape 51"/>
          <p:cNvSpPr/>
          <p:nvPr/>
        </p:nvSpPr>
        <p:spPr>
          <a:xfrm>
            <a:off x="257400" y="6511680"/>
            <a:ext cx="544716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1" i="1" strike="noStrike" spc="-1">
                <a:solidFill>
                  <a:srgbClr val="000000"/>
                </a:solidFill>
                <a:uFill>
                  <a:solidFill>
                    <a:srgbClr val="FFFFFF"/>
                  </a:solidFill>
                </a:uFill>
                <a:latin typeface="Calibri"/>
              </a:rPr>
              <a:t>Mode: Classroom, Outdoor, Virtual, 1-1 or focus group reinforcement</a:t>
            </a:r>
            <a:endParaRPr lang="en-IN" sz="1800" b="0" strike="noStrike" spc="-1">
              <a:solidFill>
                <a:srgbClr val="000000"/>
              </a:solidFill>
              <a:uFill>
                <a:solidFill>
                  <a:srgbClr val="FFFFFF"/>
                </a:solidFill>
              </a:uFill>
              <a:latin typeface="Arial"/>
            </a:endParaRPr>
          </a:p>
        </p:txBody>
      </p:sp>
      <p:pic>
        <p:nvPicPr>
          <p:cNvPr id="482" name="Picture 481"/>
          <p:cNvPicPr/>
          <p:nvPr/>
        </p:nvPicPr>
        <p:blipFill>
          <a:blip r:embed="rId5"/>
          <a:stretch/>
        </p:blipFill>
        <p:spPr>
          <a:xfrm>
            <a:off x="6248520" y="2766600"/>
            <a:ext cx="2466360" cy="1959480"/>
          </a:xfrm>
          <a:prstGeom prst="rect">
            <a:avLst/>
          </a:prstGeom>
          <a:ln>
            <a:noFill/>
          </a:ln>
        </p:spPr>
      </p:pic>
      <p:sp>
        <p:nvSpPr>
          <p:cNvPr id="483" name="CustomShape 52"/>
          <p:cNvSpPr/>
          <p:nvPr/>
        </p:nvSpPr>
        <p:spPr>
          <a:xfrm>
            <a:off x="257400" y="6688800"/>
            <a:ext cx="38836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1" i="1" strike="noStrike" spc="-1">
                <a:solidFill>
                  <a:srgbClr val="000000"/>
                </a:solidFill>
                <a:uFill>
                  <a:solidFill>
                    <a:srgbClr val="FFFFFF"/>
                  </a:solidFill>
                </a:uFill>
                <a:latin typeface="Calibri"/>
              </a:rPr>
              <a:t>Duration: 3-4 days; 3-4 weeks for entire program</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0" y="-360"/>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485"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486"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487"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488"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489" name="Picture 488"/>
          <p:cNvPicPr/>
          <p:nvPr/>
        </p:nvPicPr>
        <p:blipFill>
          <a:blip r:embed="rId2"/>
          <a:stretch/>
        </p:blipFill>
        <p:spPr>
          <a:xfrm rot="5400000">
            <a:off x="-597240" y="997560"/>
            <a:ext cx="1253880" cy="64440"/>
          </a:xfrm>
          <a:prstGeom prst="rect">
            <a:avLst/>
          </a:prstGeom>
          <a:ln>
            <a:noFill/>
          </a:ln>
        </p:spPr>
      </p:pic>
      <p:pic>
        <p:nvPicPr>
          <p:cNvPr id="490" name="Picture 489"/>
          <p:cNvPicPr/>
          <p:nvPr/>
        </p:nvPicPr>
        <p:blipFill>
          <a:blip r:embed="rId3"/>
          <a:stretch/>
        </p:blipFill>
        <p:spPr>
          <a:xfrm>
            <a:off x="7444080" y="193680"/>
            <a:ext cx="1368360" cy="307080"/>
          </a:xfrm>
          <a:prstGeom prst="rect">
            <a:avLst/>
          </a:prstGeom>
          <a:ln>
            <a:noFill/>
          </a:ln>
        </p:spPr>
      </p:pic>
      <p:pic>
        <p:nvPicPr>
          <p:cNvPr id="491" name="Picture 490"/>
          <p:cNvPicPr/>
          <p:nvPr/>
        </p:nvPicPr>
        <p:blipFill>
          <a:blip r:embed="rId4"/>
          <a:stretch/>
        </p:blipFill>
        <p:spPr>
          <a:xfrm>
            <a:off x="7391520" y="431280"/>
            <a:ext cx="1462320" cy="231120"/>
          </a:xfrm>
          <a:prstGeom prst="rect">
            <a:avLst/>
          </a:prstGeom>
          <a:ln>
            <a:noFill/>
          </a:ln>
        </p:spPr>
      </p:pic>
      <p:sp>
        <p:nvSpPr>
          <p:cNvPr id="492"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sp>
        <p:nvSpPr>
          <p:cNvPr id="493"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494" name="CustomShape 8"/>
          <p:cNvSpPr/>
          <p:nvPr/>
        </p:nvSpPr>
        <p:spPr>
          <a:xfrm>
            <a:off x="232560" y="618480"/>
            <a:ext cx="499284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INTERVIEWING SKILLS </a:t>
            </a:r>
            <a:r>
              <a:rPr lang="en-IN" sz="2400" b="0" strike="noStrike" spc="-1">
                <a:solidFill>
                  <a:srgbClr val="000000"/>
                </a:solidFill>
                <a:uFill>
                  <a:solidFill>
                    <a:srgbClr val="FFFFFF"/>
                  </a:solidFill>
                </a:uFill>
                <a:latin typeface="Century Gothic"/>
              </a:rPr>
              <a:t>PROGRAM</a:t>
            </a:r>
            <a:endParaRPr lang="en-IN" sz="1800" b="0" strike="noStrike" spc="-1">
              <a:solidFill>
                <a:srgbClr val="000000"/>
              </a:solidFill>
              <a:uFill>
                <a:solidFill>
                  <a:srgbClr val="FFFFFF"/>
                </a:solidFill>
              </a:uFill>
              <a:latin typeface="Arial"/>
            </a:endParaRPr>
          </a:p>
        </p:txBody>
      </p:sp>
      <p:sp>
        <p:nvSpPr>
          <p:cNvPr id="495" name="CustomShape 9"/>
          <p:cNvSpPr/>
          <p:nvPr/>
        </p:nvSpPr>
        <p:spPr>
          <a:xfrm>
            <a:off x="246240" y="127332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496" name="CustomShape 10"/>
          <p:cNvSpPr/>
          <p:nvPr/>
        </p:nvSpPr>
        <p:spPr>
          <a:xfrm>
            <a:off x="246240" y="1464840"/>
            <a:ext cx="9424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The goal of the program is to equip interviewers with the skills to conduct effective &amp; efficient interviews before making the right selection, </a:t>
            </a:r>
            <a:endParaRPr lang="en-IN" sz="1800" b="0" strike="noStrike" spc="-1">
              <a:solidFill>
                <a:srgbClr val="000000"/>
              </a:solidFill>
              <a:uFill>
                <a:solidFill>
                  <a:srgbClr val="FFFFFF"/>
                </a:solidFill>
              </a:uFill>
              <a:latin typeface="Arial"/>
            </a:endParaRPr>
          </a:p>
        </p:txBody>
      </p:sp>
      <p:sp>
        <p:nvSpPr>
          <p:cNvPr id="497" name="CustomShape 11"/>
          <p:cNvSpPr/>
          <p:nvPr/>
        </p:nvSpPr>
        <p:spPr>
          <a:xfrm>
            <a:off x="246240" y="1634040"/>
            <a:ext cx="28350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while still staying “human” in the process.</a:t>
            </a:r>
            <a:endParaRPr lang="en-IN" sz="1800" b="0" strike="noStrike" spc="-1">
              <a:solidFill>
                <a:srgbClr val="000000"/>
              </a:solidFill>
              <a:uFill>
                <a:solidFill>
                  <a:srgbClr val="FFFFFF"/>
                </a:solidFill>
              </a:uFill>
              <a:latin typeface="Arial"/>
            </a:endParaRPr>
          </a:p>
        </p:txBody>
      </p:sp>
      <p:sp>
        <p:nvSpPr>
          <p:cNvPr id="498" name="CustomShape 12"/>
          <p:cNvSpPr/>
          <p:nvPr/>
        </p:nvSpPr>
        <p:spPr>
          <a:xfrm>
            <a:off x="246240" y="198108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499" name="CustomShape 13"/>
          <p:cNvSpPr/>
          <p:nvPr/>
        </p:nvSpPr>
        <p:spPr>
          <a:xfrm>
            <a:off x="246240" y="2187720"/>
            <a:ext cx="8815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HR managers, Operations/ Sales/ Technical/Non-Technical managers &amp; supervisors, business unit heads, contracted or outsourced </a:t>
            </a:r>
            <a:endParaRPr lang="en-IN" sz="1800" b="0" strike="noStrike" spc="-1">
              <a:solidFill>
                <a:srgbClr val="000000"/>
              </a:solidFill>
              <a:uFill>
                <a:solidFill>
                  <a:srgbClr val="FFFFFF"/>
                </a:solidFill>
              </a:uFill>
              <a:latin typeface="Arial"/>
            </a:endParaRPr>
          </a:p>
        </p:txBody>
      </p:sp>
      <p:sp>
        <p:nvSpPr>
          <p:cNvPr id="500" name="CustomShape 14"/>
          <p:cNvSpPr/>
          <p:nvPr/>
        </p:nvSpPr>
        <p:spPr>
          <a:xfrm>
            <a:off x="424440" y="2380680"/>
            <a:ext cx="6451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recruiters</a:t>
            </a:r>
            <a:endParaRPr lang="en-IN" sz="1800" b="0" strike="noStrike" spc="-1">
              <a:solidFill>
                <a:srgbClr val="000000"/>
              </a:solidFill>
              <a:uFill>
                <a:solidFill>
                  <a:srgbClr val="FFFFFF"/>
                </a:solidFill>
              </a:uFill>
              <a:latin typeface="Arial"/>
            </a:endParaRPr>
          </a:p>
        </p:txBody>
      </p:sp>
      <p:sp>
        <p:nvSpPr>
          <p:cNvPr id="501" name="CustomShape 15"/>
          <p:cNvSpPr/>
          <p:nvPr/>
        </p:nvSpPr>
        <p:spPr>
          <a:xfrm>
            <a:off x="246240" y="2673000"/>
            <a:ext cx="33501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outcomes/benefits to participants:</a:t>
            </a:r>
            <a:endParaRPr lang="en-IN" sz="1800" b="0" strike="noStrike" spc="-1">
              <a:solidFill>
                <a:srgbClr val="000000"/>
              </a:solidFill>
              <a:uFill>
                <a:solidFill>
                  <a:srgbClr val="FFFFFF"/>
                </a:solidFill>
              </a:uFill>
              <a:latin typeface="Arial"/>
            </a:endParaRPr>
          </a:p>
        </p:txBody>
      </p:sp>
      <p:sp>
        <p:nvSpPr>
          <p:cNvPr id="502" name="CustomShape 16"/>
          <p:cNvSpPr/>
          <p:nvPr/>
        </p:nvSpPr>
        <p:spPr>
          <a:xfrm>
            <a:off x="246240" y="2878920"/>
            <a:ext cx="41274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Understand the interviewee, interviewer &amp; interview process</a:t>
            </a:r>
            <a:endParaRPr lang="en-IN" sz="1800" b="0" strike="noStrike" spc="-1">
              <a:solidFill>
                <a:srgbClr val="000000"/>
              </a:solidFill>
              <a:uFill>
                <a:solidFill>
                  <a:srgbClr val="FFFFFF"/>
                </a:solidFill>
              </a:uFill>
              <a:latin typeface="Arial"/>
            </a:endParaRPr>
          </a:p>
        </p:txBody>
      </p:sp>
      <p:sp>
        <p:nvSpPr>
          <p:cNvPr id="503" name="CustomShape 17"/>
          <p:cNvSpPr/>
          <p:nvPr/>
        </p:nvSpPr>
        <p:spPr>
          <a:xfrm>
            <a:off x="246240" y="3074040"/>
            <a:ext cx="36612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Discover strengths and weaknesses as an interviewer</a:t>
            </a:r>
            <a:endParaRPr lang="en-IN" sz="1800" b="0" strike="noStrike" spc="-1">
              <a:solidFill>
                <a:srgbClr val="000000"/>
              </a:solidFill>
              <a:uFill>
                <a:solidFill>
                  <a:srgbClr val="FFFFFF"/>
                </a:solidFill>
              </a:uFill>
              <a:latin typeface="Arial"/>
            </a:endParaRPr>
          </a:p>
        </p:txBody>
      </p:sp>
      <p:sp>
        <p:nvSpPr>
          <p:cNvPr id="504" name="CustomShape 18"/>
          <p:cNvSpPr/>
          <p:nvPr/>
        </p:nvSpPr>
        <p:spPr>
          <a:xfrm>
            <a:off x="246240" y="3268440"/>
            <a:ext cx="23047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Conduct interviews professionally</a:t>
            </a:r>
            <a:endParaRPr lang="en-IN" sz="1800" b="0" strike="noStrike" spc="-1">
              <a:solidFill>
                <a:srgbClr val="000000"/>
              </a:solidFill>
              <a:uFill>
                <a:solidFill>
                  <a:srgbClr val="FFFFFF"/>
                </a:solidFill>
              </a:uFill>
              <a:latin typeface="Arial"/>
            </a:endParaRPr>
          </a:p>
        </p:txBody>
      </p:sp>
      <p:sp>
        <p:nvSpPr>
          <p:cNvPr id="505" name="CustomShape 19"/>
          <p:cNvSpPr/>
          <p:nvPr/>
        </p:nvSpPr>
        <p:spPr>
          <a:xfrm>
            <a:off x="246240" y="3461400"/>
            <a:ext cx="53834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Create interview based goals &amp; effective post-interview deliverables/handovers</a:t>
            </a:r>
            <a:endParaRPr lang="en-IN" sz="1800" b="0" strike="noStrike" spc="-1">
              <a:solidFill>
                <a:srgbClr val="000000"/>
              </a:solidFill>
              <a:uFill>
                <a:solidFill>
                  <a:srgbClr val="FFFFFF"/>
                </a:solidFill>
              </a:uFill>
              <a:latin typeface="Arial"/>
            </a:endParaRPr>
          </a:p>
        </p:txBody>
      </p:sp>
      <p:sp>
        <p:nvSpPr>
          <p:cNvPr id="506" name="CustomShape 20"/>
          <p:cNvSpPr/>
          <p:nvPr/>
        </p:nvSpPr>
        <p:spPr>
          <a:xfrm>
            <a:off x="246240" y="3656160"/>
            <a:ext cx="39308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Know what to include, avoid &amp; reinforce during interviews</a:t>
            </a:r>
            <a:endParaRPr lang="en-IN" sz="1800" b="0" strike="noStrike" spc="-1">
              <a:solidFill>
                <a:srgbClr val="000000"/>
              </a:solidFill>
              <a:uFill>
                <a:solidFill>
                  <a:srgbClr val="FFFFFF"/>
                </a:solidFill>
              </a:uFill>
              <a:latin typeface="Arial"/>
            </a:endParaRPr>
          </a:p>
        </p:txBody>
      </p:sp>
      <p:sp>
        <p:nvSpPr>
          <p:cNvPr id="507" name="CustomShape 21"/>
          <p:cNvSpPr/>
          <p:nvPr/>
        </p:nvSpPr>
        <p:spPr>
          <a:xfrm>
            <a:off x="246240" y="3850920"/>
            <a:ext cx="3040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Explore ways to deal with difficult interviews</a:t>
            </a:r>
            <a:endParaRPr lang="en-IN" sz="1800" b="0" strike="noStrike" spc="-1">
              <a:solidFill>
                <a:srgbClr val="000000"/>
              </a:solidFill>
              <a:uFill>
                <a:solidFill>
                  <a:srgbClr val="FFFFFF"/>
                </a:solidFill>
              </a:uFill>
              <a:latin typeface="Arial"/>
            </a:endParaRPr>
          </a:p>
        </p:txBody>
      </p:sp>
      <p:sp>
        <p:nvSpPr>
          <p:cNvPr id="508" name="CustomShape 22"/>
          <p:cNvSpPr/>
          <p:nvPr/>
        </p:nvSpPr>
        <p:spPr>
          <a:xfrm>
            <a:off x="246240" y="4045320"/>
            <a:ext cx="34434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Know &amp; apply different questioning, probing styles</a:t>
            </a:r>
            <a:endParaRPr lang="en-IN" sz="1800" b="0" strike="noStrike" spc="-1">
              <a:solidFill>
                <a:srgbClr val="000000"/>
              </a:solidFill>
              <a:uFill>
                <a:solidFill>
                  <a:srgbClr val="FFFFFF"/>
                </a:solidFill>
              </a:uFill>
              <a:latin typeface="Arial"/>
            </a:endParaRPr>
          </a:p>
        </p:txBody>
      </p:sp>
      <p:sp>
        <p:nvSpPr>
          <p:cNvPr id="509" name="CustomShape 23"/>
          <p:cNvSpPr/>
          <p:nvPr/>
        </p:nvSpPr>
        <p:spPr>
          <a:xfrm>
            <a:off x="246240" y="4238640"/>
            <a:ext cx="41580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Understand seen &amp; unseen communication during interviews</a:t>
            </a:r>
            <a:endParaRPr lang="en-IN" sz="1800" b="0" strike="noStrike" spc="-1">
              <a:solidFill>
                <a:srgbClr val="000000"/>
              </a:solidFill>
              <a:uFill>
                <a:solidFill>
                  <a:srgbClr val="FFFFFF"/>
                </a:solidFill>
              </a:uFill>
              <a:latin typeface="Arial"/>
            </a:endParaRPr>
          </a:p>
        </p:txBody>
      </p:sp>
      <p:sp>
        <p:nvSpPr>
          <p:cNvPr id="510" name="CustomShape 24"/>
          <p:cNvSpPr/>
          <p:nvPr/>
        </p:nvSpPr>
        <p:spPr>
          <a:xfrm>
            <a:off x="246240" y="4433040"/>
            <a:ext cx="34812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Apply effective post-interview follow up techniques</a:t>
            </a:r>
            <a:endParaRPr lang="en-IN" sz="1800" b="0" strike="noStrike" spc="-1">
              <a:solidFill>
                <a:srgbClr val="000000"/>
              </a:solidFill>
              <a:uFill>
                <a:solidFill>
                  <a:srgbClr val="FFFFFF"/>
                </a:solidFill>
              </a:uFill>
              <a:latin typeface="Arial"/>
            </a:endParaRPr>
          </a:p>
        </p:txBody>
      </p:sp>
      <p:sp>
        <p:nvSpPr>
          <p:cNvPr id="511" name="Line 25"/>
          <p:cNvSpPr/>
          <p:nvPr/>
        </p:nvSpPr>
        <p:spPr>
          <a:xfrm>
            <a:off x="2438280" y="5137920"/>
            <a:ext cx="360" cy="11786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12" name="Line 26"/>
          <p:cNvSpPr/>
          <p:nvPr/>
        </p:nvSpPr>
        <p:spPr>
          <a:xfrm>
            <a:off x="5257800" y="5137920"/>
            <a:ext cx="360" cy="11786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13" name="Line 27"/>
          <p:cNvSpPr/>
          <p:nvPr/>
        </p:nvSpPr>
        <p:spPr>
          <a:xfrm>
            <a:off x="152280" y="5137920"/>
            <a:ext cx="360" cy="11786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14" name="Line 28"/>
          <p:cNvSpPr/>
          <p:nvPr/>
        </p:nvSpPr>
        <p:spPr>
          <a:xfrm>
            <a:off x="8305560" y="5137920"/>
            <a:ext cx="360" cy="11786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15" name="Line 29"/>
          <p:cNvSpPr/>
          <p:nvPr/>
        </p:nvSpPr>
        <p:spPr>
          <a:xfrm>
            <a:off x="145800" y="5144400"/>
            <a:ext cx="816624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16" name="Line 30"/>
          <p:cNvSpPr/>
          <p:nvPr/>
        </p:nvSpPr>
        <p:spPr>
          <a:xfrm>
            <a:off x="145800" y="6309720"/>
            <a:ext cx="816624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17" name="CustomShape 31"/>
          <p:cNvSpPr/>
          <p:nvPr/>
        </p:nvSpPr>
        <p:spPr>
          <a:xfrm>
            <a:off x="246240" y="4833360"/>
            <a:ext cx="268884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modules / Course overview</a:t>
            </a:r>
            <a:endParaRPr lang="en-IN" sz="1800" b="0" strike="noStrike" spc="-1">
              <a:solidFill>
                <a:srgbClr val="000000"/>
              </a:solidFill>
              <a:uFill>
                <a:solidFill>
                  <a:srgbClr val="FFFFFF"/>
                </a:solidFill>
              </a:uFill>
              <a:latin typeface="Arial"/>
            </a:endParaRPr>
          </a:p>
        </p:txBody>
      </p:sp>
      <p:sp>
        <p:nvSpPr>
          <p:cNvPr id="518" name="CustomShape 32"/>
          <p:cNvSpPr/>
          <p:nvPr/>
        </p:nvSpPr>
        <p:spPr>
          <a:xfrm>
            <a:off x="221040" y="516060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19" name="CustomShape 33"/>
          <p:cNvSpPr/>
          <p:nvPr/>
        </p:nvSpPr>
        <p:spPr>
          <a:xfrm>
            <a:off x="563760" y="5160600"/>
            <a:ext cx="18597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Creating an interview GOAL</a:t>
            </a:r>
            <a:endParaRPr lang="en-IN" sz="1800" b="0" strike="noStrike" spc="-1">
              <a:solidFill>
                <a:srgbClr val="000000"/>
              </a:solidFill>
              <a:uFill>
                <a:solidFill>
                  <a:srgbClr val="FFFFFF"/>
                </a:solidFill>
              </a:uFill>
              <a:latin typeface="Arial"/>
            </a:endParaRPr>
          </a:p>
        </p:txBody>
      </p:sp>
      <p:sp>
        <p:nvSpPr>
          <p:cNvPr id="520" name="CustomShape 34"/>
          <p:cNvSpPr/>
          <p:nvPr/>
        </p:nvSpPr>
        <p:spPr>
          <a:xfrm>
            <a:off x="221040" y="535356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21" name="CustomShape 35"/>
          <p:cNvSpPr/>
          <p:nvPr/>
        </p:nvSpPr>
        <p:spPr>
          <a:xfrm>
            <a:off x="563760" y="5353560"/>
            <a:ext cx="1513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The interview process </a:t>
            </a:r>
            <a:endParaRPr lang="en-IN" sz="1800" b="0" strike="noStrike" spc="-1">
              <a:solidFill>
                <a:srgbClr val="000000"/>
              </a:solidFill>
              <a:uFill>
                <a:solidFill>
                  <a:srgbClr val="FFFFFF"/>
                </a:solidFill>
              </a:uFill>
              <a:latin typeface="Arial"/>
            </a:endParaRPr>
          </a:p>
        </p:txBody>
      </p:sp>
      <p:sp>
        <p:nvSpPr>
          <p:cNvPr id="522" name="CustomShape 36"/>
          <p:cNvSpPr/>
          <p:nvPr/>
        </p:nvSpPr>
        <p:spPr>
          <a:xfrm>
            <a:off x="221040" y="55483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23" name="CustomShape 37"/>
          <p:cNvSpPr/>
          <p:nvPr/>
        </p:nvSpPr>
        <p:spPr>
          <a:xfrm>
            <a:off x="563760" y="5548320"/>
            <a:ext cx="18399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Creating a job description –</a:t>
            </a:r>
            <a:endParaRPr lang="en-IN" sz="1800" b="0" strike="noStrike" spc="-1">
              <a:solidFill>
                <a:srgbClr val="000000"/>
              </a:solidFill>
              <a:uFill>
                <a:solidFill>
                  <a:srgbClr val="FFFFFF"/>
                </a:solidFill>
              </a:uFill>
              <a:latin typeface="Arial"/>
            </a:endParaRPr>
          </a:p>
        </p:txBody>
      </p:sp>
      <p:sp>
        <p:nvSpPr>
          <p:cNvPr id="524" name="CustomShape 38"/>
          <p:cNvSpPr/>
          <p:nvPr/>
        </p:nvSpPr>
        <p:spPr>
          <a:xfrm>
            <a:off x="563760" y="5742720"/>
            <a:ext cx="17269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dirty="0">
                <a:solidFill>
                  <a:srgbClr val="000000"/>
                </a:solidFill>
                <a:uFill>
                  <a:solidFill>
                    <a:srgbClr val="FFFFFF"/>
                  </a:solidFill>
                </a:uFill>
                <a:latin typeface="Calibri"/>
              </a:rPr>
              <a:t>going beyond the resume</a:t>
            </a:r>
            <a:endParaRPr lang="en-IN" sz="1800" b="0" strike="noStrike" spc="-1" dirty="0">
              <a:solidFill>
                <a:srgbClr val="000000"/>
              </a:solidFill>
              <a:uFill>
                <a:solidFill>
                  <a:srgbClr val="FFFFFF"/>
                </a:solidFill>
              </a:uFill>
              <a:latin typeface="Arial"/>
            </a:endParaRPr>
          </a:p>
        </p:txBody>
      </p:sp>
      <p:sp>
        <p:nvSpPr>
          <p:cNvPr id="525" name="CustomShape 39"/>
          <p:cNvSpPr/>
          <p:nvPr/>
        </p:nvSpPr>
        <p:spPr>
          <a:xfrm>
            <a:off x="221040" y="593748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26" name="CustomShape 40"/>
          <p:cNvSpPr/>
          <p:nvPr/>
        </p:nvSpPr>
        <p:spPr>
          <a:xfrm>
            <a:off x="563760" y="5937480"/>
            <a:ext cx="12834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Types of interviews</a:t>
            </a:r>
            <a:endParaRPr lang="en-IN" sz="1800" b="0" strike="noStrike" spc="-1">
              <a:solidFill>
                <a:srgbClr val="000000"/>
              </a:solidFill>
              <a:uFill>
                <a:solidFill>
                  <a:srgbClr val="FFFFFF"/>
                </a:solidFill>
              </a:uFill>
              <a:latin typeface="Arial"/>
            </a:endParaRPr>
          </a:p>
        </p:txBody>
      </p:sp>
      <p:sp>
        <p:nvSpPr>
          <p:cNvPr id="527" name="CustomShape 41"/>
          <p:cNvSpPr/>
          <p:nvPr/>
        </p:nvSpPr>
        <p:spPr>
          <a:xfrm>
            <a:off x="2507400" y="516060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28" name="CustomShape 42"/>
          <p:cNvSpPr/>
          <p:nvPr/>
        </p:nvSpPr>
        <p:spPr>
          <a:xfrm>
            <a:off x="2850120" y="5160600"/>
            <a:ext cx="14954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The Interview FUNNEL</a:t>
            </a:r>
            <a:endParaRPr lang="en-IN" sz="1800" b="0" strike="noStrike" spc="-1">
              <a:solidFill>
                <a:srgbClr val="000000"/>
              </a:solidFill>
              <a:uFill>
                <a:solidFill>
                  <a:srgbClr val="FFFFFF"/>
                </a:solidFill>
              </a:uFill>
              <a:latin typeface="Arial"/>
            </a:endParaRPr>
          </a:p>
        </p:txBody>
      </p:sp>
      <p:sp>
        <p:nvSpPr>
          <p:cNvPr id="529" name="CustomShape 43"/>
          <p:cNvSpPr/>
          <p:nvPr/>
        </p:nvSpPr>
        <p:spPr>
          <a:xfrm>
            <a:off x="2507400" y="535356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30" name="CustomShape 44"/>
          <p:cNvSpPr/>
          <p:nvPr/>
        </p:nvSpPr>
        <p:spPr>
          <a:xfrm>
            <a:off x="2850120" y="5353560"/>
            <a:ext cx="22406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Different interviewing techniques</a:t>
            </a:r>
            <a:endParaRPr lang="en-IN" sz="1800" b="0" strike="noStrike" spc="-1">
              <a:solidFill>
                <a:srgbClr val="000000"/>
              </a:solidFill>
              <a:uFill>
                <a:solidFill>
                  <a:srgbClr val="FFFFFF"/>
                </a:solidFill>
              </a:uFill>
              <a:latin typeface="Arial"/>
            </a:endParaRPr>
          </a:p>
        </p:txBody>
      </p:sp>
      <p:sp>
        <p:nvSpPr>
          <p:cNvPr id="531" name="CustomShape 45"/>
          <p:cNvSpPr/>
          <p:nvPr/>
        </p:nvSpPr>
        <p:spPr>
          <a:xfrm>
            <a:off x="2507400" y="55483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32" name="CustomShape 46"/>
          <p:cNvSpPr/>
          <p:nvPr/>
        </p:nvSpPr>
        <p:spPr>
          <a:xfrm>
            <a:off x="2850120" y="5548320"/>
            <a:ext cx="9039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STAR method</a:t>
            </a:r>
            <a:endParaRPr lang="en-IN" sz="1800" b="0" strike="noStrike" spc="-1">
              <a:solidFill>
                <a:srgbClr val="000000"/>
              </a:solidFill>
              <a:uFill>
                <a:solidFill>
                  <a:srgbClr val="FFFFFF"/>
                </a:solidFill>
              </a:uFill>
              <a:latin typeface="Arial"/>
            </a:endParaRPr>
          </a:p>
        </p:txBody>
      </p:sp>
      <p:sp>
        <p:nvSpPr>
          <p:cNvPr id="533" name="CustomShape 47"/>
          <p:cNvSpPr/>
          <p:nvPr/>
        </p:nvSpPr>
        <p:spPr>
          <a:xfrm>
            <a:off x="2507400" y="57427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34" name="CustomShape 48"/>
          <p:cNvSpPr/>
          <p:nvPr/>
        </p:nvSpPr>
        <p:spPr>
          <a:xfrm>
            <a:off x="2850120" y="5742720"/>
            <a:ext cx="25653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Planning &amp; Preparing for the interview</a:t>
            </a:r>
            <a:endParaRPr lang="en-IN" sz="1800" b="0" strike="noStrike" spc="-1">
              <a:solidFill>
                <a:srgbClr val="000000"/>
              </a:solidFill>
              <a:uFill>
                <a:solidFill>
                  <a:srgbClr val="FFFFFF"/>
                </a:solidFill>
              </a:uFill>
              <a:latin typeface="Arial"/>
            </a:endParaRPr>
          </a:p>
        </p:txBody>
      </p:sp>
      <p:sp>
        <p:nvSpPr>
          <p:cNvPr id="535" name="CustomShape 49"/>
          <p:cNvSpPr/>
          <p:nvPr/>
        </p:nvSpPr>
        <p:spPr>
          <a:xfrm>
            <a:off x="5327280" y="516060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36" name="CustomShape 50"/>
          <p:cNvSpPr/>
          <p:nvPr/>
        </p:nvSpPr>
        <p:spPr>
          <a:xfrm>
            <a:off x="5670000" y="5160600"/>
            <a:ext cx="27511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Role of empathy in the interview process</a:t>
            </a:r>
            <a:endParaRPr lang="en-IN" sz="1800" b="0" strike="noStrike" spc="-1">
              <a:solidFill>
                <a:srgbClr val="000000"/>
              </a:solidFill>
              <a:uFill>
                <a:solidFill>
                  <a:srgbClr val="FFFFFF"/>
                </a:solidFill>
              </a:uFill>
              <a:latin typeface="Arial"/>
            </a:endParaRPr>
          </a:p>
        </p:txBody>
      </p:sp>
      <p:sp>
        <p:nvSpPr>
          <p:cNvPr id="537" name="CustomShape 51"/>
          <p:cNvSpPr/>
          <p:nvPr/>
        </p:nvSpPr>
        <p:spPr>
          <a:xfrm>
            <a:off x="5327280" y="535356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38" name="CustomShape 52"/>
          <p:cNvSpPr/>
          <p:nvPr/>
        </p:nvSpPr>
        <p:spPr>
          <a:xfrm>
            <a:off x="5670000" y="5353560"/>
            <a:ext cx="2467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Effective probing, Questioning styles</a:t>
            </a:r>
            <a:endParaRPr lang="en-IN" sz="1800" b="0" strike="noStrike" spc="-1">
              <a:solidFill>
                <a:srgbClr val="000000"/>
              </a:solidFill>
              <a:uFill>
                <a:solidFill>
                  <a:srgbClr val="FFFFFF"/>
                </a:solidFill>
              </a:uFill>
              <a:latin typeface="Arial"/>
            </a:endParaRPr>
          </a:p>
        </p:txBody>
      </p:sp>
      <p:sp>
        <p:nvSpPr>
          <p:cNvPr id="539" name="CustomShape 53"/>
          <p:cNvSpPr/>
          <p:nvPr/>
        </p:nvSpPr>
        <p:spPr>
          <a:xfrm>
            <a:off x="5327280" y="554832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40" name="CustomShape 54"/>
          <p:cNvSpPr/>
          <p:nvPr/>
        </p:nvSpPr>
        <p:spPr>
          <a:xfrm>
            <a:off x="5670000" y="5548320"/>
            <a:ext cx="2566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Personal conduct: How to “sell” as an </a:t>
            </a:r>
            <a:endParaRPr lang="en-IN" sz="1800" b="0" strike="noStrike" spc="-1">
              <a:solidFill>
                <a:srgbClr val="000000"/>
              </a:solidFill>
              <a:uFill>
                <a:solidFill>
                  <a:srgbClr val="FFFFFF"/>
                </a:solidFill>
              </a:uFill>
              <a:latin typeface="Arial"/>
            </a:endParaRPr>
          </a:p>
        </p:txBody>
      </p:sp>
      <p:sp>
        <p:nvSpPr>
          <p:cNvPr id="541" name="CustomShape 55"/>
          <p:cNvSpPr/>
          <p:nvPr/>
        </p:nvSpPr>
        <p:spPr>
          <a:xfrm>
            <a:off x="5670000" y="5742720"/>
            <a:ext cx="757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interviewer</a:t>
            </a:r>
            <a:endParaRPr lang="en-IN" sz="1800" b="0" strike="noStrike" spc="-1">
              <a:solidFill>
                <a:srgbClr val="000000"/>
              </a:solidFill>
              <a:uFill>
                <a:solidFill>
                  <a:srgbClr val="FFFFFF"/>
                </a:solidFill>
              </a:uFill>
              <a:latin typeface="Arial"/>
            </a:endParaRPr>
          </a:p>
        </p:txBody>
      </p:sp>
      <p:sp>
        <p:nvSpPr>
          <p:cNvPr id="542" name="CustomShape 56"/>
          <p:cNvSpPr/>
          <p:nvPr/>
        </p:nvSpPr>
        <p:spPr>
          <a:xfrm>
            <a:off x="5327280" y="593748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43" name="CustomShape 57"/>
          <p:cNvSpPr/>
          <p:nvPr/>
        </p:nvSpPr>
        <p:spPr>
          <a:xfrm>
            <a:off x="5670000" y="5937480"/>
            <a:ext cx="13870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endParaRPr lang="en-IN" sz="1800" b="0" strike="noStrike" spc="-1" dirty="0">
              <a:solidFill>
                <a:srgbClr val="000000"/>
              </a:solidFill>
              <a:uFill>
                <a:solidFill>
                  <a:srgbClr val="FFFFFF"/>
                </a:solidFill>
              </a:uFill>
              <a:latin typeface="Arial"/>
            </a:endParaRPr>
          </a:p>
        </p:txBody>
      </p:sp>
      <p:sp>
        <p:nvSpPr>
          <p:cNvPr id="544" name="CustomShape 58"/>
          <p:cNvSpPr/>
          <p:nvPr/>
        </p:nvSpPr>
        <p:spPr>
          <a:xfrm>
            <a:off x="5327280" y="6130440"/>
            <a:ext cx="133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545" name="CustomShape 59"/>
          <p:cNvSpPr/>
          <p:nvPr/>
        </p:nvSpPr>
        <p:spPr>
          <a:xfrm>
            <a:off x="5670000" y="6130440"/>
            <a:ext cx="20836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Facilitate Open communication</a:t>
            </a:r>
            <a:endParaRPr lang="en-IN" sz="1800" b="0" strike="noStrike" spc="-1">
              <a:solidFill>
                <a:srgbClr val="000000"/>
              </a:solidFill>
              <a:uFill>
                <a:solidFill>
                  <a:srgbClr val="FFFFFF"/>
                </a:solidFill>
              </a:uFill>
              <a:latin typeface="Arial"/>
            </a:endParaRPr>
          </a:p>
        </p:txBody>
      </p:sp>
      <p:sp>
        <p:nvSpPr>
          <p:cNvPr id="546" name="CustomShape 60"/>
          <p:cNvSpPr/>
          <p:nvPr/>
        </p:nvSpPr>
        <p:spPr>
          <a:xfrm>
            <a:off x="320040" y="6480000"/>
            <a:ext cx="14770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Mode: Classroom</a:t>
            </a:r>
            <a:endParaRPr lang="en-IN" sz="1800" b="0" strike="noStrike" spc="-1">
              <a:solidFill>
                <a:srgbClr val="000000"/>
              </a:solidFill>
              <a:uFill>
                <a:solidFill>
                  <a:srgbClr val="FFFFFF"/>
                </a:solidFill>
              </a:uFill>
              <a:latin typeface="Arial"/>
            </a:endParaRPr>
          </a:p>
        </p:txBody>
      </p:sp>
      <p:pic>
        <p:nvPicPr>
          <p:cNvPr id="547" name="Picture 546"/>
          <p:cNvPicPr/>
          <p:nvPr/>
        </p:nvPicPr>
        <p:blipFill>
          <a:blip r:embed="rId5"/>
          <a:stretch/>
        </p:blipFill>
        <p:spPr>
          <a:xfrm>
            <a:off x="6406200" y="3051000"/>
            <a:ext cx="2143440" cy="1286280"/>
          </a:xfrm>
          <a:prstGeom prst="rect">
            <a:avLst/>
          </a:prstGeom>
          <a:ln>
            <a:noFill/>
          </a:ln>
        </p:spPr>
      </p:pic>
      <p:sp>
        <p:nvSpPr>
          <p:cNvPr id="548" name="CustomShape 61"/>
          <p:cNvSpPr/>
          <p:nvPr/>
        </p:nvSpPr>
        <p:spPr>
          <a:xfrm>
            <a:off x="320040" y="6673320"/>
            <a:ext cx="159300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Duration: 1-2 days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0" y="-360"/>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550"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551"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552"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553"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554" name="Picture 553"/>
          <p:cNvPicPr/>
          <p:nvPr/>
        </p:nvPicPr>
        <p:blipFill>
          <a:blip r:embed="rId2"/>
          <a:stretch/>
        </p:blipFill>
        <p:spPr>
          <a:xfrm rot="5400000">
            <a:off x="-597240" y="997560"/>
            <a:ext cx="1253880" cy="64440"/>
          </a:xfrm>
          <a:prstGeom prst="rect">
            <a:avLst/>
          </a:prstGeom>
          <a:ln>
            <a:noFill/>
          </a:ln>
        </p:spPr>
      </p:pic>
      <p:pic>
        <p:nvPicPr>
          <p:cNvPr id="555" name="Picture 554"/>
          <p:cNvPicPr/>
          <p:nvPr/>
        </p:nvPicPr>
        <p:blipFill>
          <a:blip r:embed="rId3"/>
          <a:stretch/>
        </p:blipFill>
        <p:spPr>
          <a:xfrm>
            <a:off x="7444080" y="193680"/>
            <a:ext cx="1368360" cy="307080"/>
          </a:xfrm>
          <a:prstGeom prst="rect">
            <a:avLst/>
          </a:prstGeom>
          <a:ln>
            <a:noFill/>
          </a:ln>
        </p:spPr>
      </p:pic>
      <p:pic>
        <p:nvPicPr>
          <p:cNvPr id="556" name="Picture 555"/>
          <p:cNvPicPr/>
          <p:nvPr/>
        </p:nvPicPr>
        <p:blipFill>
          <a:blip r:embed="rId4"/>
          <a:stretch/>
        </p:blipFill>
        <p:spPr>
          <a:xfrm>
            <a:off x="7391520" y="431280"/>
            <a:ext cx="1462320" cy="231120"/>
          </a:xfrm>
          <a:prstGeom prst="rect">
            <a:avLst/>
          </a:prstGeom>
          <a:ln>
            <a:noFill/>
          </a:ln>
        </p:spPr>
      </p:pic>
      <p:sp>
        <p:nvSpPr>
          <p:cNvPr id="557"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sp>
        <p:nvSpPr>
          <p:cNvPr id="558"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559" name="CustomShape 8"/>
          <p:cNvSpPr/>
          <p:nvPr/>
        </p:nvSpPr>
        <p:spPr>
          <a:xfrm>
            <a:off x="246240" y="122904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560" name="CustomShape 9"/>
          <p:cNvSpPr/>
          <p:nvPr/>
        </p:nvSpPr>
        <p:spPr>
          <a:xfrm>
            <a:off x="246240" y="1420560"/>
            <a:ext cx="105102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The </a:t>
            </a:r>
            <a:r>
              <a:rPr lang="en-IN" sz="1060" b="1" strike="noStrike" spc="-1">
                <a:solidFill>
                  <a:srgbClr val="000000"/>
                </a:solidFill>
                <a:uFill>
                  <a:solidFill>
                    <a:srgbClr val="FFFFFF"/>
                  </a:solidFill>
                </a:uFill>
                <a:latin typeface="Calibri"/>
              </a:rPr>
              <a:t>1-1  &amp; focus group based coaching program empowers individuals</a:t>
            </a:r>
            <a:r>
              <a:rPr lang="en-IN" sz="1060" b="0" strike="noStrike" spc="-1">
                <a:solidFill>
                  <a:srgbClr val="000000"/>
                </a:solidFill>
                <a:uFill>
                  <a:solidFill>
                    <a:srgbClr val="FFFFFF"/>
                  </a:solidFill>
                </a:uFill>
                <a:latin typeface="Calibri"/>
              </a:rPr>
              <a:t> to solve </a:t>
            </a:r>
            <a:r>
              <a:rPr lang="en-IN" sz="1060" b="1" strike="noStrike" spc="-1">
                <a:solidFill>
                  <a:srgbClr val="000000"/>
                </a:solidFill>
                <a:uFill>
                  <a:solidFill>
                    <a:srgbClr val="FFFFFF"/>
                  </a:solidFill>
                </a:uFill>
                <a:latin typeface="Calibri"/>
              </a:rPr>
              <a:t>specific problems</a:t>
            </a:r>
            <a:r>
              <a:rPr lang="en-IN" sz="1060" b="0" strike="noStrike" spc="-1">
                <a:solidFill>
                  <a:srgbClr val="000000"/>
                </a:solidFill>
                <a:uFill>
                  <a:solidFill>
                    <a:srgbClr val="FFFFFF"/>
                  </a:solidFill>
                </a:uFill>
                <a:latin typeface="Calibri"/>
              </a:rPr>
              <a:t>, or reach a </a:t>
            </a:r>
            <a:r>
              <a:rPr lang="en-IN" sz="1060" b="1" strike="noStrike" spc="-1">
                <a:solidFill>
                  <a:srgbClr val="000000"/>
                </a:solidFill>
                <a:uFill>
                  <a:solidFill>
                    <a:srgbClr val="FFFFFF"/>
                  </a:solidFill>
                </a:uFill>
                <a:latin typeface="Calibri"/>
              </a:rPr>
              <a:t>specific goals </a:t>
            </a:r>
            <a:r>
              <a:rPr lang="en-IN" sz="1060" b="0" strike="noStrike" spc="-1">
                <a:solidFill>
                  <a:srgbClr val="000000"/>
                </a:solidFill>
                <a:uFill>
                  <a:solidFill>
                    <a:srgbClr val="FFFFFF"/>
                  </a:solidFill>
                </a:uFill>
                <a:latin typeface="Calibri"/>
              </a:rPr>
              <a:t>in an easy, effective </a:t>
            </a:r>
            <a:endParaRPr lang="en-IN" sz="1800" b="0" strike="noStrike" spc="-1">
              <a:solidFill>
                <a:srgbClr val="000000"/>
              </a:solidFill>
              <a:uFill>
                <a:solidFill>
                  <a:srgbClr val="FFFFFF"/>
                </a:solidFill>
              </a:uFill>
              <a:latin typeface="Arial"/>
            </a:endParaRPr>
          </a:p>
        </p:txBody>
      </p:sp>
      <p:sp>
        <p:nvSpPr>
          <p:cNvPr id="561" name="CustomShape 10"/>
          <p:cNvSpPr/>
          <p:nvPr/>
        </p:nvSpPr>
        <p:spPr>
          <a:xfrm>
            <a:off x="246240" y="1589400"/>
            <a:ext cx="26035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manner, and is available </a:t>
            </a:r>
            <a:r>
              <a:rPr lang="en-IN" sz="1060" b="1" strike="noStrike" spc="-1">
                <a:solidFill>
                  <a:srgbClr val="000000"/>
                </a:solidFill>
                <a:uFill>
                  <a:solidFill>
                    <a:srgbClr val="FFFFFF"/>
                  </a:solidFill>
                </a:uFill>
                <a:latin typeface="Calibri"/>
              </a:rPr>
              <a:t>on demand!</a:t>
            </a:r>
            <a:endParaRPr lang="en-IN" sz="1800" b="0" strike="noStrike" spc="-1">
              <a:solidFill>
                <a:srgbClr val="000000"/>
              </a:solidFill>
              <a:uFill>
                <a:solidFill>
                  <a:srgbClr val="FFFFFF"/>
                </a:solidFill>
              </a:uFill>
              <a:latin typeface="Arial"/>
            </a:endParaRPr>
          </a:p>
        </p:txBody>
      </p:sp>
      <p:sp>
        <p:nvSpPr>
          <p:cNvPr id="562" name="CustomShape 11"/>
          <p:cNvSpPr/>
          <p:nvPr/>
        </p:nvSpPr>
        <p:spPr>
          <a:xfrm>
            <a:off x="246240" y="1758240"/>
            <a:ext cx="9686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Our panel of  certified executive coaches and trainers have all had frontline corporate experience prior to working in the personal development </a:t>
            </a:r>
            <a:endParaRPr lang="en-IN" sz="1800" b="0" strike="noStrike" spc="-1">
              <a:solidFill>
                <a:srgbClr val="000000"/>
              </a:solidFill>
              <a:uFill>
                <a:solidFill>
                  <a:srgbClr val="FFFFFF"/>
                </a:solidFill>
              </a:uFill>
              <a:latin typeface="Arial"/>
            </a:endParaRPr>
          </a:p>
        </p:txBody>
      </p:sp>
      <p:sp>
        <p:nvSpPr>
          <p:cNvPr id="563" name="CustomShape 12"/>
          <p:cNvSpPr/>
          <p:nvPr/>
        </p:nvSpPr>
        <p:spPr>
          <a:xfrm>
            <a:off x="246240" y="1927440"/>
            <a:ext cx="91198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industry. They therefore have a clear understanding of the needs and issues facing the executives and employees that they work with. </a:t>
            </a:r>
            <a:endParaRPr lang="en-IN" sz="1800" b="0" strike="noStrike" spc="-1">
              <a:solidFill>
                <a:srgbClr val="000000"/>
              </a:solidFill>
              <a:uFill>
                <a:solidFill>
                  <a:srgbClr val="FFFFFF"/>
                </a:solidFill>
              </a:uFill>
              <a:latin typeface="Arial"/>
            </a:endParaRPr>
          </a:p>
        </p:txBody>
      </p:sp>
      <p:sp>
        <p:nvSpPr>
          <p:cNvPr id="564" name="CustomShape 13"/>
          <p:cNvSpPr/>
          <p:nvPr/>
        </p:nvSpPr>
        <p:spPr>
          <a:xfrm>
            <a:off x="246240" y="227448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565" name="CustomShape 14"/>
          <p:cNvSpPr/>
          <p:nvPr/>
        </p:nvSpPr>
        <p:spPr>
          <a:xfrm>
            <a:off x="246240" y="2480400"/>
            <a:ext cx="5197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Individuals with specific performance issues or goals, team members, teams</a:t>
            </a:r>
            <a:endParaRPr lang="en-IN" sz="1800" b="0" strike="noStrike" spc="-1">
              <a:solidFill>
                <a:srgbClr val="000000"/>
              </a:solidFill>
              <a:uFill>
                <a:solidFill>
                  <a:srgbClr val="FFFFFF"/>
                </a:solidFill>
              </a:uFill>
              <a:latin typeface="Arial"/>
            </a:endParaRPr>
          </a:p>
        </p:txBody>
      </p:sp>
      <p:sp>
        <p:nvSpPr>
          <p:cNvPr id="566" name="CustomShape 15"/>
          <p:cNvSpPr/>
          <p:nvPr/>
        </p:nvSpPr>
        <p:spPr>
          <a:xfrm>
            <a:off x="246240" y="2787840"/>
            <a:ext cx="163260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How does it work? </a:t>
            </a:r>
            <a:endParaRPr lang="en-IN" sz="1800" b="0" strike="noStrike" spc="-1">
              <a:solidFill>
                <a:srgbClr val="000000"/>
              </a:solidFill>
              <a:uFill>
                <a:solidFill>
                  <a:srgbClr val="FFFFFF"/>
                </a:solidFill>
              </a:uFill>
              <a:latin typeface="Arial"/>
            </a:endParaRPr>
          </a:p>
        </p:txBody>
      </p:sp>
      <p:sp>
        <p:nvSpPr>
          <p:cNvPr id="567" name="CustomShape 16"/>
          <p:cNvSpPr/>
          <p:nvPr/>
        </p:nvSpPr>
        <p:spPr>
          <a:xfrm>
            <a:off x="246240" y="4785840"/>
            <a:ext cx="478872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Typical issues &amp; goals addressed through the coaching:</a:t>
            </a:r>
            <a:endParaRPr lang="en-IN" sz="1800" b="0" strike="noStrike" spc="-1">
              <a:solidFill>
                <a:srgbClr val="000000"/>
              </a:solidFill>
              <a:uFill>
                <a:solidFill>
                  <a:srgbClr val="FFFFFF"/>
                </a:solidFill>
              </a:uFill>
              <a:latin typeface="Arial"/>
            </a:endParaRPr>
          </a:p>
        </p:txBody>
      </p:sp>
      <p:sp>
        <p:nvSpPr>
          <p:cNvPr id="568" name="CustomShape 17"/>
          <p:cNvSpPr/>
          <p:nvPr/>
        </p:nvSpPr>
        <p:spPr>
          <a:xfrm>
            <a:off x="246240" y="6285240"/>
            <a:ext cx="82800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Programs</a:t>
            </a:r>
            <a:endParaRPr lang="en-IN" sz="1800" b="0" strike="noStrike" spc="-1">
              <a:solidFill>
                <a:srgbClr val="000000"/>
              </a:solidFill>
              <a:uFill>
                <a:solidFill>
                  <a:srgbClr val="FFFFFF"/>
                </a:solidFill>
              </a:uFill>
              <a:latin typeface="Arial"/>
            </a:endParaRPr>
          </a:p>
        </p:txBody>
      </p:sp>
      <p:sp>
        <p:nvSpPr>
          <p:cNvPr id="569" name="CustomShape 18"/>
          <p:cNvSpPr/>
          <p:nvPr/>
        </p:nvSpPr>
        <p:spPr>
          <a:xfrm>
            <a:off x="232560" y="573840"/>
            <a:ext cx="479016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COACHING</a:t>
            </a:r>
            <a:r>
              <a:rPr lang="en-IN" sz="2400" b="0" strike="noStrike" spc="-1">
                <a:solidFill>
                  <a:srgbClr val="000000"/>
                </a:solidFill>
                <a:uFill>
                  <a:solidFill>
                    <a:srgbClr val="FFFFFF"/>
                  </a:solidFill>
                </a:uFill>
                <a:latin typeface="Century Gothic"/>
              </a:rPr>
              <a:t> FOR PERFORMANCE</a:t>
            </a:r>
            <a:endParaRPr lang="en-IN" sz="1800" b="0" strike="noStrike" spc="-1">
              <a:solidFill>
                <a:srgbClr val="000000"/>
              </a:solidFill>
              <a:uFill>
                <a:solidFill>
                  <a:srgbClr val="FFFFFF"/>
                </a:solidFill>
              </a:uFill>
              <a:latin typeface="Arial"/>
            </a:endParaRPr>
          </a:p>
        </p:txBody>
      </p:sp>
      <p:sp>
        <p:nvSpPr>
          <p:cNvPr id="570" name="Line 19"/>
          <p:cNvSpPr/>
          <p:nvPr/>
        </p:nvSpPr>
        <p:spPr>
          <a:xfrm>
            <a:off x="3382200" y="5047560"/>
            <a:ext cx="360" cy="10832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71" name="Line 20"/>
          <p:cNvSpPr/>
          <p:nvPr/>
        </p:nvSpPr>
        <p:spPr>
          <a:xfrm>
            <a:off x="5973120" y="5047560"/>
            <a:ext cx="360" cy="10832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72" name="Line 21"/>
          <p:cNvSpPr/>
          <p:nvPr/>
        </p:nvSpPr>
        <p:spPr>
          <a:xfrm>
            <a:off x="181800" y="5047560"/>
            <a:ext cx="360" cy="10832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73" name="Line 22"/>
          <p:cNvSpPr/>
          <p:nvPr/>
        </p:nvSpPr>
        <p:spPr>
          <a:xfrm>
            <a:off x="8458200" y="5047560"/>
            <a:ext cx="360" cy="108324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74" name="Line 23"/>
          <p:cNvSpPr/>
          <p:nvPr/>
        </p:nvSpPr>
        <p:spPr>
          <a:xfrm>
            <a:off x="175320" y="5054400"/>
            <a:ext cx="828900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75" name="Line 24"/>
          <p:cNvSpPr/>
          <p:nvPr/>
        </p:nvSpPr>
        <p:spPr>
          <a:xfrm>
            <a:off x="175320" y="6123600"/>
            <a:ext cx="8289000" cy="360"/>
          </a:xfrm>
          <a:prstGeom prst="line">
            <a:avLst/>
          </a:prstGeom>
          <a:ln w="12600" cap="rnd">
            <a:solidFill>
              <a:srgbClr val="7F7F7F"/>
            </a:solidFill>
            <a:custDash>
              <a:ds d="100000" sp="100000"/>
            </a:custDash>
            <a:round/>
          </a:ln>
        </p:spPr>
        <p:style>
          <a:lnRef idx="0">
            <a:scrgbClr r="0" g="0" b="0"/>
          </a:lnRef>
          <a:fillRef idx="0">
            <a:scrgbClr r="0" g="0" b="0"/>
          </a:fillRef>
          <a:effectRef idx="0">
            <a:scrgbClr r="0" g="0" b="0"/>
          </a:effectRef>
          <a:fontRef idx="minor"/>
        </p:style>
      </p:sp>
      <p:sp>
        <p:nvSpPr>
          <p:cNvPr id="576" name="CustomShape 25"/>
          <p:cNvSpPr/>
          <p:nvPr/>
        </p:nvSpPr>
        <p:spPr>
          <a:xfrm>
            <a:off x="251640" y="6537960"/>
            <a:ext cx="107704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1" strike="noStrike" spc="-1">
                <a:solidFill>
                  <a:srgbClr val="595959"/>
                </a:solidFill>
                <a:uFill>
                  <a:solidFill>
                    <a:srgbClr val="FFFFFF"/>
                  </a:solidFill>
                </a:uFill>
                <a:latin typeface="Calibri"/>
              </a:rPr>
              <a:t>Coach and mentor supervision   |   Evaluation of coaching   |   Real-time coaching support |   Coaching &amp; Mentoring set-up in corporate houses</a:t>
            </a:r>
            <a:endParaRPr lang="en-IN" sz="1800" b="0" strike="noStrike" spc="-1">
              <a:solidFill>
                <a:srgbClr val="000000"/>
              </a:solidFill>
              <a:uFill>
                <a:solidFill>
                  <a:srgbClr val="FFFFFF"/>
                </a:solidFill>
              </a:uFill>
              <a:latin typeface="Arial"/>
            </a:endParaRPr>
          </a:p>
        </p:txBody>
      </p:sp>
      <p:sp>
        <p:nvSpPr>
          <p:cNvPr id="577" name="CustomShape 26"/>
          <p:cNvSpPr/>
          <p:nvPr/>
        </p:nvSpPr>
        <p:spPr>
          <a:xfrm>
            <a:off x="273240" y="5113800"/>
            <a:ext cx="29523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Increase self-awareness and self-confidence</a:t>
            </a:r>
            <a:endParaRPr lang="en-IN" sz="1800" b="0" strike="noStrike" spc="-1">
              <a:solidFill>
                <a:srgbClr val="000000"/>
              </a:solidFill>
              <a:uFill>
                <a:solidFill>
                  <a:srgbClr val="FFFFFF"/>
                </a:solidFill>
              </a:uFill>
              <a:latin typeface="Arial"/>
            </a:endParaRPr>
          </a:p>
        </p:txBody>
      </p:sp>
      <p:sp>
        <p:nvSpPr>
          <p:cNvPr id="578" name="CustomShape 27"/>
          <p:cNvSpPr/>
          <p:nvPr/>
        </p:nvSpPr>
        <p:spPr>
          <a:xfrm>
            <a:off x="273240" y="5300280"/>
            <a:ext cx="3430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Leverage strengths and talents for greater success</a:t>
            </a:r>
            <a:endParaRPr lang="en-IN" sz="1800" b="0" strike="noStrike" spc="-1">
              <a:solidFill>
                <a:srgbClr val="000000"/>
              </a:solidFill>
              <a:uFill>
                <a:solidFill>
                  <a:srgbClr val="FFFFFF"/>
                </a:solidFill>
              </a:uFill>
              <a:latin typeface="Arial"/>
            </a:endParaRPr>
          </a:p>
        </p:txBody>
      </p:sp>
      <p:sp>
        <p:nvSpPr>
          <p:cNvPr id="579" name="CustomShape 28"/>
          <p:cNvSpPr/>
          <p:nvPr/>
        </p:nvSpPr>
        <p:spPr>
          <a:xfrm>
            <a:off x="273240" y="5488560"/>
            <a:ext cx="30682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Experience new approaches to build business</a:t>
            </a:r>
            <a:endParaRPr lang="en-IN" sz="1800" b="0" strike="noStrike" spc="-1">
              <a:solidFill>
                <a:srgbClr val="000000"/>
              </a:solidFill>
              <a:uFill>
                <a:solidFill>
                  <a:srgbClr val="FFFFFF"/>
                </a:solidFill>
              </a:uFill>
              <a:latin typeface="Arial"/>
            </a:endParaRPr>
          </a:p>
        </p:txBody>
      </p:sp>
      <p:sp>
        <p:nvSpPr>
          <p:cNvPr id="580" name="CustomShape 29"/>
          <p:cNvSpPr/>
          <p:nvPr/>
        </p:nvSpPr>
        <p:spPr>
          <a:xfrm>
            <a:off x="273240" y="5676840"/>
            <a:ext cx="20516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Adopt powerful success rituals</a:t>
            </a:r>
            <a:endParaRPr lang="en-IN" sz="1800" b="0" strike="noStrike" spc="-1">
              <a:solidFill>
                <a:srgbClr val="000000"/>
              </a:solidFill>
              <a:uFill>
                <a:solidFill>
                  <a:srgbClr val="FFFFFF"/>
                </a:solidFill>
              </a:uFill>
              <a:latin typeface="Arial"/>
            </a:endParaRPr>
          </a:p>
        </p:txBody>
      </p:sp>
      <p:sp>
        <p:nvSpPr>
          <p:cNvPr id="581" name="CustomShape 30"/>
          <p:cNvSpPr/>
          <p:nvPr/>
        </p:nvSpPr>
        <p:spPr>
          <a:xfrm>
            <a:off x="3474360" y="5113800"/>
            <a:ext cx="17650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Email/ activity compulsion</a:t>
            </a:r>
            <a:endParaRPr lang="en-IN" sz="1800" b="0" strike="noStrike" spc="-1">
              <a:solidFill>
                <a:srgbClr val="000000"/>
              </a:solidFill>
              <a:uFill>
                <a:solidFill>
                  <a:srgbClr val="FFFFFF"/>
                </a:solidFill>
              </a:uFill>
              <a:latin typeface="Arial"/>
            </a:endParaRPr>
          </a:p>
        </p:txBody>
      </p:sp>
      <p:sp>
        <p:nvSpPr>
          <p:cNvPr id="582" name="CustomShape 31"/>
          <p:cNvSpPr/>
          <p:nvPr/>
        </p:nvSpPr>
        <p:spPr>
          <a:xfrm>
            <a:off x="3474360" y="5300280"/>
            <a:ext cx="2566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Frustrated with results/ conflicts/ roles</a:t>
            </a:r>
            <a:endParaRPr lang="en-IN" sz="1800" b="0" strike="noStrike" spc="-1">
              <a:solidFill>
                <a:srgbClr val="000000"/>
              </a:solidFill>
              <a:uFill>
                <a:solidFill>
                  <a:srgbClr val="FFFFFF"/>
                </a:solidFill>
              </a:uFill>
              <a:latin typeface="Arial"/>
            </a:endParaRPr>
          </a:p>
        </p:txBody>
      </p:sp>
      <p:sp>
        <p:nvSpPr>
          <p:cNvPr id="583" name="CustomShape 32"/>
          <p:cNvSpPr/>
          <p:nvPr/>
        </p:nvSpPr>
        <p:spPr>
          <a:xfrm>
            <a:off x="3474360" y="5488560"/>
            <a:ext cx="20012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Underprepared for challenges</a:t>
            </a:r>
            <a:endParaRPr lang="en-IN" sz="1800" b="0" strike="noStrike" spc="-1">
              <a:solidFill>
                <a:srgbClr val="000000"/>
              </a:solidFill>
              <a:uFill>
                <a:solidFill>
                  <a:srgbClr val="FFFFFF"/>
                </a:solidFill>
              </a:uFill>
              <a:latin typeface="Arial"/>
            </a:endParaRPr>
          </a:p>
        </p:txBody>
      </p:sp>
      <p:sp>
        <p:nvSpPr>
          <p:cNvPr id="584" name="CustomShape 33"/>
          <p:cNvSpPr/>
          <p:nvPr/>
        </p:nvSpPr>
        <p:spPr>
          <a:xfrm>
            <a:off x="3474360" y="5676840"/>
            <a:ext cx="20988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Unable to align others to vision</a:t>
            </a:r>
            <a:endParaRPr lang="en-IN" sz="1800" b="0" strike="noStrike" spc="-1">
              <a:solidFill>
                <a:srgbClr val="000000"/>
              </a:solidFill>
              <a:uFill>
                <a:solidFill>
                  <a:srgbClr val="FFFFFF"/>
                </a:solidFill>
              </a:uFill>
              <a:latin typeface="Arial"/>
            </a:endParaRPr>
          </a:p>
        </p:txBody>
      </p:sp>
      <p:sp>
        <p:nvSpPr>
          <p:cNvPr id="585" name="CustomShape 34"/>
          <p:cNvSpPr/>
          <p:nvPr/>
        </p:nvSpPr>
        <p:spPr>
          <a:xfrm>
            <a:off x="3474360" y="5863680"/>
            <a:ext cx="1768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7030A0"/>
                </a:solidFill>
                <a:uFill>
                  <a:solidFill>
                    <a:srgbClr val="FFFFFF"/>
                  </a:solidFill>
                </a:uFill>
                <a:latin typeface="Webdings"/>
              </a:rPr>
              <a:t></a:t>
            </a:r>
            <a:r>
              <a:rPr lang="en-IN" sz="1060" b="0" strike="noStrike" spc="-1">
                <a:solidFill>
                  <a:srgbClr val="000000"/>
                </a:solidFill>
                <a:uFill>
                  <a:solidFill>
                    <a:srgbClr val="FFFFFF"/>
                  </a:solidFill>
                </a:uFill>
                <a:latin typeface="Calibri"/>
              </a:rPr>
              <a:t>Lack of clarity in decisions</a:t>
            </a:r>
            <a:endParaRPr lang="en-IN" sz="1800" b="0" strike="noStrike" spc="-1">
              <a:solidFill>
                <a:srgbClr val="000000"/>
              </a:solidFill>
              <a:uFill>
                <a:solidFill>
                  <a:srgbClr val="FFFFFF"/>
                </a:solidFill>
              </a:uFill>
              <a:latin typeface="Arial"/>
            </a:endParaRPr>
          </a:p>
        </p:txBody>
      </p:sp>
      <p:sp>
        <p:nvSpPr>
          <p:cNvPr id="586" name="CustomShape 35"/>
          <p:cNvSpPr/>
          <p:nvPr/>
        </p:nvSpPr>
        <p:spPr>
          <a:xfrm>
            <a:off x="6065640" y="5104080"/>
            <a:ext cx="120132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Personal Wellness</a:t>
            </a:r>
            <a:endParaRPr lang="en-IN" sz="1800" b="0" strike="noStrike" spc="-1">
              <a:solidFill>
                <a:srgbClr val="000000"/>
              </a:solidFill>
              <a:uFill>
                <a:solidFill>
                  <a:srgbClr val="FFFFFF"/>
                </a:solidFill>
              </a:uFill>
              <a:latin typeface="Arial"/>
            </a:endParaRPr>
          </a:p>
        </p:txBody>
      </p:sp>
      <p:sp>
        <p:nvSpPr>
          <p:cNvPr id="587" name="CustomShape 36"/>
          <p:cNvSpPr/>
          <p:nvPr/>
        </p:nvSpPr>
        <p:spPr>
          <a:xfrm>
            <a:off x="6065640" y="5274360"/>
            <a:ext cx="202572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Webdings"/>
              </a:rPr>
              <a:t></a:t>
            </a:r>
            <a:r>
              <a:rPr lang="en-IN" sz="1000" b="0" strike="noStrike" spc="-1">
                <a:solidFill>
                  <a:srgbClr val="000000"/>
                </a:solidFill>
                <a:uFill>
                  <a:solidFill>
                    <a:srgbClr val="FFFFFF"/>
                  </a:solidFill>
                </a:uFill>
                <a:latin typeface="Calibri"/>
              </a:rPr>
              <a:t> Imbalance in personal-work life</a:t>
            </a:r>
            <a:endParaRPr lang="en-IN" sz="1800" b="0" strike="noStrike" spc="-1">
              <a:solidFill>
                <a:srgbClr val="000000"/>
              </a:solidFill>
              <a:uFill>
                <a:solidFill>
                  <a:srgbClr val="FFFFFF"/>
                </a:solidFill>
              </a:uFill>
              <a:latin typeface="Arial"/>
            </a:endParaRPr>
          </a:p>
        </p:txBody>
      </p:sp>
      <p:sp>
        <p:nvSpPr>
          <p:cNvPr id="588" name="CustomShape 37"/>
          <p:cNvSpPr/>
          <p:nvPr/>
        </p:nvSpPr>
        <p:spPr>
          <a:xfrm>
            <a:off x="6065640" y="5434920"/>
            <a:ext cx="199080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Webdings"/>
              </a:rPr>
              <a:t></a:t>
            </a:r>
            <a:r>
              <a:rPr lang="en-IN" sz="1000" b="0" strike="noStrike" spc="-1">
                <a:solidFill>
                  <a:srgbClr val="000000"/>
                </a:solidFill>
                <a:uFill>
                  <a:solidFill>
                    <a:srgbClr val="FFFFFF"/>
                  </a:solidFill>
                </a:uFill>
                <a:latin typeface="Calibri"/>
              </a:rPr>
              <a:t> Lack of time for new initiatives</a:t>
            </a:r>
            <a:endParaRPr lang="en-IN" sz="1800" b="0" strike="noStrike" spc="-1">
              <a:solidFill>
                <a:srgbClr val="000000"/>
              </a:solidFill>
              <a:uFill>
                <a:solidFill>
                  <a:srgbClr val="FFFFFF"/>
                </a:solidFill>
              </a:uFill>
              <a:latin typeface="Arial"/>
            </a:endParaRPr>
          </a:p>
        </p:txBody>
      </p:sp>
      <p:sp>
        <p:nvSpPr>
          <p:cNvPr id="589" name="CustomShape 38"/>
          <p:cNvSpPr/>
          <p:nvPr/>
        </p:nvSpPr>
        <p:spPr>
          <a:xfrm>
            <a:off x="6065640" y="5595480"/>
            <a:ext cx="95724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Webdings"/>
              </a:rPr>
              <a:t></a:t>
            </a:r>
            <a:r>
              <a:rPr lang="en-IN" sz="1000" b="0" strike="noStrike" spc="-1">
                <a:solidFill>
                  <a:srgbClr val="000000"/>
                </a:solidFill>
                <a:uFill>
                  <a:solidFill>
                    <a:srgbClr val="FFFFFF"/>
                  </a:solidFill>
                </a:uFill>
                <a:latin typeface="Calibri"/>
              </a:rPr>
              <a:t> Mental fatigue</a:t>
            </a:r>
            <a:endParaRPr lang="en-IN" sz="1800" b="0" strike="noStrike" spc="-1">
              <a:solidFill>
                <a:srgbClr val="000000"/>
              </a:solidFill>
              <a:uFill>
                <a:solidFill>
                  <a:srgbClr val="FFFFFF"/>
                </a:solidFill>
              </a:uFill>
              <a:latin typeface="Arial"/>
            </a:endParaRPr>
          </a:p>
        </p:txBody>
      </p:sp>
      <p:sp>
        <p:nvSpPr>
          <p:cNvPr id="590" name="CustomShape 39"/>
          <p:cNvSpPr/>
          <p:nvPr/>
        </p:nvSpPr>
        <p:spPr>
          <a:xfrm>
            <a:off x="6065640" y="5756760"/>
            <a:ext cx="230472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Webdings"/>
              </a:rPr>
              <a:t></a:t>
            </a:r>
            <a:r>
              <a:rPr lang="en-IN" sz="1000" b="0" strike="noStrike" spc="-1">
                <a:solidFill>
                  <a:srgbClr val="000000"/>
                </a:solidFill>
                <a:uFill>
                  <a:solidFill>
                    <a:srgbClr val="FFFFFF"/>
                  </a:solidFill>
                </a:uFill>
                <a:latin typeface="Calibri"/>
              </a:rPr>
              <a:t> Unable to maintain healthy lifestyle</a:t>
            </a:r>
            <a:endParaRPr lang="en-IN" sz="1800" b="0" strike="noStrike" spc="-1">
              <a:solidFill>
                <a:srgbClr val="000000"/>
              </a:solidFill>
              <a:uFill>
                <a:solidFill>
                  <a:srgbClr val="FFFFFF"/>
                </a:solidFill>
              </a:uFill>
              <a:latin typeface="Arial"/>
            </a:endParaRPr>
          </a:p>
        </p:txBody>
      </p:sp>
      <p:pic>
        <p:nvPicPr>
          <p:cNvPr id="591" name="Picture 590"/>
          <p:cNvPicPr/>
          <p:nvPr/>
        </p:nvPicPr>
        <p:blipFill>
          <a:blip r:embed="rId5"/>
          <a:stretch/>
        </p:blipFill>
        <p:spPr>
          <a:xfrm>
            <a:off x="118440" y="3034080"/>
            <a:ext cx="8796240" cy="1563480"/>
          </a:xfrm>
          <a:prstGeom prst="rect">
            <a:avLst/>
          </a:prstGeom>
          <a:ln>
            <a:noFill/>
          </a:ln>
        </p:spPr>
      </p:pic>
      <p:sp>
        <p:nvSpPr>
          <p:cNvPr id="592" name="CustomShape 40"/>
          <p:cNvSpPr/>
          <p:nvPr/>
        </p:nvSpPr>
        <p:spPr>
          <a:xfrm>
            <a:off x="6065640" y="5917320"/>
            <a:ext cx="188568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Webdings"/>
              </a:rPr>
              <a:t></a:t>
            </a:r>
            <a:r>
              <a:rPr lang="en-IN" sz="1000" b="0" strike="noStrike" spc="-1">
                <a:solidFill>
                  <a:srgbClr val="000000"/>
                </a:solidFill>
                <a:uFill>
                  <a:solidFill>
                    <a:srgbClr val="FFFFFF"/>
                  </a:solidFill>
                </a:uFill>
                <a:latin typeface="Calibri"/>
              </a:rPr>
              <a:t> Impact in social relationships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ustomShape 1"/>
          <p:cNvSpPr/>
          <p:nvPr/>
        </p:nvSpPr>
        <p:spPr>
          <a:xfrm>
            <a:off x="0" y="-360"/>
            <a:ext cx="9144360" cy="7238160"/>
          </a:xfrm>
          <a:custGeom>
            <a:avLst/>
            <a:gdLst/>
            <a:ahLst/>
            <a:cxnLst/>
            <a:rect l="l" t="t" r="r" b="b"/>
            <a:pathLst>
              <a:path w="25402" h="20107">
                <a:moveTo>
                  <a:pt x="0" y="20106"/>
                </a:moveTo>
                <a:lnTo>
                  <a:pt x="25401" y="20106"/>
                </a:lnTo>
                <a:lnTo>
                  <a:pt x="25401" y="0"/>
                </a:lnTo>
                <a:lnTo>
                  <a:pt x="0" y="0"/>
                </a:lnTo>
                <a:lnTo>
                  <a:pt x="0" y="20106"/>
                </a:lnTo>
              </a:path>
            </a:pathLst>
          </a:custGeom>
          <a:solidFill>
            <a:srgbClr val="FFFFFF"/>
          </a:solidFill>
          <a:ln>
            <a:noFill/>
          </a:ln>
        </p:spPr>
        <p:style>
          <a:lnRef idx="0">
            <a:scrgbClr r="0" g="0" b="0"/>
          </a:lnRef>
          <a:fillRef idx="0">
            <a:scrgbClr r="0" g="0" b="0"/>
          </a:fillRef>
          <a:effectRef idx="0">
            <a:scrgbClr r="0" g="0" b="0"/>
          </a:effectRef>
          <a:fontRef idx="minor"/>
        </p:style>
      </p:sp>
      <p:sp>
        <p:nvSpPr>
          <p:cNvPr id="594" name="Line 2"/>
          <p:cNvSpPr/>
          <p:nvPr/>
        </p:nvSpPr>
        <p:spPr>
          <a:xfrm>
            <a:off x="-8640" y="399240"/>
            <a:ext cx="9235800" cy="2160"/>
          </a:xfrm>
          <a:prstGeom prst="line">
            <a:avLst/>
          </a:prstGeom>
          <a:ln w="12600" cap="rnd">
            <a:solidFill>
              <a:srgbClr val="FFCC00"/>
            </a:solidFill>
            <a:custDash>
              <a:ds d="100000" sp="100000"/>
            </a:custDash>
            <a:round/>
          </a:ln>
        </p:spPr>
        <p:style>
          <a:lnRef idx="0">
            <a:scrgbClr r="0" g="0" b="0"/>
          </a:lnRef>
          <a:fillRef idx="0">
            <a:scrgbClr r="0" g="0" b="0"/>
          </a:fillRef>
          <a:effectRef idx="0">
            <a:scrgbClr r="0" g="0" b="0"/>
          </a:effectRef>
          <a:fontRef idx="minor"/>
        </p:style>
      </p:sp>
      <p:sp>
        <p:nvSpPr>
          <p:cNvPr id="595" name="CustomShape 3"/>
          <p:cNvSpPr/>
          <p:nvPr/>
        </p:nvSpPr>
        <p:spPr>
          <a:xfrm>
            <a:off x="7391160" y="160560"/>
            <a:ext cx="1448280" cy="482760"/>
          </a:xfrm>
          <a:custGeom>
            <a:avLst/>
            <a:gdLst/>
            <a:ahLst/>
            <a:cxnLst/>
            <a:rect l="l" t="t" r="r" b="b"/>
            <a:pathLst>
              <a:path w="4024" h="1342">
                <a:moveTo>
                  <a:pt x="0" y="1341"/>
                </a:moveTo>
                <a:lnTo>
                  <a:pt x="4023" y="1341"/>
                </a:lnTo>
                <a:lnTo>
                  <a:pt x="4023" y="0"/>
                </a:lnTo>
                <a:lnTo>
                  <a:pt x="0" y="0"/>
                </a:lnTo>
                <a:lnTo>
                  <a:pt x="0" y="1341"/>
                </a:lnTo>
              </a:path>
            </a:pathLst>
          </a:custGeom>
          <a:solidFill>
            <a:srgbClr val="FFFFFF"/>
          </a:solidFill>
          <a:ln>
            <a:noFill/>
          </a:ln>
        </p:spPr>
        <p:style>
          <a:lnRef idx="0">
            <a:scrgbClr r="0" g="0" b="0"/>
          </a:lnRef>
          <a:fillRef idx="0">
            <a:scrgbClr r="0" g="0" b="0"/>
          </a:fillRef>
          <a:effectRef idx="0">
            <a:scrgbClr r="0" g="0" b="0"/>
          </a:effectRef>
          <a:fontRef idx="minor"/>
        </p:style>
      </p:sp>
      <p:sp>
        <p:nvSpPr>
          <p:cNvPr id="596" name="CustomShape 4"/>
          <p:cNvSpPr/>
          <p:nvPr/>
        </p:nvSpPr>
        <p:spPr>
          <a:xfrm>
            <a:off x="7309800" y="6983280"/>
            <a:ext cx="1834560" cy="367200"/>
          </a:xfrm>
          <a:custGeom>
            <a:avLst/>
            <a:gdLst/>
            <a:ahLst/>
            <a:cxnLst/>
            <a:rect l="l" t="t" r="r" b="b"/>
            <a:pathLst>
              <a:path w="5097" h="1021">
                <a:moveTo>
                  <a:pt x="0" y="1020"/>
                </a:moveTo>
                <a:lnTo>
                  <a:pt x="5096" y="1020"/>
                </a:lnTo>
                <a:lnTo>
                  <a:pt x="5096" y="0"/>
                </a:lnTo>
                <a:lnTo>
                  <a:pt x="0" y="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sp>
        <p:nvSpPr>
          <p:cNvPr id="597" name="CustomShape 5"/>
          <p:cNvSpPr/>
          <p:nvPr/>
        </p:nvSpPr>
        <p:spPr>
          <a:xfrm>
            <a:off x="7010280" y="6983280"/>
            <a:ext cx="597600" cy="367200"/>
          </a:xfrm>
          <a:custGeom>
            <a:avLst/>
            <a:gdLst/>
            <a:ahLst/>
            <a:cxnLst/>
            <a:rect l="l" t="t" r="r" b="b"/>
            <a:pathLst>
              <a:path w="1661" h="1021">
                <a:moveTo>
                  <a:pt x="0" y="1020"/>
                </a:moveTo>
                <a:lnTo>
                  <a:pt x="830" y="0"/>
                </a:lnTo>
                <a:lnTo>
                  <a:pt x="1660" y="1020"/>
                </a:lnTo>
                <a:lnTo>
                  <a:pt x="0" y="1020"/>
                </a:lnTo>
              </a:path>
            </a:pathLst>
          </a:custGeom>
          <a:solidFill>
            <a:srgbClr val="FFC000"/>
          </a:solidFill>
          <a:ln>
            <a:noFill/>
          </a:ln>
        </p:spPr>
        <p:style>
          <a:lnRef idx="0">
            <a:scrgbClr r="0" g="0" b="0"/>
          </a:lnRef>
          <a:fillRef idx="0">
            <a:scrgbClr r="0" g="0" b="0"/>
          </a:fillRef>
          <a:effectRef idx="0">
            <a:scrgbClr r="0" g="0" b="0"/>
          </a:effectRef>
          <a:fontRef idx="minor"/>
        </p:style>
      </p:sp>
      <p:pic>
        <p:nvPicPr>
          <p:cNvPr id="598" name="Picture 597"/>
          <p:cNvPicPr/>
          <p:nvPr/>
        </p:nvPicPr>
        <p:blipFill>
          <a:blip r:embed="rId2"/>
          <a:stretch/>
        </p:blipFill>
        <p:spPr>
          <a:xfrm rot="5400000">
            <a:off x="-597240" y="997560"/>
            <a:ext cx="1253880" cy="64440"/>
          </a:xfrm>
          <a:prstGeom prst="rect">
            <a:avLst/>
          </a:prstGeom>
          <a:ln>
            <a:noFill/>
          </a:ln>
        </p:spPr>
      </p:pic>
      <p:pic>
        <p:nvPicPr>
          <p:cNvPr id="599" name="Picture 598"/>
          <p:cNvPicPr/>
          <p:nvPr/>
        </p:nvPicPr>
        <p:blipFill>
          <a:blip r:embed="rId3"/>
          <a:stretch/>
        </p:blipFill>
        <p:spPr>
          <a:xfrm>
            <a:off x="7444080" y="193680"/>
            <a:ext cx="1368360" cy="307080"/>
          </a:xfrm>
          <a:prstGeom prst="rect">
            <a:avLst/>
          </a:prstGeom>
          <a:ln>
            <a:noFill/>
          </a:ln>
        </p:spPr>
      </p:pic>
      <p:pic>
        <p:nvPicPr>
          <p:cNvPr id="600" name="Picture 599"/>
          <p:cNvPicPr/>
          <p:nvPr/>
        </p:nvPicPr>
        <p:blipFill>
          <a:blip r:embed="rId4"/>
          <a:stretch/>
        </p:blipFill>
        <p:spPr>
          <a:xfrm>
            <a:off x="7391520" y="431280"/>
            <a:ext cx="1462320" cy="231120"/>
          </a:xfrm>
          <a:prstGeom prst="rect">
            <a:avLst/>
          </a:prstGeom>
          <a:ln>
            <a:noFill/>
          </a:ln>
        </p:spPr>
      </p:pic>
      <p:sp>
        <p:nvSpPr>
          <p:cNvPr id="601" name="CustomShape 6"/>
          <p:cNvSpPr/>
          <p:nvPr/>
        </p:nvSpPr>
        <p:spPr>
          <a:xfrm>
            <a:off x="0" y="7154280"/>
            <a:ext cx="7162920" cy="160920"/>
          </a:xfrm>
          <a:custGeom>
            <a:avLst/>
            <a:gdLst/>
            <a:ahLst/>
            <a:cxnLst/>
            <a:rect l="l" t="t" r="r" b="b"/>
            <a:pathLst>
              <a:path w="19898" h="448">
                <a:moveTo>
                  <a:pt x="0" y="447"/>
                </a:moveTo>
                <a:lnTo>
                  <a:pt x="19897" y="447"/>
                </a:lnTo>
                <a:lnTo>
                  <a:pt x="19897" y="0"/>
                </a:lnTo>
                <a:lnTo>
                  <a:pt x="0" y="0"/>
                </a:lnTo>
                <a:lnTo>
                  <a:pt x="0" y="447"/>
                </a:lnTo>
              </a:path>
            </a:pathLst>
          </a:custGeom>
          <a:solidFill>
            <a:srgbClr val="FFC000"/>
          </a:solidFill>
          <a:ln>
            <a:noFill/>
          </a:ln>
        </p:spPr>
        <p:style>
          <a:lnRef idx="0">
            <a:scrgbClr r="0" g="0" b="0"/>
          </a:lnRef>
          <a:fillRef idx="0">
            <a:scrgbClr r="0" g="0" b="0"/>
          </a:fillRef>
          <a:effectRef idx="0">
            <a:scrgbClr r="0" g="0" b="0"/>
          </a:effectRef>
          <a:fontRef idx="minor"/>
        </p:style>
      </p:sp>
      <p:sp>
        <p:nvSpPr>
          <p:cNvPr id="602" name="CustomShape 7"/>
          <p:cNvSpPr/>
          <p:nvPr/>
        </p:nvSpPr>
        <p:spPr>
          <a:xfrm>
            <a:off x="7394400" y="7024320"/>
            <a:ext cx="156996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0" strike="noStrike" spc="-1">
                <a:solidFill>
                  <a:srgbClr val="000000"/>
                </a:solidFill>
                <a:uFill>
                  <a:solidFill>
                    <a:srgbClr val="FFFFFF"/>
                  </a:solidFill>
                </a:uFill>
                <a:latin typeface="Century Gothic"/>
              </a:rPr>
              <a:t>www.kaleidoscope.org.in</a:t>
            </a:r>
            <a:endParaRPr lang="en-IN" sz="1800" b="0" strike="noStrike" spc="-1">
              <a:solidFill>
                <a:srgbClr val="000000"/>
              </a:solidFill>
              <a:uFill>
                <a:solidFill>
                  <a:srgbClr val="FFFFFF"/>
                </a:solidFill>
              </a:uFill>
              <a:latin typeface="Arial"/>
            </a:endParaRPr>
          </a:p>
        </p:txBody>
      </p:sp>
      <p:sp>
        <p:nvSpPr>
          <p:cNvPr id="603" name="CustomShape 8"/>
          <p:cNvSpPr/>
          <p:nvPr/>
        </p:nvSpPr>
        <p:spPr>
          <a:xfrm>
            <a:off x="232560" y="618480"/>
            <a:ext cx="4986720" cy="3729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2400" b="0" strike="noStrike" spc="-1">
                <a:solidFill>
                  <a:srgbClr val="00B0F0"/>
                </a:solidFill>
                <a:uFill>
                  <a:solidFill>
                    <a:srgbClr val="FFFFFF"/>
                  </a:solidFill>
                </a:uFill>
                <a:latin typeface="Century Gothic"/>
              </a:rPr>
              <a:t>GENDER SENSITIVE WORKPLACE</a:t>
            </a:r>
            <a:endParaRPr lang="en-IN" sz="1800" b="0" strike="noStrike" spc="-1">
              <a:solidFill>
                <a:srgbClr val="000000"/>
              </a:solidFill>
              <a:uFill>
                <a:solidFill>
                  <a:srgbClr val="FFFFFF"/>
                </a:solidFill>
              </a:uFill>
              <a:latin typeface="Arial"/>
            </a:endParaRPr>
          </a:p>
        </p:txBody>
      </p:sp>
      <p:sp>
        <p:nvSpPr>
          <p:cNvPr id="604" name="CustomShape 9"/>
          <p:cNvSpPr/>
          <p:nvPr/>
        </p:nvSpPr>
        <p:spPr>
          <a:xfrm>
            <a:off x="246240" y="1395720"/>
            <a:ext cx="15915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Program Overview</a:t>
            </a:r>
            <a:endParaRPr lang="en-IN" sz="1800" b="0" strike="noStrike" spc="-1">
              <a:solidFill>
                <a:srgbClr val="000000"/>
              </a:solidFill>
              <a:uFill>
                <a:solidFill>
                  <a:srgbClr val="FFFFFF"/>
                </a:solidFill>
              </a:uFill>
              <a:latin typeface="Arial"/>
            </a:endParaRPr>
          </a:p>
        </p:txBody>
      </p:sp>
      <p:sp>
        <p:nvSpPr>
          <p:cNvPr id="605" name="CustomShape 10"/>
          <p:cNvSpPr/>
          <p:nvPr/>
        </p:nvSpPr>
        <p:spPr>
          <a:xfrm>
            <a:off x="246240" y="1594800"/>
            <a:ext cx="306720" cy="154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00" b="1" strike="noStrike" spc="-1">
                <a:solidFill>
                  <a:srgbClr val="000000"/>
                </a:solidFill>
                <a:uFill>
                  <a:solidFill>
                    <a:srgbClr val="FFFFFF"/>
                  </a:solidFill>
                </a:uFill>
                <a:latin typeface="Calibri"/>
              </a:rPr>
              <a:t>The </a:t>
            </a:r>
            <a:endParaRPr lang="en-IN" sz="1800" b="0" strike="noStrike" spc="-1">
              <a:solidFill>
                <a:srgbClr val="000000"/>
              </a:solidFill>
              <a:uFill>
                <a:solidFill>
                  <a:srgbClr val="FFFFFF"/>
                </a:solidFill>
              </a:uFill>
              <a:latin typeface="Arial"/>
            </a:endParaRPr>
          </a:p>
        </p:txBody>
      </p:sp>
      <p:sp>
        <p:nvSpPr>
          <p:cNvPr id="606" name="CustomShape 11"/>
          <p:cNvSpPr/>
          <p:nvPr/>
        </p:nvSpPr>
        <p:spPr>
          <a:xfrm>
            <a:off x="468720" y="1587240"/>
            <a:ext cx="104292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1" strike="noStrike" spc="-1">
                <a:solidFill>
                  <a:srgbClr val="000000"/>
                </a:solidFill>
                <a:uFill>
                  <a:solidFill>
                    <a:srgbClr val="FFFFFF"/>
                  </a:solidFill>
                </a:uFill>
                <a:latin typeface="Calibri"/>
              </a:rPr>
              <a:t>GSW </a:t>
            </a:r>
            <a:r>
              <a:rPr lang="en-IN" sz="1060" b="0" strike="noStrike" spc="-1">
                <a:solidFill>
                  <a:srgbClr val="000000"/>
                </a:solidFill>
                <a:uFill>
                  <a:solidFill>
                    <a:srgbClr val="FFFFFF"/>
                  </a:solidFill>
                </a:uFill>
                <a:latin typeface="Calibri"/>
              </a:rPr>
              <a:t>program is primarily focused on setting up </a:t>
            </a:r>
            <a:r>
              <a:rPr lang="en-IN" sz="1060" b="1" strike="noStrike" spc="-1">
                <a:solidFill>
                  <a:srgbClr val="000000"/>
                </a:solidFill>
                <a:uFill>
                  <a:solidFill>
                    <a:srgbClr val="FFFFFF"/>
                  </a:solidFill>
                </a:uFill>
                <a:latin typeface="Calibri"/>
              </a:rPr>
              <a:t>a Sexual Harassment &amp; Complaints Cell </a:t>
            </a:r>
            <a:r>
              <a:rPr lang="en-IN" sz="1060" b="0" strike="noStrike" spc="-1">
                <a:solidFill>
                  <a:srgbClr val="000000"/>
                </a:solidFill>
                <a:uFill>
                  <a:solidFill>
                    <a:srgbClr val="FFFFFF"/>
                  </a:solidFill>
                </a:uFill>
                <a:latin typeface="Calibri"/>
              </a:rPr>
              <a:t>at organizations and </a:t>
            </a:r>
            <a:r>
              <a:rPr lang="en-IN" sz="1060" b="1" strike="noStrike" spc="-1">
                <a:solidFill>
                  <a:srgbClr val="000000"/>
                </a:solidFill>
                <a:uFill>
                  <a:solidFill>
                    <a:srgbClr val="FFFFFF"/>
                  </a:solidFill>
                </a:uFill>
                <a:latin typeface="Calibri"/>
              </a:rPr>
              <a:t>conducting an awareness program </a:t>
            </a:r>
            <a:endParaRPr lang="en-IN" sz="1800" b="0" strike="noStrike" spc="-1">
              <a:solidFill>
                <a:srgbClr val="000000"/>
              </a:solidFill>
              <a:uFill>
                <a:solidFill>
                  <a:srgbClr val="FFFFFF"/>
                </a:solidFill>
              </a:uFill>
              <a:latin typeface="Arial"/>
            </a:endParaRPr>
          </a:p>
        </p:txBody>
      </p:sp>
      <p:sp>
        <p:nvSpPr>
          <p:cNvPr id="607" name="CustomShape 12"/>
          <p:cNvSpPr/>
          <p:nvPr/>
        </p:nvSpPr>
        <p:spPr>
          <a:xfrm>
            <a:off x="246240" y="1756080"/>
            <a:ext cx="95709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1" strike="noStrike" spc="-1">
                <a:solidFill>
                  <a:srgbClr val="000000"/>
                </a:solidFill>
                <a:uFill>
                  <a:solidFill>
                    <a:srgbClr val="FFFFFF"/>
                  </a:solidFill>
                </a:uFill>
                <a:latin typeface="Calibri"/>
              </a:rPr>
              <a:t>to all employees </a:t>
            </a:r>
            <a:r>
              <a:rPr lang="en-IN" sz="1060" b="0" strike="noStrike" spc="-1">
                <a:solidFill>
                  <a:srgbClr val="000000"/>
                </a:solidFill>
                <a:uFill>
                  <a:solidFill>
                    <a:srgbClr val="FFFFFF"/>
                  </a:solidFill>
                </a:uFill>
                <a:latin typeface="Calibri"/>
              </a:rPr>
              <a:t>of the organization to recognize and ensure the safety as well as proper addressing of any  gender related grievance of its </a:t>
            </a:r>
            <a:endParaRPr lang="en-IN" sz="1800" b="0" strike="noStrike" spc="-1">
              <a:solidFill>
                <a:srgbClr val="000000"/>
              </a:solidFill>
              <a:uFill>
                <a:solidFill>
                  <a:srgbClr val="FFFFFF"/>
                </a:solidFill>
              </a:uFill>
              <a:latin typeface="Arial"/>
            </a:endParaRPr>
          </a:p>
        </p:txBody>
      </p:sp>
      <p:sp>
        <p:nvSpPr>
          <p:cNvPr id="608" name="CustomShape 13"/>
          <p:cNvSpPr/>
          <p:nvPr/>
        </p:nvSpPr>
        <p:spPr>
          <a:xfrm>
            <a:off x="246240" y="1924920"/>
            <a:ext cx="37587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employees in a </a:t>
            </a:r>
            <a:r>
              <a:rPr lang="en-IN" sz="1060" b="1" strike="noStrike" spc="-1">
                <a:solidFill>
                  <a:srgbClr val="000000"/>
                </a:solidFill>
                <a:uFill>
                  <a:solidFill>
                    <a:srgbClr val="FFFFFF"/>
                  </a:solidFill>
                </a:uFill>
                <a:latin typeface="Calibri"/>
              </a:rPr>
              <a:t>manner stipulated by the Supreme </a:t>
            </a:r>
            <a:endParaRPr lang="en-IN" sz="1800" b="0" strike="noStrike" spc="-1">
              <a:solidFill>
                <a:srgbClr val="000000"/>
              </a:solidFill>
              <a:uFill>
                <a:solidFill>
                  <a:srgbClr val="FFFFFF"/>
                </a:solidFill>
              </a:uFill>
              <a:latin typeface="Arial"/>
            </a:endParaRPr>
          </a:p>
        </p:txBody>
      </p:sp>
      <p:sp>
        <p:nvSpPr>
          <p:cNvPr id="609" name="CustomShape 14"/>
          <p:cNvSpPr/>
          <p:nvPr/>
        </p:nvSpPr>
        <p:spPr>
          <a:xfrm>
            <a:off x="246240" y="2272320"/>
            <a:ext cx="31078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Who will benefit from this program?</a:t>
            </a:r>
            <a:endParaRPr lang="en-IN" sz="1800" b="0" strike="noStrike" spc="-1">
              <a:solidFill>
                <a:srgbClr val="000000"/>
              </a:solidFill>
              <a:uFill>
                <a:solidFill>
                  <a:srgbClr val="FFFFFF"/>
                </a:solidFill>
              </a:uFill>
              <a:latin typeface="Arial"/>
            </a:endParaRPr>
          </a:p>
        </p:txBody>
      </p:sp>
      <p:sp>
        <p:nvSpPr>
          <p:cNvPr id="610" name="CustomShape 15"/>
          <p:cNvSpPr/>
          <p:nvPr/>
        </p:nvSpPr>
        <p:spPr>
          <a:xfrm>
            <a:off x="246240" y="2478600"/>
            <a:ext cx="9820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All employees</a:t>
            </a:r>
            <a:endParaRPr lang="en-IN" sz="1800" b="0" strike="noStrike" spc="-1">
              <a:solidFill>
                <a:srgbClr val="000000"/>
              </a:solidFill>
              <a:uFill>
                <a:solidFill>
                  <a:srgbClr val="FFFFFF"/>
                </a:solidFill>
              </a:uFill>
              <a:latin typeface="Arial"/>
            </a:endParaRPr>
          </a:p>
        </p:txBody>
      </p:sp>
      <p:sp>
        <p:nvSpPr>
          <p:cNvPr id="611" name="CustomShape 16"/>
          <p:cNvSpPr/>
          <p:nvPr/>
        </p:nvSpPr>
        <p:spPr>
          <a:xfrm>
            <a:off x="246240" y="2862720"/>
            <a:ext cx="335016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outcomes/benefits to participants:</a:t>
            </a:r>
            <a:endParaRPr lang="en-IN" sz="1800" b="0" strike="noStrike" spc="-1">
              <a:solidFill>
                <a:srgbClr val="000000"/>
              </a:solidFill>
              <a:uFill>
                <a:solidFill>
                  <a:srgbClr val="FFFFFF"/>
                </a:solidFill>
              </a:uFill>
              <a:latin typeface="Arial"/>
            </a:endParaRPr>
          </a:p>
        </p:txBody>
      </p:sp>
      <p:sp>
        <p:nvSpPr>
          <p:cNvPr id="612" name="CustomShape 17"/>
          <p:cNvSpPr/>
          <p:nvPr/>
        </p:nvSpPr>
        <p:spPr>
          <a:xfrm>
            <a:off x="246240" y="3069000"/>
            <a:ext cx="30470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Meet the requirement of the Supreme Court </a:t>
            </a:r>
            <a:endParaRPr lang="en-IN" sz="1800" b="0" strike="noStrike" spc="-1">
              <a:solidFill>
                <a:srgbClr val="000000"/>
              </a:solidFill>
              <a:uFill>
                <a:solidFill>
                  <a:srgbClr val="FFFFFF"/>
                </a:solidFill>
              </a:uFill>
              <a:latin typeface="Arial"/>
            </a:endParaRPr>
          </a:p>
        </p:txBody>
      </p:sp>
      <p:sp>
        <p:nvSpPr>
          <p:cNvPr id="613" name="CustomShape 18"/>
          <p:cNvSpPr/>
          <p:nvPr/>
        </p:nvSpPr>
        <p:spPr>
          <a:xfrm>
            <a:off x="246240" y="3263400"/>
            <a:ext cx="52354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Make it clear that this is a workplace where harassment will not be tolerated.</a:t>
            </a:r>
            <a:endParaRPr lang="en-IN" sz="1800" b="0" strike="noStrike" spc="-1">
              <a:solidFill>
                <a:srgbClr val="000000"/>
              </a:solidFill>
              <a:uFill>
                <a:solidFill>
                  <a:srgbClr val="FFFFFF"/>
                </a:solidFill>
              </a:uFill>
              <a:latin typeface="Arial"/>
            </a:endParaRPr>
          </a:p>
        </p:txBody>
      </p:sp>
      <p:sp>
        <p:nvSpPr>
          <p:cNvPr id="614" name="CustomShape 19"/>
          <p:cNvSpPr/>
          <p:nvPr/>
        </p:nvSpPr>
        <p:spPr>
          <a:xfrm>
            <a:off x="246240" y="3456720"/>
            <a:ext cx="572328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Provide education and information about harassment to all staff on a regular basis.  </a:t>
            </a:r>
            <a:endParaRPr lang="en-IN" sz="1800" b="0" strike="noStrike" spc="-1">
              <a:solidFill>
                <a:srgbClr val="000000"/>
              </a:solidFill>
              <a:uFill>
                <a:solidFill>
                  <a:srgbClr val="FFFFFF"/>
                </a:solidFill>
              </a:uFill>
              <a:latin typeface="Arial"/>
            </a:endParaRPr>
          </a:p>
        </p:txBody>
      </p:sp>
      <p:sp>
        <p:nvSpPr>
          <p:cNvPr id="615" name="CustomShape 20"/>
          <p:cNvSpPr/>
          <p:nvPr/>
        </p:nvSpPr>
        <p:spPr>
          <a:xfrm>
            <a:off x="246240" y="3651120"/>
            <a:ext cx="67593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Develop an anti-harassment policy together with employees, managers, and union representatives.</a:t>
            </a:r>
            <a:endParaRPr lang="en-IN" sz="1800" b="0" strike="noStrike" spc="-1">
              <a:solidFill>
                <a:srgbClr val="000000"/>
              </a:solidFill>
              <a:uFill>
                <a:solidFill>
                  <a:srgbClr val="FFFFFF"/>
                </a:solidFill>
              </a:uFill>
              <a:latin typeface="Arial"/>
            </a:endParaRPr>
          </a:p>
        </p:txBody>
      </p:sp>
      <p:sp>
        <p:nvSpPr>
          <p:cNvPr id="616" name="CustomShape 21"/>
          <p:cNvSpPr/>
          <p:nvPr/>
        </p:nvSpPr>
        <p:spPr>
          <a:xfrm>
            <a:off x="246240" y="3845880"/>
            <a:ext cx="793764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Ensure all managers and supervisors understand their responsibility to provide a harassment-free work environment.</a:t>
            </a:r>
            <a:endParaRPr lang="en-IN" sz="1800" b="0" strike="noStrike" spc="-1">
              <a:solidFill>
                <a:srgbClr val="000000"/>
              </a:solidFill>
              <a:uFill>
                <a:solidFill>
                  <a:srgbClr val="FFFFFF"/>
                </a:solidFill>
              </a:uFill>
              <a:latin typeface="Arial"/>
            </a:endParaRPr>
          </a:p>
        </p:txBody>
      </p:sp>
      <p:sp>
        <p:nvSpPr>
          <p:cNvPr id="617" name="CustomShape 22"/>
          <p:cNvSpPr/>
          <p:nvPr/>
        </p:nvSpPr>
        <p:spPr>
          <a:xfrm>
            <a:off x="246240" y="4041000"/>
            <a:ext cx="777456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595959"/>
                </a:solidFill>
                <a:uFill>
                  <a:solidFill>
                    <a:srgbClr val="FFFFFF"/>
                  </a:solidFill>
                </a:uFill>
                <a:latin typeface="Webdings"/>
              </a:rPr>
              <a:t></a:t>
            </a:r>
            <a:r>
              <a:rPr lang="en-IN" sz="1060" b="0" strike="noStrike" spc="-1">
                <a:solidFill>
                  <a:srgbClr val="000000"/>
                </a:solidFill>
                <a:uFill>
                  <a:solidFill>
                    <a:srgbClr val="FFFFFF"/>
                  </a:solidFill>
                </a:uFill>
                <a:latin typeface="Calibri"/>
              </a:rPr>
              <a:t> Ensure that all employees understand the policy and procedures for dealing with harassment - new and long-term </a:t>
            </a:r>
            <a:endParaRPr lang="en-IN" sz="1800" b="0" strike="noStrike" spc="-1">
              <a:solidFill>
                <a:srgbClr val="000000"/>
              </a:solidFill>
              <a:uFill>
                <a:solidFill>
                  <a:srgbClr val="FFFFFF"/>
                </a:solidFill>
              </a:uFill>
              <a:latin typeface="Arial"/>
            </a:endParaRPr>
          </a:p>
        </p:txBody>
      </p:sp>
      <p:sp>
        <p:nvSpPr>
          <p:cNvPr id="618" name="CustomShape 23"/>
          <p:cNvSpPr/>
          <p:nvPr/>
        </p:nvSpPr>
        <p:spPr>
          <a:xfrm>
            <a:off x="424440" y="4233960"/>
            <a:ext cx="1085400" cy="1627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060" b="0" strike="noStrike" spc="-1">
                <a:solidFill>
                  <a:srgbClr val="000000"/>
                </a:solidFill>
                <a:uFill>
                  <a:solidFill>
                    <a:srgbClr val="FFFFFF"/>
                  </a:solidFill>
                </a:uFill>
                <a:latin typeface="Calibri"/>
              </a:rPr>
              <a:t>employees alike</a:t>
            </a:r>
            <a:endParaRPr lang="en-IN" sz="1800" b="0" strike="noStrike" spc="-1">
              <a:solidFill>
                <a:srgbClr val="000000"/>
              </a:solidFill>
              <a:uFill>
                <a:solidFill>
                  <a:srgbClr val="FFFFFF"/>
                </a:solidFill>
              </a:uFill>
              <a:latin typeface="Arial"/>
            </a:endParaRPr>
          </a:p>
        </p:txBody>
      </p:sp>
      <p:sp>
        <p:nvSpPr>
          <p:cNvPr id="619" name="CustomShape 24"/>
          <p:cNvSpPr/>
          <p:nvPr/>
        </p:nvSpPr>
        <p:spPr>
          <a:xfrm>
            <a:off x="246240" y="4635360"/>
            <a:ext cx="268884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E36C0A"/>
                </a:solidFill>
                <a:uFill>
                  <a:solidFill>
                    <a:srgbClr val="FFFFFF"/>
                  </a:solidFill>
                </a:uFill>
                <a:latin typeface="Calibri"/>
              </a:rPr>
              <a:t>Key modules / Course overview</a:t>
            </a:r>
            <a:endParaRPr lang="en-IN" sz="1800" b="0" strike="noStrike" spc="-1">
              <a:solidFill>
                <a:srgbClr val="000000"/>
              </a:solidFill>
              <a:uFill>
                <a:solidFill>
                  <a:srgbClr val="FFFFFF"/>
                </a:solidFill>
              </a:uFill>
              <a:latin typeface="Arial"/>
            </a:endParaRPr>
          </a:p>
        </p:txBody>
      </p:sp>
      <p:sp>
        <p:nvSpPr>
          <p:cNvPr id="620" name="CustomShape 25"/>
          <p:cNvSpPr/>
          <p:nvPr/>
        </p:nvSpPr>
        <p:spPr>
          <a:xfrm>
            <a:off x="246240" y="485496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621" name="CustomShape 26"/>
          <p:cNvSpPr/>
          <p:nvPr/>
        </p:nvSpPr>
        <p:spPr>
          <a:xfrm>
            <a:off x="424440" y="4854960"/>
            <a:ext cx="13399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GSW – introduction</a:t>
            </a:r>
            <a:endParaRPr lang="en-IN" sz="1800" b="0" strike="noStrike" spc="-1">
              <a:solidFill>
                <a:srgbClr val="000000"/>
              </a:solidFill>
              <a:uFill>
                <a:solidFill>
                  <a:srgbClr val="FFFFFF"/>
                </a:solidFill>
              </a:uFill>
              <a:latin typeface="Arial"/>
            </a:endParaRPr>
          </a:p>
        </p:txBody>
      </p:sp>
      <p:sp>
        <p:nvSpPr>
          <p:cNvPr id="622" name="CustomShape 27"/>
          <p:cNvSpPr/>
          <p:nvPr/>
        </p:nvSpPr>
        <p:spPr>
          <a:xfrm>
            <a:off x="246240" y="505764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623" name="CustomShape 28"/>
          <p:cNvSpPr/>
          <p:nvPr/>
        </p:nvSpPr>
        <p:spPr>
          <a:xfrm>
            <a:off x="424440" y="5057640"/>
            <a:ext cx="165708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Setting up an ICC/SHCC</a:t>
            </a:r>
            <a:endParaRPr lang="en-IN" sz="1800" b="0" strike="noStrike" spc="-1">
              <a:solidFill>
                <a:srgbClr val="000000"/>
              </a:solidFill>
              <a:uFill>
                <a:solidFill>
                  <a:srgbClr val="FFFFFF"/>
                </a:solidFill>
              </a:uFill>
              <a:latin typeface="Arial"/>
            </a:endParaRPr>
          </a:p>
        </p:txBody>
      </p:sp>
      <p:sp>
        <p:nvSpPr>
          <p:cNvPr id="624" name="CustomShape 29"/>
          <p:cNvSpPr/>
          <p:nvPr/>
        </p:nvSpPr>
        <p:spPr>
          <a:xfrm>
            <a:off x="246240" y="526212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625" name="CustomShape 30"/>
          <p:cNvSpPr/>
          <p:nvPr/>
        </p:nvSpPr>
        <p:spPr>
          <a:xfrm>
            <a:off x="424440" y="5262120"/>
            <a:ext cx="16250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Understanding the ACT</a:t>
            </a:r>
            <a:endParaRPr lang="en-IN" sz="1800" b="0" strike="noStrike" spc="-1">
              <a:solidFill>
                <a:srgbClr val="000000"/>
              </a:solidFill>
              <a:uFill>
                <a:solidFill>
                  <a:srgbClr val="FFFFFF"/>
                </a:solidFill>
              </a:uFill>
              <a:latin typeface="Arial"/>
            </a:endParaRPr>
          </a:p>
        </p:txBody>
      </p:sp>
      <p:sp>
        <p:nvSpPr>
          <p:cNvPr id="626" name="CustomShape 31"/>
          <p:cNvSpPr/>
          <p:nvPr/>
        </p:nvSpPr>
        <p:spPr>
          <a:xfrm>
            <a:off x="246240" y="546444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627" name="CustomShape 32"/>
          <p:cNvSpPr/>
          <p:nvPr/>
        </p:nvSpPr>
        <p:spPr>
          <a:xfrm>
            <a:off x="424440" y="5464440"/>
            <a:ext cx="15854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The complaint process</a:t>
            </a:r>
            <a:endParaRPr lang="en-IN" sz="1800" b="0" strike="noStrike" spc="-1">
              <a:solidFill>
                <a:srgbClr val="000000"/>
              </a:solidFill>
              <a:uFill>
                <a:solidFill>
                  <a:srgbClr val="FFFFFF"/>
                </a:solidFill>
              </a:uFill>
              <a:latin typeface="Arial"/>
            </a:endParaRPr>
          </a:p>
        </p:txBody>
      </p:sp>
      <p:sp>
        <p:nvSpPr>
          <p:cNvPr id="628" name="CustomShape 33"/>
          <p:cNvSpPr/>
          <p:nvPr/>
        </p:nvSpPr>
        <p:spPr>
          <a:xfrm>
            <a:off x="246240" y="566928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629" name="CustomShape 34"/>
          <p:cNvSpPr/>
          <p:nvPr/>
        </p:nvSpPr>
        <p:spPr>
          <a:xfrm>
            <a:off x="424440" y="5669280"/>
            <a:ext cx="118764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Case discussions</a:t>
            </a:r>
            <a:endParaRPr lang="en-IN" sz="1800" b="0" strike="noStrike" spc="-1">
              <a:solidFill>
                <a:srgbClr val="000000"/>
              </a:solidFill>
              <a:uFill>
                <a:solidFill>
                  <a:srgbClr val="FFFFFF"/>
                </a:solidFill>
              </a:uFill>
              <a:latin typeface="Arial"/>
            </a:endParaRPr>
          </a:p>
        </p:txBody>
      </p:sp>
      <p:sp>
        <p:nvSpPr>
          <p:cNvPr id="630" name="CustomShape 35"/>
          <p:cNvSpPr/>
          <p:nvPr/>
        </p:nvSpPr>
        <p:spPr>
          <a:xfrm>
            <a:off x="246240" y="5871960"/>
            <a:ext cx="13932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595959"/>
                </a:solidFill>
                <a:uFill>
                  <a:solidFill>
                    <a:srgbClr val="FFFFFF"/>
                  </a:solidFill>
                </a:uFill>
                <a:latin typeface="Symbol"/>
              </a:rPr>
              <a:t></a:t>
            </a:r>
            <a:endParaRPr lang="en-IN" sz="1800" b="0" strike="noStrike" spc="-1">
              <a:solidFill>
                <a:srgbClr val="000000"/>
              </a:solidFill>
              <a:uFill>
                <a:solidFill>
                  <a:srgbClr val="FFFFFF"/>
                </a:solidFill>
              </a:uFill>
              <a:latin typeface="Arial"/>
            </a:endParaRPr>
          </a:p>
        </p:txBody>
      </p:sp>
      <p:sp>
        <p:nvSpPr>
          <p:cNvPr id="631" name="CustomShape 36"/>
          <p:cNvSpPr/>
          <p:nvPr/>
        </p:nvSpPr>
        <p:spPr>
          <a:xfrm>
            <a:off x="424440" y="5871960"/>
            <a:ext cx="1762200" cy="1706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110" b="0" strike="noStrike" spc="-1">
                <a:solidFill>
                  <a:srgbClr val="000000"/>
                </a:solidFill>
                <a:uFill>
                  <a:solidFill>
                    <a:srgbClr val="FFFFFF"/>
                  </a:solidFill>
                </a:uFill>
                <a:latin typeface="Calibri"/>
              </a:rPr>
              <a:t>Employer’s responsibility</a:t>
            </a:r>
            <a:endParaRPr lang="en-IN" sz="1800" b="0" strike="noStrike" spc="-1">
              <a:solidFill>
                <a:srgbClr val="000000"/>
              </a:solidFill>
              <a:uFill>
                <a:solidFill>
                  <a:srgbClr val="FFFFFF"/>
                </a:solidFill>
              </a:uFill>
              <a:latin typeface="Arial"/>
            </a:endParaRPr>
          </a:p>
        </p:txBody>
      </p:sp>
      <p:sp>
        <p:nvSpPr>
          <p:cNvPr id="632" name="CustomShape 37"/>
          <p:cNvSpPr/>
          <p:nvPr/>
        </p:nvSpPr>
        <p:spPr>
          <a:xfrm>
            <a:off x="257400" y="6319440"/>
            <a:ext cx="147708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Mode: Classroom</a:t>
            </a:r>
            <a:endParaRPr lang="en-IN" sz="1800" b="0" strike="noStrike" spc="-1">
              <a:solidFill>
                <a:srgbClr val="000000"/>
              </a:solidFill>
              <a:uFill>
                <a:solidFill>
                  <a:srgbClr val="FFFFFF"/>
                </a:solidFill>
              </a:uFill>
              <a:latin typeface="Arial"/>
            </a:endParaRPr>
          </a:p>
        </p:txBody>
      </p:sp>
      <p:pic>
        <p:nvPicPr>
          <p:cNvPr id="633" name="Picture 632"/>
          <p:cNvPicPr/>
          <p:nvPr/>
        </p:nvPicPr>
        <p:blipFill>
          <a:blip r:embed="rId5"/>
          <a:stretch/>
        </p:blipFill>
        <p:spPr>
          <a:xfrm>
            <a:off x="7467480" y="2572920"/>
            <a:ext cx="1599480" cy="1684080"/>
          </a:xfrm>
          <a:prstGeom prst="rect">
            <a:avLst/>
          </a:prstGeom>
          <a:ln>
            <a:noFill/>
          </a:ln>
        </p:spPr>
      </p:pic>
      <p:sp>
        <p:nvSpPr>
          <p:cNvPr id="634" name="CustomShape 38"/>
          <p:cNvSpPr/>
          <p:nvPr/>
        </p:nvSpPr>
        <p:spPr>
          <a:xfrm>
            <a:off x="257400" y="6512400"/>
            <a:ext cx="1330920" cy="185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n-IN" sz="1200" b="1" strike="noStrike" spc="-1">
                <a:solidFill>
                  <a:srgbClr val="000000"/>
                </a:solidFill>
                <a:uFill>
                  <a:solidFill>
                    <a:srgbClr val="FFFFFF"/>
                  </a:solidFill>
                </a:uFill>
                <a:latin typeface="Calibri"/>
              </a:rPr>
              <a:t>Duration: 1 day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381960"/>
            <a:ext cx="61200" cy="11880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216" name="CustomShape 2"/>
          <p:cNvSpPr/>
          <p:nvPr/>
        </p:nvSpPr>
        <p:spPr>
          <a:xfrm>
            <a:off x="7444080" y="183600"/>
            <a:ext cx="1368360" cy="2908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217" name="CustomShape 3"/>
          <p:cNvSpPr/>
          <p:nvPr/>
        </p:nvSpPr>
        <p:spPr>
          <a:xfrm>
            <a:off x="7391520" y="408960"/>
            <a:ext cx="1462320" cy="218880"/>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218" name="CustomShape 4"/>
          <p:cNvSpPr/>
          <p:nvPr/>
        </p:nvSpPr>
        <p:spPr>
          <a:xfrm>
            <a:off x="0" y="6818400"/>
            <a:ext cx="7162200" cy="360"/>
          </a:xfrm>
          <a:custGeom>
            <a:avLst/>
            <a:gdLst/>
            <a:ahLst/>
            <a:cxnLst/>
            <a:rect l="l" t="t" r="r" b="b"/>
            <a:pathLst>
              <a:path w="120000" h="120000">
                <a:moveTo>
                  <a:pt x="0" y="0"/>
                </a:moveTo>
                <a:lnTo>
                  <a:pt x="120000" y="0"/>
                </a:lnTo>
              </a:path>
            </a:pathLst>
          </a:custGeom>
          <a:noFill/>
          <a:ln w="79200">
            <a:solidFill>
              <a:srgbClr val="FFC000"/>
            </a:solidFill>
            <a:round/>
          </a:ln>
        </p:spPr>
        <p:style>
          <a:lnRef idx="0">
            <a:scrgbClr r="0" g="0" b="0"/>
          </a:lnRef>
          <a:fillRef idx="0">
            <a:scrgbClr r="0" g="0" b="0"/>
          </a:fillRef>
          <a:effectRef idx="0">
            <a:scrgbClr r="0" g="0" b="0"/>
          </a:effectRef>
          <a:fontRef idx="minor"/>
        </p:style>
      </p:sp>
      <p:sp>
        <p:nvSpPr>
          <p:cNvPr id="219" name="CustomShape 5"/>
          <p:cNvSpPr/>
          <p:nvPr/>
        </p:nvSpPr>
        <p:spPr>
          <a:xfrm>
            <a:off x="7455240" y="2212200"/>
            <a:ext cx="1311480" cy="1769040"/>
          </a:xfrm>
          <a:prstGeom prst="rect">
            <a:avLst/>
          </a:prstGeom>
          <a:blipFill>
            <a:blip r:embed="rId5"/>
            <a:stretch>
              <a:fillRect/>
            </a:stretch>
          </a:blipFill>
          <a:ln>
            <a:noFill/>
          </a:ln>
        </p:spPr>
        <p:style>
          <a:lnRef idx="0">
            <a:scrgbClr r="0" g="0" b="0"/>
          </a:lnRef>
          <a:fillRef idx="0">
            <a:scrgbClr r="0" g="0" b="0"/>
          </a:fillRef>
          <a:effectRef idx="0">
            <a:scrgbClr r="0" g="0" b="0"/>
          </a:effectRef>
          <a:fontRef idx="minor"/>
        </p:style>
      </p:sp>
      <p:sp>
        <p:nvSpPr>
          <p:cNvPr id="220" name="CustomShape 6"/>
          <p:cNvSpPr/>
          <p:nvPr/>
        </p:nvSpPr>
        <p:spPr>
          <a:xfrm>
            <a:off x="231120" y="479880"/>
            <a:ext cx="7842960" cy="390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2400" b="0" strike="noStrike" spc="-1">
                <a:solidFill>
                  <a:srgbClr val="00AFEF"/>
                </a:solidFill>
                <a:uFill>
                  <a:solidFill>
                    <a:srgbClr val="FFFFFF"/>
                  </a:solidFill>
                </a:uFill>
                <a:latin typeface="Century Gothic"/>
                <a:ea typeface="Century Gothic"/>
              </a:rPr>
              <a:t>EMERGING LEADER PROGRAM </a:t>
            </a:r>
            <a:r>
              <a:rPr lang="en-IN" sz="1400" b="0" i="1" strike="noStrike" spc="-1">
                <a:solidFill>
                  <a:srgbClr val="000000"/>
                </a:solidFill>
                <a:uFill>
                  <a:solidFill>
                    <a:srgbClr val="FFFFFF"/>
                  </a:solidFill>
                </a:uFill>
                <a:latin typeface="Calibri"/>
                <a:ea typeface="Calibri"/>
              </a:rPr>
              <a:t>- from leading self to leading others </a:t>
            </a:r>
            <a:r>
              <a:rPr lang="en-IN" sz="1600" b="0" strike="noStrike" spc="-1">
                <a:solidFill>
                  <a:srgbClr val="000000"/>
                </a:solidFill>
                <a:uFill>
                  <a:solidFill>
                    <a:srgbClr val="FFFFFF"/>
                  </a:solidFill>
                </a:uFill>
                <a:latin typeface="Calibri"/>
                <a:ea typeface="Calibri"/>
              </a:rPr>
              <a:t>(FTM-1)</a:t>
            </a:r>
            <a:endParaRPr lang="en-IN" sz="1800" b="0" strike="noStrike" spc="-1">
              <a:solidFill>
                <a:srgbClr val="000000"/>
              </a:solidFill>
              <a:uFill>
                <a:solidFill>
                  <a:srgbClr val="FFFFFF"/>
                </a:solidFill>
              </a:uFill>
              <a:latin typeface="Arial"/>
            </a:endParaRPr>
          </a:p>
        </p:txBody>
      </p:sp>
      <p:sp>
        <p:nvSpPr>
          <p:cNvPr id="221" name="CustomShape 7"/>
          <p:cNvSpPr/>
          <p:nvPr/>
        </p:nvSpPr>
        <p:spPr>
          <a:xfrm>
            <a:off x="7381800" y="6633000"/>
            <a:ext cx="1588680" cy="180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000" b="0" u="sng" strike="noStrike" spc="-1">
                <a:solidFill>
                  <a:srgbClr val="0000FF"/>
                </a:solidFill>
                <a:uFill>
                  <a:solidFill>
                    <a:srgbClr val="FFFFFF"/>
                  </a:solidFill>
                </a:uFill>
                <a:latin typeface="Century Gothic"/>
                <a:ea typeface="Century Gothic"/>
                <a:hlinkClick r:id="rId6"/>
              </a:rPr>
              <a:t>www.kaleidoscope.org.in</a:t>
            </a:r>
            <a:endParaRPr lang="en-IN" sz="1800" b="0" strike="noStrike" spc="-1">
              <a:solidFill>
                <a:srgbClr val="000000"/>
              </a:solidFill>
              <a:uFill>
                <a:solidFill>
                  <a:srgbClr val="FFFFFF"/>
                </a:solidFill>
              </a:uFill>
              <a:latin typeface="Arial"/>
            </a:endParaRPr>
          </a:p>
        </p:txBody>
      </p:sp>
      <p:sp>
        <p:nvSpPr>
          <p:cNvPr id="222" name="CustomShape 8"/>
          <p:cNvSpPr/>
          <p:nvPr/>
        </p:nvSpPr>
        <p:spPr>
          <a:xfrm>
            <a:off x="159840" y="977760"/>
            <a:ext cx="7459560" cy="368273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dirty="0">
                <a:solidFill>
                  <a:srgbClr val="E26C09"/>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marL="12600" algn="just">
              <a:lnSpc>
                <a:spcPct val="100000"/>
              </a:lnSpc>
              <a:spcBef>
                <a:spcPts val="6"/>
              </a:spcBef>
            </a:pPr>
            <a:r>
              <a:rPr lang="en-IN" sz="1050" b="1" strike="noStrike" spc="-1" dirty="0">
                <a:solidFill>
                  <a:srgbClr val="000000"/>
                </a:solidFill>
                <a:uFill>
                  <a:solidFill>
                    <a:srgbClr val="FFFFFF"/>
                  </a:solidFill>
                </a:uFill>
                <a:latin typeface="Calibri"/>
                <a:ea typeface="Calibri"/>
              </a:rPr>
              <a:t>The FTM-1 </a:t>
            </a:r>
            <a:r>
              <a:rPr lang="en-IN" sz="1050" b="0" strike="noStrike" spc="-1" dirty="0">
                <a:solidFill>
                  <a:srgbClr val="000000"/>
                </a:solidFill>
                <a:uFill>
                  <a:solidFill>
                    <a:srgbClr val="FFFFFF"/>
                  </a:solidFill>
                </a:uFill>
                <a:latin typeface="Calibri"/>
                <a:ea typeface="Calibri"/>
              </a:rPr>
              <a:t>Program is primarily focused in the </a:t>
            </a:r>
            <a:r>
              <a:rPr lang="en-IN" sz="1050" b="1" strike="noStrike" spc="-1" dirty="0">
                <a:solidFill>
                  <a:srgbClr val="000000"/>
                </a:solidFill>
                <a:uFill>
                  <a:solidFill>
                    <a:srgbClr val="FFFFFF"/>
                  </a:solidFill>
                </a:uFill>
                <a:latin typeface="Calibri"/>
                <a:ea typeface="Calibri"/>
              </a:rPr>
              <a:t>transition from an Individual Contributor role to a People Manager </a:t>
            </a:r>
            <a:r>
              <a:rPr lang="en-IN" sz="1050" b="0" strike="noStrike" spc="-1" dirty="0">
                <a:solidFill>
                  <a:srgbClr val="000000"/>
                </a:solidFill>
                <a:uFill>
                  <a:solidFill>
                    <a:srgbClr val="FFFFFF"/>
                  </a:solidFill>
                </a:uFill>
                <a:latin typeface="Calibri"/>
                <a:ea typeface="Calibri"/>
              </a:rPr>
              <a:t>role, which can be  one of the most challenging phases of an employee’s career. The highest performing individual contributors continue to repeat familiar  patterns of </a:t>
            </a:r>
            <a:r>
              <a:rPr lang="en-IN" sz="1050" b="0" strike="noStrike" spc="-1" dirty="0" err="1">
                <a:solidFill>
                  <a:srgbClr val="000000"/>
                </a:solidFill>
                <a:uFill>
                  <a:solidFill>
                    <a:srgbClr val="FFFFFF"/>
                  </a:solidFill>
                </a:uFill>
                <a:latin typeface="Calibri"/>
                <a:ea typeface="Calibri"/>
              </a:rPr>
              <a:t>behavior</a:t>
            </a:r>
            <a:r>
              <a:rPr lang="en-IN" sz="1050" b="0" strike="noStrike" spc="-1" dirty="0">
                <a:solidFill>
                  <a:srgbClr val="000000"/>
                </a:solidFill>
                <a:uFill>
                  <a:solidFill>
                    <a:srgbClr val="FFFFFF"/>
                  </a:solidFill>
                </a:uFill>
                <a:latin typeface="Calibri"/>
                <a:ea typeface="Calibri"/>
              </a:rPr>
              <a:t> even in their new role, and may find it difficult to adapt themselves to its vastly different requirements and  challenges</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nSpc>
                <a:spcPct val="100000"/>
              </a:lnSpc>
            </a:pPr>
            <a:r>
              <a:rPr lang="en-IN" sz="1200" b="1" strike="noStrike" spc="-1" dirty="0">
                <a:solidFill>
                  <a:srgbClr val="E26C09"/>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90440" indent="-189720">
              <a:lnSpc>
                <a:spcPct val="137000"/>
              </a:lnSpc>
              <a:spcBef>
                <a:spcPts val="14"/>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First time managers, newly hired managers, employees with good technical abilities promoted into management or supervisory  roles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1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Mid-level managers, experienced managers or supervisors who want or need to brush up on their supervisory skills</a:t>
            </a:r>
            <a:endParaRPr lang="en-IN" sz="1800" b="0" strike="noStrike" spc="-1" dirty="0">
              <a:solidFill>
                <a:srgbClr val="000000"/>
              </a:solidFill>
              <a:uFill>
                <a:solidFill>
                  <a:srgbClr val="FFFFFF"/>
                </a:solidFill>
              </a:uFill>
              <a:latin typeface="Arial"/>
            </a:endParaRPr>
          </a:p>
          <a:p>
            <a:pPr marL="12600" indent="-189720">
              <a:lnSpc>
                <a:spcPct val="100000"/>
              </a:lnSpc>
              <a:spcBef>
                <a:spcPts val="40"/>
              </a:spcBef>
            </a:pPr>
            <a:endParaRPr lang="en-IN" sz="1800" b="0" strike="noStrike" spc="-1" dirty="0">
              <a:solidFill>
                <a:srgbClr val="000000"/>
              </a:solidFill>
              <a:uFill>
                <a:solidFill>
                  <a:srgbClr val="FFFFFF"/>
                </a:solidFill>
              </a:uFill>
              <a:latin typeface="Arial"/>
            </a:endParaRPr>
          </a:p>
          <a:p>
            <a:pPr marL="12600" indent="-189720">
              <a:lnSpc>
                <a:spcPct val="100000"/>
              </a:lnSpc>
            </a:pPr>
            <a:r>
              <a:rPr lang="en-IN" sz="1200" b="1" strike="noStrike" spc="-1" dirty="0">
                <a:solidFill>
                  <a:srgbClr val="E26C09"/>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1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Understanding self, acknowledging opportunities &amp; building on strengths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Consider the importance of Self-Management before attempting to manage others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Identify new ways to collaborate with one another in order to provide the best result in a collaborative environment</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Understanding team dynamics &amp; the different qualities that others bring to the team</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Know how to apply these skills in personal life as well as your work life</a:t>
            </a:r>
            <a:endParaRPr lang="en-IN" sz="1800" b="0" strike="noStrike" spc="-1" dirty="0">
              <a:solidFill>
                <a:srgbClr val="000000"/>
              </a:solidFill>
              <a:uFill>
                <a:solidFill>
                  <a:srgbClr val="FFFFFF"/>
                </a:solidFill>
              </a:uFill>
              <a:latin typeface="Arial"/>
            </a:endParaRPr>
          </a:p>
          <a:p>
            <a:pPr marL="12600" indent="-189720">
              <a:lnSpc>
                <a:spcPct val="100000"/>
              </a:lnSpc>
              <a:spcBef>
                <a:spcPts val="45"/>
              </a:spcBef>
            </a:pPr>
            <a:endParaRPr lang="en-IN" sz="1800" b="0" strike="noStrike" spc="-1" dirty="0">
              <a:solidFill>
                <a:srgbClr val="000000"/>
              </a:solidFill>
              <a:uFill>
                <a:solidFill>
                  <a:srgbClr val="FFFFFF"/>
                </a:solidFill>
              </a:uFill>
              <a:latin typeface="Arial"/>
            </a:endParaRPr>
          </a:p>
          <a:p>
            <a:pPr marL="12600" indent="-189720">
              <a:lnSpc>
                <a:spcPct val="100000"/>
              </a:lnSpc>
            </a:pPr>
            <a:r>
              <a:rPr lang="en-IN" sz="1200" b="1" strike="noStrike" spc="-1" dirty="0">
                <a:solidFill>
                  <a:srgbClr val="E26C09"/>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graphicFrame>
        <p:nvGraphicFramePr>
          <p:cNvPr id="223" name="Table 9"/>
          <p:cNvGraphicFramePr/>
          <p:nvPr/>
        </p:nvGraphicFramePr>
        <p:xfrm>
          <a:off x="159840" y="4827240"/>
          <a:ext cx="7238520" cy="827280"/>
        </p:xfrm>
        <a:graphic>
          <a:graphicData uri="http://schemas.openxmlformats.org/drawingml/2006/table">
            <a:tbl>
              <a:tblPr/>
              <a:tblGrid>
                <a:gridCol w="2412720">
                  <a:extLst>
                    <a:ext uri="{9D8B030D-6E8A-4147-A177-3AD203B41FA5}">
                      <a16:colId xmlns:a16="http://schemas.microsoft.com/office/drawing/2014/main" val="20000"/>
                    </a:ext>
                  </a:extLst>
                </a:gridCol>
                <a:gridCol w="2412720">
                  <a:extLst>
                    <a:ext uri="{9D8B030D-6E8A-4147-A177-3AD203B41FA5}">
                      <a16:colId xmlns:a16="http://schemas.microsoft.com/office/drawing/2014/main" val="20001"/>
                    </a:ext>
                  </a:extLst>
                </a:gridCol>
                <a:gridCol w="2413080">
                  <a:extLst>
                    <a:ext uri="{9D8B030D-6E8A-4147-A177-3AD203B41FA5}">
                      <a16:colId xmlns:a16="http://schemas.microsoft.com/office/drawing/2014/main" val="20002"/>
                    </a:ext>
                  </a:extLst>
                </a:gridCol>
              </a:tblGrid>
              <a:tr h="827280">
                <a:tc>
                  <a:txBody>
                    <a:bodyPr/>
                    <a:lstStyle/>
                    <a:p>
                      <a:pPr marL="275760" indent="-186120">
                        <a:lnSpc>
                          <a:spcPct val="100000"/>
                        </a:lnSpc>
                        <a:buClr>
                          <a:srgbClr val="000000"/>
                        </a:buClr>
                        <a:buFont typeface="Noto Sans Symbols"/>
                        <a:buChar char="−"/>
                      </a:pPr>
                      <a:r>
                        <a:rPr lang="en-IN" sz="1050" b="0" strike="noStrike" spc="-1">
                          <a:solidFill>
                            <a:srgbClr val="000000"/>
                          </a:solidFill>
                          <a:uFill>
                            <a:solidFill>
                              <a:srgbClr val="FFFFFF"/>
                            </a:solidFill>
                          </a:uFill>
                          <a:latin typeface="Calibri"/>
                          <a:ea typeface="Calibri"/>
                        </a:rPr>
                        <a:t>Introduction to Leadership</a:t>
                      </a:r>
                      <a:endParaRPr lang="en-IN" sz="1800" b="0" strike="noStrike" spc="-1">
                        <a:solidFill>
                          <a:srgbClr val="000000"/>
                        </a:solidFill>
                        <a:uFill>
                          <a:solidFill>
                            <a:srgbClr val="FFFFFF"/>
                          </a:solidFill>
                        </a:uFill>
                        <a:latin typeface="Arial"/>
                      </a:endParaRPr>
                    </a:p>
                    <a:p>
                      <a:pPr marL="275760" indent="-186120">
                        <a:lnSpc>
                          <a:spcPct val="100000"/>
                        </a:lnSpc>
                        <a:spcBef>
                          <a:spcPts val="184"/>
                        </a:spcBef>
                        <a:buClr>
                          <a:srgbClr val="000000"/>
                        </a:buClr>
                        <a:buFont typeface="Noto Sans Symbols"/>
                        <a:buChar char="−"/>
                      </a:pPr>
                      <a:r>
                        <a:rPr lang="en-IN" sz="1050" b="0" strike="noStrike" spc="-1">
                          <a:solidFill>
                            <a:srgbClr val="000000"/>
                          </a:solidFill>
                          <a:uFill>
                            <a:solidFill>
                              <a:srgbClr val="FFFFFF"/>
                            </a:solidFill>
                          </a:uFill>
                          <a:latin typeface="Calibri"/>
                          <a:ea typeface="Calibri"/>
                        </a:rPr>
                        <a:t>Managing self – managing team</a:t>
                      </a:r>
                      <a:endParaRPr lang="en-IN" sz="1800" b="0" strike="noStrike" spc="-1">
                        <a:solidFill>
                          <a:srgbClr val="000000"/>
                        </a:solidFill>
                        <a:uFill>
                          <a:solidFill>
                            <a:srgbClr val="FFFFFF"/>
                          </a:solidFill>
                        </a:uFill>
                        <a:latin typeface="Arial"/>
                      </a:endParaRPr>
                    </a:p>
                    <a:p>
                      <a:pPr marL="275760" indent="-186120">
                        <a:lnSpc>
                          <a:spcPct val="100000"/>
                        </a:lnSpc>
                        <a:spcBef>
                          <a:spcPts val="190"/>
                        </a:spcBef>
                        <a:buClr>
                          <a:srgbClr val="000000"/>
                        </a:buClr>
                        <a:buFont typeface="Noto Sans Symbols"/>
                        <a:buChar char="−"/>
                      </a:pPr>
                      <a:r>
                        <a:rPr lang="en-IN" sz="1050" b="0" strike="noStrike" spc="-1">
                          <a:solidFill>
                            <a:srgbClr val="000000"/>
                          </a:solidFill>
                          <a:uFill>
                            <a:solidFill>
                              <a:srgbClr val="FFFFFF"/>
                            </a:solidFill>
                          </a:uFill>
                          <a:latin typeface="Calibri"/>
                          <a:ea typeface="Calibri"/>
                        </a:rPr>
                        <a:t>Collaboration in leadership</a:t>
                      </a:r>
                      <a:endParaRPr lang="en-IN" sz="1800" b="0" strike="noStrike" spc="-1">
                        <a:solidFill>
                          <a:srgbClr val="000000"/>
                        </a:solidFill>
                        <a:uFill>
                          <a:solidFill>
                            <a:srgbClr val="FFFFFF"/>
                          </a:solidFill>
                        </a:uFill>
                        <a:latin typeface="Arial"/>
                      </a:endParaRPr>
                    </a:p>
                    <a:p>
                      <a:pPr marL="275760" indent="-186120">
                        <a:lnSpc>
                          <a:spcPct val="100000"/>
                        </a:lnSpc>
                        <a:spcBef>
                          <a:spcPts val="196"/>
                        </a:spcBef>
                        <a:buClr>
                          <a:srgbClr val="000000"/>
                        </a:buClr>
                        <a:buFont typeface="Noto Sans Symbols"/>
                        <a:buChar char="−"/>
                      </a:pPr>
                      <a:r>
                        <a:rPr lang="en-IN" sz="1050" b="0" strike="noStrike" spc="-1">
                          <a:solidFill>
                            <a:srgbClr val="000000"/>
                          </a:solidFill>
                          <a:uFill>
                            <a:solidFill>
                              <a:srgbClr val="FFFFFF"/>
                            </a:solidFill>
                          </a:uFill>
                          <a:latin typeface="Calibri"/>
                          <a:ea typeface="Calibri"/>
                        </a:rPr>
                        <a:t>Fostering Open Dialogue</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276120" indent="-18648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Building Relationships</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84"/>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Managing Performance</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Art of influence/ influencing skills</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6"/>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Creating time and Prioritizing</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276840" indent="-18720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Rewards &amp; Recognition</a:t>
                      </a:r>
                      <a:endParaRPr lang="en-IN" sz="1800" b="0" strike="noStrike" spc="-1" dirty="0">
                        <a:solidFill>
                          <a:srgbClr val="000000"/>
                        </a:solidFill>
                        <a:uFill>
                          <a:solidFill>
                            <a:srgbClr val="FFFFFF"/>
                          </a:solidFill>
                        </a:uFill>
                        <a:latin typeface="Arial"/>
                      </a:endParaRPr>
                    </a:p>
                    <a:p>
                      <a:pPr marL="276840" indent="-187200">
                        <a:lnSpc>
                          <a:spcPct val="100000"/>
                        </a:lnSpc>
                        <a:spcBef>
                          <a:spcPts val="184"/>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Empowering Others</a:t>
                      </a:r>
                      <a:endParaRPr lang="en-IN" sz="1800" b="0" strike="noStrike" spc="-1" dirty="0">
                        <a:solidFill>
                          <a:srgbClr val="000000"/>
                        </a:solidFill>
                        <a:uFill>
                          <a:solidFill>
                            <a:srgbClr val="FFFFFF"/>
                          </a:solidFill>
                        </a:uFill>
                        <a:latin typeface="Arial"/>
                      </a:endParaRPr>
                    </a:p>
                    <a:p>
                      <a:pPr marL="276840" indent="-18720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Conflict Resolution Skills</a:t>
                      </a:r>
                      <a:endParaRPr lang="en-IN" sz="1800" b="0" strike="noStrike" spc="-1" dirty="0">
                        <a:solidFill>
                          <a:srgbClr val="000000"/>
                        </a:solidFill>
                        <a:uFill>
                          <a:solidFill>
                            <a:srgbClr val="FFFFFF"/>
                          </a:solidFill>
                        </a:uFill>
                        <a:latin typeface="Arial"/>
                      </a:endParaRPr>
                    </a:p>
                    <a:p>
                      <a:pPr marL="276840" indent="-187200">
                        <a:lnSpc>
                          <a:spcPct val="100000"/>
                        </a:lnSpc>
                        <a:spcBef>
                          <a:spcPts val="196"/>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Giving Feedback</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extLst>
                  <a:ext uri="{0D108BD9-81ED-4DB2-BD59-A6C34878D82A}">
                    <a16:rowId xmlns:a16="http://schemas.microsoft.com/office/drawing/2014/main" val="10000"/>
                  </a:ext>
                </a:extLst>
              </a:tr>
            </a:tbl>
          </a:graphicData>
        </a:graphic>
      </p:graphicFrame>
      <p:sp>
        <p:nvSpPr>
          <p:cNvPr id="224" name="CustomShape 10"/>
          <p:cNvSpPr/>
          <p:nvPr/>
        </p:nvSpPr>
        <p:spPr>
          <a:xfrm>
            <a:off x="244800" y="5964120"/>
            <a:ext cx="4020840" cy="360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100" b="1" i="1" strike="noStrike" spc="-1">
                <a:solidFill>
                  <a:srgbClr val="000000"/>
                </a:solidFill>
                <a:uFill>
                  <a:solidFill>
                    <a:srgbClr val="FFFFFF"/>
                  </a:solidFill>
                </a:uFill>
                <a:latin typeface="Calibri"/>
                <a:ea typeface="Calibri"/>
              </a:rPr>
              <a:t>Mode: Classroom, Outdoor, Virtual, 1-1 or focus group reinforcement  Duration: 1-2 days per module. 1-3 months for entire program</a:t>
            </a:r>
            <a:endParaRPr lang="en-IN" sz="1800" b="0" strike="noStrike" spc="-1">
              <a:solidFill>
                <a:srgbClr val="000000"/>
              </a:solidFill>
              <a:uFill>
                <a:solidFill>
                  <a:srgbClr val="FFFFFF"/>
                </a:solidFill>
              </a:uFill>
              <a:latin typeface="Arial"/>
            </a:endParaRPr>
          </a:p>
        </p:txBody>
      </p:sp>
      <p:sp>
        <p:nvSpPr>
          <p:cNvPr id="225" name="CustomShape 11"/>
          <p:cNvSpPr/>
          <p:nvPr/>
        </p:nvSpPr>
        <p:spPr>
          <a:xfrm>
            <a:off x="1135080" y="-225360"/>
            <a:ext cx="5815440" cy="180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0" y="381960"/>
            <a:ext cx="61200" cy="11880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227" name="CustomShape 2"/>
          <p:cNvSpPr/>
          <p:nvPr/>
        </p:nvSpPr>
        <p:spPr>
          <a:xfrm>
            <a:off x="7444080" y="183600"/>
            <a:ext cx="1368360" cy="2908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228" name="CustomShape 3"/>
          <p:cNvSpPr/>
          <p:nvPr/>
        </p:nvSpPr>
        <p:spPr>
          <a:xfrm>
            <a:off x="7391520" y="408960"/>
            <a:ext cx="1462320" cy="218880"/>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229" name="CustomShape 4"/>
          <p:cNvSpPr/>
          <p:nvPr/>
        </p:nvSpPr>
        <p:spPr>
          <a:xfrm>
            <a:off x="0" y="6818400"/>
            <a:ext cx="7162200" cy="360"/>
          </a:xfrm>
          <a:custGeom>
            <a:avLst/>
            <a:gdLst/>
            <a:ahLst/>
            <a:cxnLst/>
            <a:rect l="l" t="t" r="r" b="b"/>
            <a:pathLst>
              <a:path w="120000" h="120000">
                <a:moveTo>
                  <a:pt x="0" y="0"/>
                </a:moveTo>
                <a:lnTo>
                  <a:pt x="120000" y="0"/>
                </a:lnTo>
              </a:path>
            </a:pathLst>
          </a:custGeom>
          <a:noFill/>
          <a:ln w="79200">
            <a:solidFill>
              <a:srgbClr val="FFC000"/>
            </a:solidFill>
            <a:round/>
          </a:ln>
        </p:spPr>
        <p:style>
          <a:lnRef idx="0">
            <a:scrgbClr r="0" g="0" b="0"/>
          </a:lnRef>
          <a:fillRef idx="0">
            <a:scrgbClr r="0" g="0" b="0"/>
          </a:fillRef>
          <a:effectRef idx="0">
            <a:scrgbClr r="0" g="0" b="0"/>
          </a:effectRef>
          <a:fontRef idx="minor"/>
        </p:style>
      </p:sp>
      <p:sp>
        <p:nvSpPr>
          <p:cNvPr id="230" name="CustomShape 5"/>
          <p:cNvSpPr/>
          <p:nvPr/>
        </p:nvSpPr>
        <p:spPr>
          <a:xfrm>
            <a:off x="6979320" y="2362320"/>
            <a:ext cx="2156400" cy="2033280"/>
          </a:xfrm>
          <a:prstGeom prst="rect">
            <a:avLst/>
          </a:prstGeom>
          <a:blipFill>
            <a:blip r:embed="rId5"/>
            <a:stretch>
              <a:fillRect/>
            </a:stretch>
          </a:blipFill>
          <a:ln>
            <a:noFill/>
          </a:ln>
        </p:spPr>
        <p:style>
          <a:lnRef idx="0">
            <a:scrgbClr r="0" g="0" b="0"/>
          </a:lnRef>
          <a:fillRef idx="0">
            <a:scrgbClr r="0" g="0" b="0"/>
          </a:fillRef>
          <a:effectRef idx="0">
            <a:scrgbClr r="0" g="0" b="0"/>
          </a:effectRef>
          <a:fontRef idx="minor"/>
        </p:style>
      </p:sp>
      <p:sp>
        <p:nvSpPr>
          <p:cNvPr id="231" name="CustomShape 6"/>
          <p:cNvSpPr/>
          <p:nvPr/>
        </p:nvSpPr>
        <p:spPr>
          <a:xfrm>
            <a:off x="219960" y="479880"/>
            <a:ext cx="5920560" cy="390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2400" b="0" strike="noStrike" spc="-1">
                <a:solidFill>
                  <a:srgbClr val="00AFEF"/>
                </a:solidFill>
                <a:uFill>
                  <a:solidFill>
                    <a:srgbClr val="FFFFFF"/>
                  </a:solidFill>
                </a:uFill>
                <a:latin typeface="Century Gothic"/>
                <a:ea typeface="Century Gothic"/>
              </a:rPr>
              <a:t>MANAGER AS LEADER </a:t>
            </a:r>
            <a:r>
              <a:rPr lang="en-IN" sz="1400" b="0" i="1" strike="noStrike" spc="-1">
                <a:solidFill>
                  <a:srgbClr val="000000"/>
                </a:solidFill>
                <a:uFill>
                  <a:solidFill>
                    <a:srgbClr val="FFFFFF"/>
                  </a:solidFill>
                </a:uFill>
                <a:latin typeface="Calibri"/>
                <a:ea typeface="Calibri"/>
              </a:rPr>
              <a:t>- from managing to leading </a:t>
            </a:r>
            <a:r>
              <a:rPr lang="en-IN" sz="1400" b="0" strike="noStrike" spc="-1">
                <a:solidFill>
                  <a:srgbClr val="000000"/>
                </a:solidFill>
                <a:uFill>
                  <a:solidFill>
                    <a:srgbClr val="FFFFFF"/>
                  </a:solidFill>
                </a:uFill>
                <a:latin typeface="Calibri"/>
                <a:ea typeface="Calibri"/>
              </a:rPr>
              <a:t>(FTM-2)</a:t>
            </a:r>
            <a:endParaRPr lang="en-IN" sz="1800" b="0" strike="noStrike" spc="-1">
              <a:solidFill>
                <a:srgbClr val="000000"/>
              </a:solidFill>
              <a:uFill>
                <a:solidFill>
                  <a:srgbClr val="FFFFFF"/>
                </a:solidFill>
              </a:uFill>
              <a:latin typeface="Arial"/>
            </a:endParaRPr>
          </a:p>
        </p:txBody>
      </p:sp>
      <p:sp>
        <p:nvSpPr>
          <p:cNvPr id="232" name="CustomShape 7"/>
          <p:cNvSpPr/>
          <p:nvPr/>
        </p:nvSpPr>
        <p:spPr>
          <a:xfrm>
            <a:off x="7381800" y="6633000"/>
            <a:ext cx="1588680" cy="180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000" b="0" u="sng" strike="noStrike" spc="-1">
                <a:solidFill>
                  <a:srgbClr val="0000FF"/>
                </a:solidFill>
                <a:uFill>
                  <a:solidFill>
                    <a:srgbClr val="FFFFFF"/>
                  </a:solidFill>
                </a:uFill>
                <a:latin typeface="Century Gothic"/>
                <a:ea typeface="Century Gothic"/>
                <a:hlinkClick r:id="rId6"/>
              </a:rPr>
              <a:t>www.kaleidoscope.org.in</a:t>
            </a:r>
            <a:endParaRPr lang="en-IN" sz="1800" b="0" strike="noStrike" spc="-1">
              <a:solidFill>
                <a:srgbClr val="000000"/>
              </a:solidFill>
              <a:uFill>
                <a:solidFill>
                  <a:srgbClr val="FFFFFF"/>
                </a:solidFill>
              </a:uFill>
              <a:latin typeface="Arial"/>
            </a:endParaRPr>
          </a:p>
        </p:txBody>
      </p:sp>
      <p:sp>
        <p:nvSpPr>
          <p:cNvPr id="233" name="CustomShape 8"/>
          <p:cNvSpPr/>
          <p:nvPr/>
        </p:nvSpPr>
        <p:spPr>
          <a:xfrm>
            <a:off x="233640" y="978120"/>
            <a:ext cx="8070840" cy="38811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dirty="0">
                <a:solidFill>
                  <a:srgbClr val="E26C09"/>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marL="12600" algn="just">
              <a:lnSpc>
                <a:spcPct val="100000"/>
              </a:lnSpc>
              <a:spcBef>
                <a:spcPts val="6"/>
              </a:spcBef>
            </a:pPr>
            <a:r>
              <a:rPr lang="en-IN" sz="1050" b="1" strike="noStrike" spc="-1" dirty="0">
                <a:solidFill>
                  <a:srgbClr val="000000"/>
                </a:solidFill>
                <a:uFill>
                  <a:solidFill>
                    <a:srgbClr val="FFFFFF"/>
                  </a:solidFill>
                </a:uFill>
                <a:latin typeface="Calibri"/>
                <a:ea typeface="Calibri"/>
              </a:rPr>
              <a:t>The FTM-2 </a:t>
            </a:r>
            <a:r>
              <a:rPr lang="en-IN" sz="1050" b="0" strike="noStrike" spc="-1" dirty="0">
                <a:solidFill>
                  <a:srgbClr val="000000"/>
                </a:solidFill>
                <a:uFill>
                  <a:solidFill>
                    <a:srgbClr val="FFFFFF"/>
                  </a:solidFill>
                </a:uFill>
                <a:latin typeface="Calibri"/>
                <a:ea typeface="Calibri"/>
              </a:rPr>
              <a:t>Program is designed to empower managers and supervisors with the leadership skills to drive business results by aligning the vision,  mission, and values to enhance business value. The participants will discover their own unique leadership style and learn how to maximise that style  and use it to their best advantage.</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nSpc>
                <a:spcPct val="100000"/>
              </a:lnSpc>
            </a:pPr>
            <a:r>
              <a:rPr lang="en-IN" sz="1200" b="1" strike="noStrike" spc="-1" dirty="0">
                <a:solidFill>
                  <a:srgbClr val="E26C09"/>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90440" indent="-189720">
              <a:lnSpc>
                <a:spcPct val="137000"/>
              </a:lnSpc>
              <a:spcBef>
                <a:spcPts val="14"/>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All levels of management. Most beneficial to mid-level managers, project managers, front-line managers.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1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Experienced managers or supervisors who want or need to brush up on their supervisory skills</a:t>
            </a:r>
            <a:endParaRPr lang="en-IN" sz="1800" b="0" strike="noStrike" spc="-1" dirty="0">
              <a:solidFill>
                <a:srgbClr val="000000"/>
              </a:solidFill>
              <a:uFill>
                <a:solidFill>
                  <a:srgbClr val="FFFFFF"/>
                </a:solidFill>
              </a:uFill>
              <a:latin typeface="Arial"/>
            </a:endParaRPr>
          </a:p>
          <a:p>
            <a:pPr marL="12600" indent="-189720">
              <a:lnSpc>
                <a:spcPct val="100000"/>
              </a:lnSpc>
              <a:spcBef>
                <a:spcPts val="34"/>
              </a:spcBef>
            </a:pPr>
            <a:endParaRPr lang="en-IN" sz="1800" b="0" strike="noStrike" spc="-1" dirty="0">
              <a:solidFill>
                <a:srgbClr val="000000"/>
              </a:solidFill>
              <a:uFill>
                <a:solidFill>
                  <a:srgbClr val="FFFFFF"/>
                </a:solidFill>
              </a:uFill>
              <a:latin typeface="Arial"/>
            </a:endParaRPr>
          </a:p>
          <a:p>
            <a:pPr marL="12600" indent="-189720">
              <a:lnSpc>
                <a:spcPct val="100000"/>
              </a:lnSpc>
            </a:pPr>
            <a:r>
              <a:rPr lang="en-IN" sz="1200" b="1" strike="noStrike" spc="-1" dirty="0">
                <a:solidFill>
                  <a:srgbClr val="E26C09"/>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90440" indent="-189720">
              <a:lnSpc>
                <a:spcPct val="138000"/>
              </a:lnSpc>
              <a:spcBef>
                <a:spcPts val="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Develop skills and learn concepts that increase the ability to be effective leaders of organisations and take on new  responsibilities.</a:t>
            </a:r>
            <a:endParaRPr lang="en-IN" sz="1800" b="0" strike="noStrike" spc="-1" dirty="0">
              <a:solidFill>
                <a:srgbClr val="000000"/>
              </a:solidFill>
              <a:uFill>
                <a:solidFill>
                  <a:srgbClr val="FFFFFF"/>
                </a:solidFill>
              </a:uFill>
              <a:latin typeface="Arial"/>
            </a:endParaRPr>
          </a:p>
          <a:p>
            <a:pPr marL="12600" indent="-189720">
              <a:lnSpc>
                <a:spcPct val="100000"/>
              </a:lnSpc>
              <a:spcBef>
                <a:spcPts val="201"/>
              </a:spcBef>
            </a:pPr>
            <a:r>
              <a:rPr lang="en-IN" sz="1100" b="0" strike="noStrike" spc="-1" dirty="0">
                <a:solidFill>
                  <a:srgbClr val="585858"/>
                </a:solidFill>
                <a:uFill>
                  <a:solidFill>
                    <a:srgbClr val="FFFFFF"/>
                  </a:solidFill>
                </a:uFill>
                <a:latin typeface="arial"/>
                <a:ea typeface="arial"/>
              </a:rPr>
              <a:t></a:t>
            </a:r>
            <a:r>
              <a:rPr lang="en-IN" sz="1100" b="0" strike="noStrike" spc="-1" dirty="0">
                <a:solidFill>
                  <a:srgbClr val="585858"/>
                </a:solidFill>
                <a:uFill>
                  <a:solidFill>
                    <a:srgbClr val="FFFFFF"/>
                  </a:solidFill>
                </a:uFill>
                <a:latin typeface="Times New Roman"/>
                <a:ea typeface="Times New Roman"/>
              </a:rPr>
              <a:t> </a:t>
            </a:r>
            <a:r>
              <a:rPr lang="en-IN" sz="1100" b="0" strike="noStrike" spc="-1" dirty="0">
                <a:solidFill>
                  <a:srgbClr val="000000"/>
                </a:solidFill>
                <a:uFill>
                  <a:solidFill>
                    <a:srgbClr val="FFFFFF"/>
                  </a:solidFill>
                </a:uFill>
                <a:latin typeface="Calibri"/>
                <a:ea typeface="Calibri"/>
              </a:rPr>
              <a:t>Apply principles of influence, power &amp; engage various groups to expand influence</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6"/>
              </a:spcBef>
            </a:pPr>
            <a:r>
              <a:rPr lang="en-IN" sz="1100" b="0" strike="noStrike" spc="-1" dirty="0">
                <a:solidFill>
                  <a:srgbClr val="585858"/>
                </a:solidFill>
                <a:uFill>
                  <a:solidFill>
                    <a:srgbClr val="FFFFFF"/>
                  </a:solidFill>
                </a:uFill>
                <a:latin typeface="arial"/>
                <a:ea typeface="arial"/>
              </a:rPr>
              <a:t></a:t>
            </a:r>
            <a:r>
              <a:rPr lang="en-IN" sz="1100" b="0" strike="noStrike" spc="-1" dirty="0">
                <a:solidFill>
                  <a:srgbClr val="585858"/>
                </a:solidFill>
                <a:uFill>
                  <a:solidFill>
                    <a:srgbClr val="FFFFFF"/>
                  </a:solidFill>
                </a:uFill>
                <a:latin typeface="Times New Roman"/>
                <a:ea typeface="Times New Roman"/>
              </a:rPr>
              <a:t> </a:t>
            </a:r>
            <a:r>
              <a:rPr lang="en-IN" sz="1100" b="0" strike="noStrike" spc="-1" dirty="0">
                <a:solidFill>
                  <a:srgbClr val="000000"/>
                </a:solidFill>
                <a:uFill>
                  <a:solidFill>
                    <a:srgbClr val="FFFFFF"/>
                  </a:solidFill>
                </a:uFill>
                <a:latin typeface="Calibri"/>
                <a:ea typeface="Calibri"/>
              </a:rPr>
              <a:t>Distinguish between management and leadership</a:t>
            </a:r>
            <a:endParaRPr lang="en-IN" sz="1800" b="0" strike="noStrike" spc="-1" dirty="0">
              <a:solidFill>
                <a:srgbClr val="000000"/>
              </a:solidFill>
              <a:uFill>
                <a:solidFill>
                  <a:srgbClr val="FFFFFF"/>
                </a:solidFill>
              </a:uFill>
              <a:latin typeface="Arial"/>
            </a:endParaRPr>
          </a:p>
          <a:p>
            <a:pPr marL="12600" indent="-189720">
              <a:lnSpc>
                <a:spcPct val="100000"/>
              </a:lnSpc>
              <a:spcBef>
                <a:spcPts val="204"/>
              </a:spcBef>
            </a:pPr>
            <a:r>
              <a:rPr lang="en-IN" sz="1100" b="0" strike="noStrike" spc="-1" dirty="0">
                <a:solidFill>
                  <a:srgbClr val="585858"/>
                </a:solidFill>
                <a:uFill>
                  <a:solidFill>
                    <a:srgbClr val="FFFFFF"/>
                  </a:solidFill>
                </a:uFill>
                <a:latin typeface="arial"/>
                <a:ea typeface="arial"/>
              </a:rPr>
              <a:t></a:t>
            </a:r>
            <a:r>
              <a:rPr lang="en-IN" sz="1100" b="0" strike="noStrike" spc="-1" dirty="0">
                <a:solidFill>
                  <a:srgbClr val="585858"/>
                </a:solidFill>
                <a:uFill>
                  <a:solidFill>
                    <a:srgbClr val="FFFFFF"/>
                  </a:solidFill>
                </a:uFill>
                <a:latin typeface="Times New Roman"/>
                <a:ea typeface="Times New Roman"/>
              </a:rPr>
              <a:t> </a:t>
            </a:r>
            <a:r>
              <a:rPr lang="en-IN" sz="1100" b="0" strike="noStrike" spc="-1" dirty="0">
                <a:solidFill>
                  <a:srgbClr val="000000"/>
                </a:solidFill>
                <a:uFill>
                  <a:solidFill>
                    <a:srgbClr val="FFFFFF"/>
                  </a:solidFill>
                </a:uFill>
                <a:latin typeface="Calibri"/>
                <a:ea typeface="Calibri"/>
              </a:rPr>
              <a:t>Develop techniques to manage conflict between co-workers and subordinates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0"/>
              </a:spcBef>
            </a:pPr>
            <a:r>
              <a:rPr lang="en-IN" sz="1100" b="0" strike="noStrike" spc="-1" dirty="0">
                <a:solidFill>
                  <a:srgbClr val="585858"/>
                </a:solidFill>
                <a:uFill>
                  <a:solidFill>
                    <a:srgbClr val="FFFFFF"/>
                  </a:solidFill>
                </a:uFill>
                <a:latin typeface="arial"/>
                <a:ea typeface="arial"/>
              </a:rPr>
              <a:t></a:t>
            </a:r>
            <a:r>
              <a:rPr lang="en-IN" sz="1100" b="0" strike="noStrike" spc="-1" dirty="0">
                <a:solidFill>
                  <a:srgbClr val="585858"/>
                </a:solidFill>
                <a:uFill>
                  <a:solidFill>
                    <a:srgbClr val="FFFFFF"/>
                  </a:solidFill>
                </a:uFill>
                <a:latin typeface="Times New Roman"/>
                <a:ea typeface="Times New Roman"/>
              </a:rPr>
              <a:t> </a:t>
            </a:r>
            <a:r>
              <a:rPr lang="en-IN" sz="1100" b="0" strike="noStrike" spc="-1" dirty="0">
                <a:solidFill>
                  <a:srgbClr val="000000"/>
                </a:solidFill>
                <a:uFill>
                  <a:solidFill>
                    <a:srgbClr val="FFFFFF"/>
                  </a:solidFill>
                </a:uFill>
                <a:latin typeface="Calibri"/>
                <a:ea typeface="Calibri"/>
              </a:rPr>
              <a:t>Develop effective communication skills for leadership</a:t>
            </a:r>
            <a:endParaRPr lang="en-IN" sz="1800" b="0" strike="noStrike" spc="-1" dirty="0">
              <a:solidFill>
                <a:srgbClr val="000000"/>
              </a:solidFill>
              <a:uFill>
                <a:solidFill>
                  <a:srgbClr val="FFFFFF"/>
                </a:solidFill>
              </a:uFill>
              <a:latin typeface="Arial"/>
            </a:endParaRPr>
          </a:p>
          <a:p>
            <a:pPr marL="12600" indent="-189720">
              <a:lnSpc>
                <a:spcPct val="100000"/>
              </a:lnSpc>
              <a:spcBef>
                <a:spcPts val="204"/>
              </a:spcBef>
            </a:pPr>
            <a:r>
              <a:rPr lang="en-IN" sz="1100" b="0" strike="noStrike" spc="-1" dirty="0">
                <a:solidFill>
                  <a:srgbClr val="585858"/>
                </a:solidFill>
                <a:uFill>
                  <a:solidFill>
                    <a:srgbClr val="FFFFFF"/>
                  </a:solidFill>
                </a:uFill>
                <a:latin typeface="arial"/>
                <a:ea typeface="arial"/>
              </a:rPr>
              <a:t></a:t>
            </a:r>
            <a:r>
              <a:rPr lang="en-IN" sz="1100" b="0" strike="noStrike" spc="-1" dirty="0">
                <a:solidFill>
                  <a:srgbClr val="585858"/>
                </a:solidFill>
                <a:uFill>
                  <a:solidFill>
                    <a:srgbClr val="FFFFFF"/>
                  </a:solidFill>
                </a:uFill>
                <a:latin typeface="Times New Roman"/>
                <a:ea typeface="Times New Roman"/>
              </a:rPr>
              <a:t> </a:t>
            </a:r>
            <a:r>
              <a:rPr lang="en-IN" sz="1100" b="0" strike="noStrike" spc="-1" dirty="0">
                <a:solidFill>
                  <a:srgbClr val="000000"/>
                </a:solidFill>
                <a:uFill>
                  <a:solidFill>
                    <a:srgbClr val="FFFFFF"/>
                  </a:solidFill>
                </a:uFill>
                <a:latin typeface="Calibri"/>
                <a:ea typeface="Calibri"/>
              </a:rPr>
              <a:t>Identify team member readiness for right leadership style</a:t>
            </a:r>
            <a:endParaRPr lang="en-IN" sz="1800" b="0" strike="noStrike" spc="-1" dirty="0">
              <a:solidFill>
                <a:srgbClr val="000000"/>
              </a:solidFill>
              <a:uFill>
                <a:solidFill>
                  <a:srgbClr val="FFFFFF"/>
                </a:solidFill>
              </a:uFill>
              <a:latin typeface="Arial"/>
            </a:endParaRPr>
          </a:p>
          <a:p>
            <a:pPr marL="12600" indent="-189720">
              <a:lnSpc>
                <a:spcPct val="100000"/>
              </a:lnSpc>
              <a:spcBef>
                <a:spcPts val="45"/>
              </a:spcBef>
            </a:pPr>
            <a:endParaRPr lang="en-IN" sz="1800" b="0" strike="noStrike" spc="-1" dirty="0">
              <a:solidFill>
                <a:srgbClr val="000000"/>
              </a:solidFill>
              <a:uFill>
                <a:solidFill>
                  <a:srgbClr val="FFFFFF"/>
                </a:solidFill>
              </a:uFill>
              <a:latin typeface="Arial"/>
            </a:endParaRPr>
          </a:p>
          <a:p>
            <a:pPr marL="12600" indent="-189720">
              <a:lnSpc>
                <a:spcPct val="100000"/>
              </a:lnSpc>
            </a:pPr>
            <a:r>
              <a:rPr lang="en-IN" sz="1200" b="1" strike="noStrike" spc="-1" dirty="0">
                <a:solidFill>
                  <a:srgbClr val="E26C09"/>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graphicFrame>
        <p:nvGraphicFramePr>
          <p:cNvPr id="234" name="Table 9"/>
          <p:cNvGraphicFramePr/>
          <p:nvPr>
            <p:extLst>
              <p:ext uri="{D42A27DB-BD31-4B8C-83A1-F6EECF244321}">
                <p14:modId xmlns:p14="http://schemas.microsoft.com/office/powerpoint/2010/main" val="25750887"/>
              </p:ext>
            </p:extLst>
          </p:nvPr>
        </p:nvGraphicFramePr>
        <p:xfrm>
          <a:off x="159840" y="4893480"/>
          <a:ext cx="7911000" cy="1010880"/>
        </p:xfrm>
        <a:graphic>
          <a:graphicData uri="http://schemas.openxmlformats.org/drawingml/2006/table">
            <a:tbl>
              <a:tblPr/>
              <a:tblGrid>
                <a:gridCol w="272952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666880">
                  <a:extLst>
                    <a:ext uri="{9D8B030D-6E8A-4147-A177-3AD203B41FA5}">
                      <a16:colId xmlns:a16="http://schemas.microsoft.com/office/drawing/2014/main" val="20002"/>
                    </a:ext>
                  </a:extLst>
                </a:gridCol>
              </a:tblGrid>
              <a:tr h="1010880">
                <a:tc>
                  <a:txBody>
                    <a:bodyPr/>
                    <a:lstStyle/>
                    <a:p>
                      <a:pPr marL="275760" indent="-186120">
                        <a:lnSpc>
                          <a:spcPct val="100000"/>
                        </a:lnSpc>
                        <a:buClr>
                          <a:srgbClr val="000000"/>
                        </a:buClr>
                        <a:buFont typeface="Noto Sans Symbols"/>
                        <a:buChar char="−"/>
                      </a:pPr>
                      <a:r>
                        <a:rPr lang="en-IN" sz="1050" b="0" strike="noStrike" spc="-1">
                          <a:solidFill>
                            <a:srgbClr val="000000"/>
                          </a:solidFill>
                          <a:uFill>
                            <a:solidFill>
                              <a:srgbClr val="FFFFFF"/>
                            </a:solidFill>
                          </a:uFill>
                          <a:latin typeface="Calibri"/>
                          <a:ea typeface="Calibri"/>
                        </a:rPr>
                        <a:t>Understanding Leadership vs Management</a:t>
                      </a:r>
                      <a:endParaRPr lang="en-IN" sz="1800" b="0" strike="noStrike" spc="-1">
                        <a:solidFill>
                          <a:srgbClr val="000000"/>
                        </a:solidFill>
                        <a:uFill>
                          <a:solidFill>
                            <a:srgbClr val="FFFFFF"/>
                          </a:solidFill>
                        </a:uFill>
                        <a:latin typeface="Arial"/>
                      </a:endParaRPr>
                    </a:p>
                    <a:p>
                      <a:pPr marL="275760" indent="-186120">
                        <a:lnSpc>
                          <a:spcPct val="100000"/>
                        </a:lnSpc>
                        <a:spcBef>
                          <a:spcPts val="184"/>
                        </a:spcBef>
                        <a:buClr>
                          <a:srgbClr val="000000"/>
                        </a:buClr>
                        <a:buFont typeface="Noto Sans Symbols"/>
                        <a:buChar char="−"/>
                      </a:pPr>
                      <a:r>
                        <a:rPr lang="en-IN" sz="1050" b="0" strike="noStrike" spc="-1">
                          <a:solidFill>
                            <a:srgbClr val="000000"/>
                          </a:solidFill>
                          <a:uFill>
                            <a:solidFill>
                              <a:srgbClr val="FFFFFF"/>
                            </a:solidFill>
                          </a:uFill>
                          <a:latin typeface="Calibri"/>
                          <a:ea typeface="Calibri"/>
                        </a:rPr>
                        <a:t>Setting expectations &amp; accountability</a:t>
                      </a:r>
                      <a:endParaRPr lang="en-IN" sz="1800" b="0" strike="noStrike" spc="-1">
                        <a:solidFill>
                          <a:srgbClr val="000000"/>
                        </a:solidFill>
                        <a:uFill>
                          <a:solidFill>
                            <a:srgbClr val="FFFFFF"/>
                          </a:solidFill>
                        </a:uFill>
                        <a:latin typeface="Arial"/>
                      </a:endParaRPr>
                    </a:p>
                    <a:p>
                      <a:pPr marL="275760" indent="-186120">
                        <a:lnSpc>
                          <a:spcPct val="100000"/>
                        </a:lnSpc>
                        <a:spcBef>
                          <a:spcPts val="190"/>
                        </a:spcBef>
                        <a:buClr>
                          <a:srgbClr val="000000"/>
                        </a:buClr>
                        <a:buFont typeface="Noto Sans Symbols"/>
                        <a:buChar char="−"/>
                      </a:pPr>
                      <a:r>
                        <a:rPr lang="en-IN" sz="1050" b="0" strike="noStrike" spc="-1">
                          <a:solidFill>
                            <a:srgbClr val="000000"/>
                          </a:solidFill>
                          <a:uFill>
                            <a:solidFill>
                              <a:srgbClr val="FFFFFF"/>
                            </a:solidFill>
                          </a:uFill>
                          <a:latin typeface="Calibri"/>
                          <a:ea typeface="Calibri"/>
                        </a:rPr>
                        <a:t>Manager as Coach</a:t>
                      </a:r>
                      <a:endParaRPr lang="en-IN" sz="1800" b="0" strike="noStrike" spc="-1">
                        <a:solidFill>
                          <a:srgbClr val="000000"/>
                        </a:solidFill>
                        <a:uFill>
                          <a:solidFill>
                            <a:srgbClr val="FFFFFF"/>
                          </a:solidFill>
                        </a:uFill>
                        <a:latin typeface="Arial"/>
                      </a:endParaRPr>
                    </a:p>
                    <a:p>
                      <a:pPr marL="275760" indent="-186120">
                        <a:lnSpc>
                          <a:spcPct val="100000"/>
                        </a:lnSpc>
                        <a:spcBef>
                          <a:spcPts val="196"/>
                        </a:spcBef>
                        <a:buClr>
                          <a:srgbClr val="000000"/>
                        </a:buClr>
                        <a:buFont typeface="Noto Sans Symbols"/>
                        <a:buChar char="−"/>
                      </a:pPr>
                      <a:r>
                        <a:rPr lang="en-IN" sz="1050" b="0" strike="noStrike" spc="-1">
                          <a:solidFill>
                            <a:srgbClr val="000000"/>
                          </a:solidFill>
                          <a:uFill>
                            <a:solidFill>
                              <a:srgbClr val="FFFFFF"/>
                            </a:solidFill>
                          </a:uFill>
                          <a:latin typeface="Calibri"/>
                          <a:ea typeface="Calibri"/>
                        </a:rPr>
                        <a:t>Applying principle of influence &amp; power</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276120" indent="-18648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Managing conflict</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Managing </a:t>
                      </a:r>
                      <a:r>
                        <a:rPr lang="en-IN" sz="1050" b="0" strike="noStrike" spc="-1" dirty="0" err="1">
                          <a:solidFill>
                            <a:srgbClr val="000000"/>
                          </a:solidFill>
                          <a:uFill>
                            <a:solidFill>
                              <a:srgbClr val="FFFFFF"/>
                            </a:solidFill>
                          </a:uFill>
                          <a:latin typeface="Calibri"/>
                          <a:ea typeface="Calibri"/>
                        </a:rPr>
                        <a:t>behavioral</a:t>
                      </a:r>
                      <a:r>
                        <a:rPr lang="en-IN" sz="1050" b="0" strike="noStrike" spc="-1" dirty="0">
                          <a:solidFill>
                            <a:srgbClr val="000000"/>
                          </a:solidFill>
                          <a:uFill>
                            <a:solidFill>
                              <a:srgbClr val="FFFFFF"/>
                            </a:solidFill>
                          </a:uFill>
                          <a:latin typeface="Calibri"/>
                          <a:ea typeface="Calibri"/>
                        </a:rPr>
                        <a:t> styles</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6"/>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Mentoring, </a:t>
                      </a:r>
                      <a:r>
                        <a:rPr lang="en-IN" sz="1050" b="0" strike="noStrike" spc="-1" dirty="0" err="1">
                          <a:solidFill>
                            <a:srgbClr val="000000"/>
                          </a:solidFill>
                          <a:uFill>
                            <a:solidFill>
                              <a:srgbClr val="FFFFFF"/>
                            </a:solidFill>
                          </a:uFill>
                          <a:latin typeface="Calibri"/>
                          <a:ea typeface="Calibri"/>
                        </a:rPr>
                        <a:t>counseling</a:t>
                      </a:r>
                      <a:r>
                        <a:rPr lang="en-IN" sz="1050" b="0" strike="noStrike" spc="-1" dirty="0">
                          <a:solidFill>
                            <a:srgbClr val="000000"/>
                          </a:solidFill>
                          <a:uFill>
                            <a:solidFill>
                              <a:srgbClr val="FFFFFF"/>
                            </a:solidFill>
                          </a:uFill>
                          <a:latin typeface="Calibri"/>
                          <a:ea typeface="Calibri"/>
                        </a:rPr>
                        <a:t>, evaluating skills</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Building teams</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276120" indent="-18648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Leveraging diversity</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84"/>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Fostering open dialogue</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Effective presentation skills</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6"/>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Communicating strategically</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extLst>
                  <a:ext uri="{0D108BD9-81ED-4DB2-BD59-A6C34878D82A}">
                    <a16:rowId xmlns:a16="http://schemas.microsoft.com/office/drawing/2014/main" val="10000"/>
                  </a:ext>
                </a:extLst>
              </a:tr>
            </a:tbl>
          </a:graphicData>
        </a:graphic>
      </p:graphicFrame>
      <p:sp>
        <p:nvSpPr>
          <p:cNvPr id="235" name="CustomShape 10"/>
          <p:cNvSpPr/>
          <p:nvPr/>
        </p:nvSpPr>
        <p:spPr>
          <a:xfrm>
            <a:off x="244800" y="6071040"/>
            <a:ext cx="4020840" cy="360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100" b="1" i="1" strike="noStrike" spc="-1">
                <a:solidFill>
                  <a:srgbClr val="000000"/>
                </a:solidFill>
                <a:uFill>
                  <a:solidFill>
                    <a:srgbClr val="FFFFFF"/>
                  </a:solidFill>
                </a:uFill>
                <a:latin typeface="Calibri"/>
                <a:ea typeface="Calibri"/>
              </a:rPr>
              <a:t>Mode: Classroom, Outdoor, Virtual, 1-1 or focus group reinforcement  Duration: 1-2 days per module. 2-3 months for entire program</a:t>
            </a:r>
            <a:endParaRPr lang="en-IN" sz="1800" b="0" strike="noStrike" spc="-1">
              <a:solidFill>
                <a:srgbClr val="000000"/>
              </a:solidFill>
              <a:uFill>
                <a:solidFill>
                  <a:srgbClr val="FFFFFF"/>
                </a:solidFill>
              </a:uFill>
              <a:latin typeface="Arial"/>
            </a:endParaRPr>
          </a:p>
        </p:txBody>
      </p:sp>
      <p:sp>
        <p:nvSpPr>
          <p:cNvPr id="236" name="CustomShape 11"/>
          <p:cNvSpPr/>
          <p:nvPr/>
        </p:nvSpPr>
        <p:spPr>
          <a:xfrm>
            <a:off x="575280" y="-181800"/>
            <a:ext cx="6268680" cy="390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0" y="381960"/>
            <a:ext cx="61200" cy="11880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238" name="CustomShape 2"/>
          <p:cNvSpPr/>
          <p:nvPr/>
        </p:nvSpPr>
        <p:spPr>
          <a:xfrm>
            <a:off x="7444080" y="183600"/>
            <a:ext cx="1368360" cy="2908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239" name="CustomShape 3"/>
          <p:cNvSpPr/>
          <p:nvPr/>
        </p:nvSpPr>
        <p:spPr>
          <a:xfrm>
            <a:off x="7391520" y="408960"/>
            <a:ext cx="1462320" cy="218880"/>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240" name="CustomShape 4"/>
          <p:cNvSpPr/>
          <p:nvPr/>
        </p:nvSpPr>
        <p:spPr>
          <a:xfrm>
            <a:off x="0" y="6818400"/>
            <a:ext cx="7162200" cy="360"/>
          </a:xfrm>
          <a:custGeom>
            <a:avLst/>
            <a:gdLst/>
            <a:ahLst/>
            <a:cxnLst/>
            <a:rect l="l" t="t" r="r" b="b"/>
            <a:pathLst>
              <a:path w="120000" h="120000">
                <a:moveTo>
                  <a:pt x="0" y="0"/>
                </a:moveTo>
                <a:lnTo>
                  <a:pt x="120000" y="0"/>
                </a:lnTo>
              </a:path>
            </a:pathLst>
          </a:custGeom>
          <a:noFill/>
          <a:ln w="79200">
            <a:solidFill>
              <a:srgbClr val="FFC000"/>
            </a:solidFill>
            <a:round/>
          </a:ln>
        </p:spPr>
        <p:style>
          <a:lnRef idx="0">
            <a:scrgbClr r="0" g="0" b="0"/>
          </a:lnRef>
          <a:fillRef idx="0">
            <a:scrgbClr r="0" g="0" b="0"/>
          </a:fillRef>
          <a:effectRef idx="0">
            <a:scrgbClr r="0" g="0" b="0"/>
          </a:effectRef>
          <a:fontRef idx="minor"/>
        </p:style>
      </p:sp>
      <p:sp>
        <p:nvSpPr>
          <p:cNvPr id="241" name="CustomShape 5"/>
          <p:cNvSpPr/>
          <p:nvPr/>
        </p:nvSpPr>
        <p:spPr>
          <a:xfrm>
            <a:off x="219960" y="479880"/>
            <a:ext cx="5250600" cy="390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2400" b="0" strike="noStrike" spc="-1">
                <a:solidFill>
                  <a:srgbClr val="00AFEF"/>
                </a:solidFill>
                <a:uFill>
                  <a:solidFill>
                    <a:srgbClr val="FFFFFF"/>
                  </a:solidFill>
                </a:uFill>
                <a:latin typeface="Century Gothic"/>
                <a:ea typeface="Century Gothic"/>
              </a:rPr>
              <a:t>ADVANCED LEADERSHIP PROGRAM</a:t>
            </a:r>
            <a:endParaRPr lang="en-IN" sz="1800" b="0" strike="noStrike" spc="-1">
              <a:solidFill>
                <a:srgbClr val="000000"/>
              </a:solidFill>
              <a:uFill>
                <a:solidFill>
                  <a:srgbClr val="FFFFFF"/>
                </a:solidFill>
              </a:uFill>
              <a:latin typeface="Arial"/>
            </a:endParaRPr>
          </a:p>
        </p:txBody>
      </p:sp>
      <p:sp>
        <p:nvSpPr>
          <p:cNvPr id="242" name="CustomShape 6"/>
          <p:cNvSpPr/>
          <p:nvPr/>
        </p:nvSpPr>
        <p:spPr>
          <a:xfrm>
            <a:off x="5615280" y="606240"/>
            <a:ext cx="428400" cy="23868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pPr>
            <a:r>
              <a:rPr lang="en-IN" sz="1400" b="0" i="1" strike="noStrike" spc="-1">
                <a:solidFill>
                  <a:srgbClr val="000000"/>
                </a:solidFill>
                <a:uFill>
                  <a:solidFill>
                    <a:srgbClr val="FFFFFF"/>
                  </a:solidFill>
                </a:uFill>
                <a:latin typeface="Calibri"/>
                <a:ea typeface="Calibri"/>
              </a:rPr>
              <a:t>- ALP</a:t>
            </a:r>
            <a:endParaRPr lang="en-IN" sz="1800" b="0" strike="noStrike" spc="-1">
              <a:solidFill>
                <a:srgbClr val="000000"/>
              </a:solidFill>
              <a:uFill>
                <a:solidFill>
                  <a:srgbClr val="FFFFFF"/>
                </a:solidFill>
              </a:uFill>
              <a:latin typeface="Arial"/>
            </a:endParaRPr>
          </a:p>
        </p:txBody>
      </p:sp>
      <p:sp>
        <p:nvSpPr>
          <p:cNvPr id="243" name="CustomShape 7"/>
          <p:cNvSpPr/>
          <p:nvPr/>
        </p:nvSpPr>
        <p:spPr>
          <a:xfrm>
            <a:off x="219960" y="976320"/>
            <a:ext cx="8085240" cy="330948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dirty="0">
                <a:solidFill>
                  <a:srgbClr val="E26C09"/>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marL="12600">
              <a:lnSpc>
                <a:spcPct val="100000"/>
              </a:lnSpc>
              <a:spcBef>
                <a:spcPts val="6"/>
              </a:spcBef>
            </a:pPr>
            <a:r>
              <a:rPr lang="en-IN" sz="1050" b="1" strike="noStrike" spc="-1" dirty="0">
                <a:solidFill>
                  <a:srgbClr val="000000"/>
                </a:solidFill>
                <a:uFill>
                  <a:solidFill>
                    <a:srgbClr val="FFFFFF"/>
                  </a:solidFill>
                </a:uFill>
                <a:latin typeface="Calibri"/>
                <a:ea typeface="Calibri"/>
              </a:rPr>
              <a:t>The ALP </a:t>
            </a:r>
            <a:r>
              <a:rPr lang="en-IN" sz="1050" b="0" strike="noStrike" spc="-1" dirty="0">
                <a:solidFill>
                  <a:srgbClr val="000000"/>
                </a:solidFill>
                <a:uFill>
                  <a:solidFill>
                    <a:srgbClr val="FFFFFF"/>
                  </a:solidFill>
                </a:uFill>
                <a:latin typeface="Calibri"/>
                <a:ea typeface="Calibri"/>
              </a:rPr>
              <a:t>Program is designed to enhance and leverage the skills of highly accomplished, experienced leaders with the management expertise and  cross-functional perspective to drive performance across domains, industries, and borders.</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nSpc>
                <a:spcPct val="100000"/>
              </a:lnSpc>
            </a:pPr>
            <a:r>
              <a:rPr lang="en-IN" sz="1200" b="1" strike="noStrike" spc="-1" dirty="0">
                <a:solidFill>
                  <a:srgbClr val="E26C09"/>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2600">
              <a:lnSpc>
                <a:spcPct val="100000"/>
              </a:lnSpc>
              <a:spcBef>
                <a:spcPts val="11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Senior executives, Senior managers (15+ years in management role)</a:t>
            </a:r>
            <a:endParaRPr lang="en-IN" sz="1800" b="0" strike="noStrike" spc="-1" dirty="0">
              <a:solidFill>
                <a:srgbClr val="000000"/>
              </a:solidFill>
              <a:uFill>
                <a:solidFill>
                  <a:srgbClr val="FFFFFF"/>
                </a:solidFill>
              </a:uFill>
              <a:latin typeface="Arial"/>
            </a:endParaRPr>
          </a:p>
          <a:p>
            <a:pPr marL="190440" indent="-189720">
              <a:lnSpc>
                <a:spcPct val="138000"/>
              </a:lnSpc>
              <a:spcBef>
                <a:spcPts val="7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Any one stepping into a strategic role, driving a strategic organization/social initiative, or seeking executive leadership training to strengthen  their skills to help them motivate and inspire others to drive results.</a:t>
            </a:r>
            <a:endParaRPr lang="en-IN" sz="1800" b="0" strike="noStrike" spc="-1" dirty="0">
              <a:solidFill>
                <a:srgbClr val="000000"/>
              </a:solidFill>
              <a:uFill>
                <a:solidFill>
                  <a:srgbClr val="FFFFFF"/>
                </a:solidFill>
              </a:uFill>
              <a:latin typeface="Arial"/>
            </a:endParaRPr>
          </a:p>
          <a:p>
            <a:pPr marL="190440" indent="-189720">
              <a:lnSpc>
                <a:spcPct val="100000"/>
              </a:lnSpc>
              <a:spcBef>
                <a:spcPts val="14"/>
              </a:spcBef>
            </a:pPr>
            <a:endParaRPr lang="en-IN" sz="1800" b="0" strike="noStrike" spc="-1" dirty="0">
              <a:solidFill>
                <a:srgbClr val="000000"/>
              </a:solidFill>
              <a:uFill>
                <a:solidFill>
                  <a:srgbClr val="FFFFFF"/>
                </a:solidFill>
              </a:uFill>
              <a:latin typeface="Arial"/>
            </a:endParaRPr>
          </a:p>
          <a:p>
            <a:pPr marL="12600" indent="-189720">
              <a:lnSpc>
                <a:spcPct val="100000"/>
              </a:lnSpc>
            </a:pPr>
            <a:r>
              <a:rPr lang="en-IN" sz="1200" b="1" strike="noStrike" spc="-1" dirty="0">
                <a:solidFill>
                  <a:srgbClr val="E26C09"/>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13"/>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Discover the power of emotional intelligence—leading with a healthy and wise </a:t>
            </a:r>
            <a:r>
              <a:rPr lang="en-IN" sz="1050" b="0" strike="noStrike" spc="-1" dirty="0" err="1">
                <a:solidFill>
                  <a:srgbClr val="000000"/>
                </a:solidFill>
                <a:uFill>
                  <a:solidFill>
                    <a:srgbClr val="FFFFFF"/>
                  </a:solidFill>
                </a:uFill>
                <a:latin typeface="Calibri"/>
                <a:ea typeface="Calibri"/>
              </a:rPr>
              <a:t>demeanor</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Build teams that work collectively towards a goal</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Flex your executive leadership styles when there are changes in people and conditions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Ensure that your </a:t>
            </a:r>
            <a:r>
              <a:rPr lang="en-IN" sz="1050" b="0" strike="noStrike" spc="-1" dirty="0" err="1">
                <a:solidFill>
                  <a:srgbClr val="000000"/>
                </a:solidFill>
                <a:uFill>
                  <a:solidFill>
                    <a:srgbClr val="FFFFFF"/>
                  </a:solidFill>
                </a:uFill>
                <a:latin typeface="Calibri"/>
                <a:ea typeface="Calibri"/>
              </a:rPr>
              <a:t>behavior</a:t>
            </a:r>
            <a:r>
              <a:rPr lang="en-IN" sz="1050" b="0" strike="noStrike" spc="-1" dirty="0">
                <a:solidFill>
                  <a:srgbClr val="000000"/>
                </a:solidFill>
                <a:uFill>
                  <a:solidFill>
                    <a:srgbClr val="FFFFFF"/>
                  </a:solidFill>
                </a:uFill>
                <a:latin typeface="Calibri"/>
                <a:ea typeface="Calibri"/>
              </a:rPr>
              <a:t> is always ethical, reflective of your organization’s values</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Become a change master who encourages innovative thought and </a:t>
            </a:r>
            <a:r>
              <a:rPr lang="en-IN" sz="1050" b="0" strike="noStrike" spc="-1" dirty="0" err="1">
                <a:solidFill>
                  <a:srgbClr val="000000"/>
                </a:solidFill>
                <a:uFill>
                  <a:solidFill>
                    <a:srgbClr val="FFFFFF"/>
                  </a:solidFill>
                </a:uFill>
                <a:latin typeface="Calibri"/>
                <a:ea typeface="Calibri"/>
              </a:rPr>
              <a:t>behavior</a:t>
            </a:r>
            <a:endParaRPr lang="en-IN" sz="1800" b="0" strike="noStrike" spc="-1" dirty="0">
              <a:solidFill>
                <a:srgbClr val="000000"/>
              </a:solidFill>
              <a:uFill>
                <a:solidFill>
                  <a:srgbClr val="FFFFFF"/>
                </a:solidFill>
              </a:uFill>
              <a:latin typeface="Arial"/>
            </a:endParaRPr>
          </a:p>
          <a:p>
            <a:pPr marL="12600" indent="-189720">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Set your personal leadership vision</a:t>
            </a:r>
            <a:endParaRPr lang="en-IN" sz="1800" b="0" strike="noStrike" spc="-1" dirty="0">
              <a:solidFill>
                <a:srgbClr val="000000"/>
              </a:solidFill>
              <a:uFill>
                <a:solidFill>
                  <a:srgbClr val="FFFFFF"/>
                </a:solidFill>
              </a:uFill>
              <a:latin typeface="Arial"/>
            </a:endParaRPr>
          </a:p>
          <a:p>
            <a:pPr marL="12600" indent="-189720">
              <a:lnSpc>
                <a:spcPct val="100000"/>
              </a:lnSpc>
              <a:spcBef>
                <a:spcPts val="40"/>
              </a:spcBef>
            </a:pPr>
            <a:endParaRPr lang="en-IN" sz="1800" b="0" strike="noStrike" spc="-1" dirty="0">
              <a:solidFill>
                <a:srgbClr val="000000"/>
              </a:solidFill>
              <a:uFill>
                <a:solidFill>
                  <a:srgbClr val="FFFFFF"/>
                </a:solidFill>
              </a:uFill>
              <a:latin typeface="Arial"/>
            </a:endParaRPr>
          </a:p>
          <a:p>
            <a:pPr marL="12600" indent="-189720">
              <a:lnSpc>
                <a:spcPct val="100000"/>
              </a:lnSpc>
            </a:pPr>
            <a:r>
              <a:rPr lang="en-IN" sz="1200" b="1" strike="noStrike" spc="-1" dirty="0">
                <a:solidFill>
                  <a:srgbClr val="E26C09"/>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graphicFrame>
        <p:nvGraphicFramePr>
          <p:cNvPr id="244" name="Table 8"/>
          <p:cNvGraphicFramePr/>
          <p:nvPr>
            <p:extLst>
              <p:ext uri="{D42A27DB-BD31-4B8C-83A1-F6EECF244321}">
                <p14:modId xmlns:p14="http://schemas.microsoft.com/office/powerpoint/2010/main" val="1506899718"/>
              </p:ext>
            </p:extLst>
          </p:nvPr>
        </p:nvGraphicFramePr>
        <p:xfrm>
          <a:off x="113341" y="4610745"/>
          <a:ext cx="8304597" cy="1214628"/>
        </p:xfrm>
        <a:graphic>
          <a:graphicData uri="http://schemas.openxmlformats.org/drawingml/2006/table">
            <a:tbl>
              <a:tblPr/>
              <a:tblGrid>
                <a:gridCol w="2768199">
                  <a:extLst>
                    <a:ext uri="{9D8B030D-6E8A-4147-A177-3AD203B41FA5}">
                      <a16:colId xmlns:a16="http://schemas.microsoft.com/office/drawing/2014/main" val="20000"/>
                    </a:ext>
                  </a:extLst>
                </a:gridCol>
                <a:gridCol w="2768199">
                  <a:extLst>
                    <a:ext uri="{9D8B030D-6E8A-4147-A177-3AD203B41FA5}">
                      <a16:colId xmlns:a16="http://schemas.microsoft.com/office/drawing/2014/main" val="20001"/>
                    </a:ext>
                  </a:extLst>
                </a:gridCol>
                <a:gridCol w="2768199">
                  <a:extLst>
                    <a:ext uri="{9D8B030D-6E8A-4147-A177-3AD203B41FA5}">
                      <a16:colId xmlns:a16="http://schemas.microsoft.com/office/drawing/2014/main" val="20002"/>
                    </a:ext>
                  </a:extLst>
                </a:gridCol>
              </a:tblGrid>
              <a:tr h="1022652">
                <a:tc>
                  <a:txBody>
                    <a:bodyPr/>
                    <a:lstStyle/>
                    <a:p>
                      <a:pPr marL="275760" indent="-18612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Leadership strengths „</a:t>
                      </a:r>
                      <a:endParaRPr lang="en-IN" sz="1800" b="0" strike="noStrike" spc="-1" dirty="0">
                        <a:solidFill>
                          <a:srgbClr val="000000"/>
                        </a:solidFill>
                        <a:uFill>
                          <a:solidFill>
                            <a:srgbClr val="FFFFFF"/>
                          </a:solidFill>
                        </a:uFill>
                        <a:latin typeface="Arial"/>
                      </a:endParaRPr>
                    </a:p>
                    <a:p>
                      <a:pPr marL="275760" indent="-186120">
                        <a:lnSpc>
                          <a:spcPct val="100000"/>
                        </a:lnSpc>
                        <a:spcBef>
                          <a:spcPts val="184"/>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Gaining commitment „</a:t>
                      </a:r>
                      <a:endParaRPr lang="en-IN" sz="1800" b="0" strike="noStrike" spc="-1" dirty="0">
                        <a:solidFill>
                          <a:srgbClr val="000000"/>
                        </a:solidFill>
                        <a:uFill>
                          <a:solidFill>
                            <a:srgbClr val="FFFFFF"/>
                          </a:solidFill>
                        </a:uFill>
                        <a:latin typeface="Arial"/>
                      </a:endParaRPr>
                    </a:p>
                    <a:p>
                      <a:pPr marL="275760" indent="-18612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Building high performance teams „</a:t>
                      </a:r>
                      <a:endParaRPr lang="en-IN" sz="1800" b="0" strike="noStrike" spc="-1" dirty="0">
                        <a:solidFill>
                          <a:srgbClr val="000000"/>
                        </a:solidFill>
                        <a:uFill>
                          <a:solidFill>
                            <a:srgbClr val="FFFFFF"/>
                          </a:solidFill>
                        </a:uFill>
                        <a:latin typeface="Arial"/>
                      </a:endParaRPr>
                    </a:p>
                    <a:p>
                      <a:pPr marL="275760" indent="-186120">
                        <a:lnSpc>
                          <a:spcPct val="100000"/>
                        </a:lnSpc>
                        <a:spcBef>
                          <a:spcPts val="196"/>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Goal setting to goal getting</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276120" indent="-18648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Coaching and feedback „</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Inspiring, motivating and influencing „</a:t>
                      </a:r>
                      <a:endParaRPr lang="en-IN" sz="1800" b="0" strike="noStrike" spc="-1" dirty="0">
                        <a:solidFill>
                          <a:srgbClr val="000000"/>
                        </a:solidFill>
                        <a:uFill>
                          <a:solidFill>
                            <a:srgbClr val="FFFFFF"/>
                          </a:solidFill>
                        </a:uFill>
                        <a:latin typeface="Arial"/>
                      </a:endParaRPr>
                    </a:p>
                    <a:p>
                      <a:pPr marL="276120" indent="-186480">
                        <a:lnSpc>
                          <a:spcPct val="100000"/>
                        </a:lnSpc>
                        <a:spcBef>
                          <a:spcPts val="190"/>
                        </a:spcBef>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Personal action plans</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276840" indent="-187200">
                        <a:lnSpc>
                          <a:spcPct val="100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Fostering open dialogue</a:t>
                      </a:r>
                      <a:endParaRPr lang="en-IN" sz="1800" b="0" strike="noStrike" spc="-1" dirty="0">
                        <a:solidFill>
                          <a:srgbClr val="000000"/>
                        </a:solidFill>
                        <a:uFill>
                          <a:solidFill>
                            <a:srgbClr val="FFFFFF"/>
                          </a:solidFill>
                        </a:uFill>
                        <a:latin typeface="Arial"/>
                      </a:endParaRPr>
                    </a:p>
                    <a:p>
                      <a:pPr marL="276840" indent="-187200">
                        <a:lnSpc>
                          <a:spcPct val="138000"/>
                        </a:lnSpc>
                        <a:buClr>
                          <a:srgbClr val="000000"/>
                        </a:buClr>
                        <a:buFont typeface="Noto Sans Symbols"/>
                        <a:buChar char="−"/>
                      </a:pPr>
                      <a:r>
                        <a:rPr lang="en-IN" sz="1050" b="0" strike="noStrike" spc="-1" dirty="0">
                          <a:solidFill>
                            <a:srgbClr val="000000"/>
                          </a:solidFill>
                          <a:uFill>
                            <a:solidFill>
                              <a:srgbClr val="FFFFFF"/>
                            </a:solidFill>
                          </a:uFill>
                          <a:latin typeface="Calibri"/>
                          <a:ea typeface="Calibri"/>
                        </a:rPr>
                        <a:t>Move team members from achieving  effective to exceptional results</a:t>
                      </a:r>
                    </a:p>
                    <a:p>
                      <a:pPr marL="276120" marR="0" lvl="0" indent="-186480" algn="l" defTabSz="914400" rtl="0" eaLnBrk="1" fontAlgn="auto" latinLnBrk="0" hangingPunct="1">
                        <a:lnSpc>
                          <a:spcPct val="100000"/>
                        </a:lnSpc>
                        <a:spcBef>
                          <a:spcPts val="196"/>
                        </a:spcBef>
                        <a:spcAft>
                          <a:spcPts val="0"/>
                        </a:spcAft>
                        <a:buClr>
                          <a:srgbClr val="000000"/>
                        </a:buClr>
                        <a:buSzTx/>
                        <a:buFont typeface="Noto Sans Symbols"/>
                        <a:buChar char="−"/>
                        <a:tabLst/>
                        <a:defRPr/>
                      </a:pPr>
                      <a:r>
                        <a:rPr kumimoji="0" lang="en-IN" sz="1050" b="0" i="0" u="none" strike="noStrike" kern="1200" cap="none" spc="-1" normalizeH="0" baseline="0" noProof="0" dirty="0">
                          <a:ln>
                            <a:noFill/>
                          </a:ln>
                          <a:solidFill>
                            <a:srgbClr val="000000"/>
                          </a:solidFill>
                          <a:effectLst/>
                          <a:uLnTx/>
                          <a:uFill>
                            <a:solidFill>
                              <a:srgbClr val="FFFFFF"/>
                            </a:solidFill>
                          </a:uFill>
                          <a:latin typeface="Calibri"/>
                          <a:ea typeface="Calibri"/>
                        </a:rPr>
                        <a:t>Leadership &amp; ethics</a:t>
                      </a:r>
                      <a:endParaRPr kumimoji="0" lang="en-IN" sz="1800" b="0" i="0" u="none" strike="noStrike" kern="1200" cap="none" spc="-1" normalizeH="0" baseline="0" noProof="0" dirty="0">
                        <a:ln>
                          <a:noFill/>
                        </a:ln>
                        <a:solidFill>
                          <a:srgbClr val="000000"/>
                        </a:solidFill>
                        <a:effectLst/>
                        <a:uLnTx/>
                        <a:uFill>
                          <a:solidFill>
                            <a:srgbClr val="FFFFFF"/>
                          </a:solidFill>
                        </a:uFill>
                        <a:latin typeface="+mn-lt"/>
                      </a:endParaRPr>
                    </a:p>
                    <a:p>
                      <a:pPr marL="89640" indent="0">
                        <a:lnSpc>
                          <a:spcPct val="138000"/>
                        </a:lnSpc>
                        <a:buClr>
                          <a:srgbClr val="000000"/>
                        </a:buClr>
                        <a:buFont typeface="Noto Sans Symbols"/>
                        <a:buNone/>
                      </a:pP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extLst>
                  <a:ext uri="{0D108BD9-81ED-4DB2-BD59-A6C34878D82A}">
                    <a16:rowId xmlns:a16="http://schemas.microsoft.com/office/drawing/2014/main" val="10000"/>
                  </a:ext>
                </a:extLst>
              </a:tr>
            </a:tbl>
          </a:graphicData>
        </a:graphic>
      </p:graphicFrame>
      <p:sp>
        <p:nvSpPr>
          <p:cNvPr id="245" name="CustomShape 9"/>
          <p:cNvSpPr/>
          <p:nvPr/>
        </p:nvSpPr>
        <p:spPr>
          <a:xfrm>
            <a:off x="244800" y="6071040"/>
            <a:ext cx="4020840" cy="3607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100" b="1" i="1" strike="noStrike" spc="-1">
                <a:solidFill>
                  <a:srgbClr val="000000"/>
                </a:solidFill>
                <a:uFill>
                  <a:solidFill>
                    <a:srgbClr val="FFFFFF"/>
                  </a:solidFill>
                </a:uFill>
                <a:latin typeface="Calibri"/>
                <a:ea typeface="Calibri"/>
              </a:rPr>
              <a:t>Mode: Classroom, Outdoor, Virtual, 1-1 or focus group reinforcement  Duration: 1-2 days per module</a:t>
            </a:r>
            <a:endParaRPr lang="en-IN" sz="1800" b="0" strike="noStrike" spc="-1">
              <a:solidFill>
                <a:srgbClr val="000000"/>
              </a:solidFill>
              <a:uFill>
                <a:solidFill>
                  <a:srgbClr val="FFFFFF"/>
                </a:solidFill>
              </a:uFill>
              <a:latin typeface="Arial"/>
            </a:endParaRPr>
          </a:p>
        </p:txBody>
      </p:sp>
      <p:sp>
        <p:nvSpPr>
          <p:cNvPr id="246" name="CustomShape 10"/>
          <p:cNvSpPr/>
          <p:nvPr/>
        </p:nvSpPr>
        <p:spPr>
          <a:xfrm>
            <a:off x="6781680" y="2518560"/>
            <a:ext cx="2056680" cy="1748160"/>
          </a:xfrm>
          <a:prstGeom prst="rect">
            <a:avLst/>
          </a:prstGeom>
          <a:blipFill>
            <a:blip r:embed="rId5"/>
            <a:stretch>
              <a:fillRect/>
            </a:stretch>
          </a:blipFill>
          <a:ln>
            <a:noFill/>
          </a:ln>
        </p:spPr>
        <p:style>
          <a:lnRef idx="0">
            <a:scrgbClr r="0" g="0" b="0"/>
          </a:lnRef>
          <a:fillRef idx="0">
            <a:scrgbClr r="0" g="0" b="0"/>
          </a:fillRef>
          <a:effectRef idx="0">
            <a:scrgbClr r="0" g="0" b="0"/>
          </a:effectRef>
          <a:fontRef idx="minor"/>
        </p:style>
      </p:sp>
      <p:sp>
        <p:nvSpPr>
          <p:cNvPr id="247" name="CustomShape 11"/>
          <p:cNvSpPr/>
          <p:nvPr/>
        </p:nvSpPr>
        <p:spPr>
          <a:xfrm>
            <a:off x="7381800" y="6633000"/>
            <a:ext cx="1588680" cy="180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000" b="0" u="sng" strike="noStrike" spc="-1">
                <a:solidFill>
                  <a:srgbClr val="0000FF"/>
                </a:solidFill>
                <a:uFill>
                  <a:solidFill>
                    <a:srgbClr val="FFFFFF"/>
                  </a:solidFill>
                </a:uFill>
                <a:latin typeface="Century Gothic"/>
                <a:ea typeface="Century Gothic"/>
                <a:hlinkClick r:id="rId6"/>
              </a:rPr>
              <a:t>www.kaleidoscope.org.in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0" y="381960"/>
            <a:ext cx="61200" cy="11880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249" name="CustomShape 2"/>
          <p:cNvSpPr/>
          <p:nvPr/>
        </p:nvSpPr>
        <p:spPr>
          <a:xfrm>
            <a:off x="7444080" y="183600"/>
            <a:ext cx="1368360" cy="2908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250" name="CustomShape 3"/>
          <p:cNvSpPr/>
          <p:nvPr/>
        </p:nvSpPr>
        <p:spPr>
          <a:xfrm>
            <a:off x="7391520" y="408960"/>
            <a:ext cx="1462320" cy="218880"/>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251" name="CustomShape 4"/>
          <p:cNvSpPr/>
          <p:nvPr/>
        </p:nvSpPr>
        <p:spPr>
          <a:xfrm>
            <a:off x="0" y="6818400"/>
            <a:ext cx="7162200" cy="360"/>
          </a:xfrm>
          <a:custGeom>
            <a:avLst/>
            <a:gdLst/>
            <a:ahLst/>
            <a:cxnLst/>
            <a:rect l="l" t="t" r="r" b="b"/>
            <a:pathLst>
              <a:path w="120000" h="120000">
                <a:moveTo>
                  <a:pt x="0" y="0"/>
                </a:moveTo>
                <a:lnTo>
                  <a:pt x="120000" y="0"/>
                </a:lnTo>
              </a:path>
            </a:pathLst>
          </a:custGeom>
          <a:noFill/>
          <a:ln w="79200">
            <a:solidFill>
              <a:srgbClr val="FFC000"/>
            </a:solidFill>
            <a:round/>
          </a:ln>
        </p:spPr>
        <p:style>
          <a:lnRef idx="0">
            <a:scrgbClr r="0" g="0" b="0"/>
          </a:lnRef>
          <a:fillRef idx="0">
            <a:scrgbClr r="0" g="0" b="0"/>
          </a:fillRef>
          <a:effectRef idx="0">
            <a:scrgbClr r="0" g="0" b="0"/>
          </a:effectRef>
          <a:fontRef idx="minor"/>
        </p:style>
      </p:sp>
      <p:sp>
        <p:nvSpPr>
          <p:cNvPr id="252" name="CustomShape 5"/>
          <p:cNvSpPr/>
          <p:nvPr/>
        </p:nvSpPr>
        <p:spPr>
          <a:xfrm>
            <a:off x="7010280" y="1828800"/>
            <a:ext cx="1828080" cy="1888560"/>
          </a:xfrm>
          <a:prstGeom prst="rect">
            <a:avLst/>
          </a:prstGeom>
          <a:blipFill>
            <a:blip r:embed="rId5"/>
            <a:stretch>
              <a:fillRect/>
            </a:stretch>
          </a:blipFill>
          <a:ln>
            <a:noFill/>
          </a:ln>
        </p:spPr>
        <p:style>
          <a:lnRef idx="0">
            <a:scrgbClr r="0" g="0" b="0"/>
          </a:lnRef>
          <a:fillRef idx="0">
            <a:scrgbClr r="0" g="0" b="0"/>
          </a:fillRef>
          <a:effectRef idx="0">
            <a:scrgbClr r="0" g="0" b="0"/>
          </a:effectRef>
          <a:fontRef idx="minor"/>
        </p:style>
      </p:sp>
      <p:sp>
        <p:nvSpPr>
          <p:cNvPr id="253" name="CustomShape 6"/>
          <p:cNvSpPr/>
          <p:nvPr/>
        </p:nvSpPr>
        <p:spPr>
          <a:xfrm>
            <a:off x="233640" y="1050480"/>
            <a:ext cx="8451720" cy="3285546"/>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dirty="0">
                <a:solidFill>
                  <a:srgbClr val="E26C09"/>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marL="12600" algn="just">
              <a:lnSpc>
                <a:spcPct val="100000"/>
              </a:lnSpc>
              <a:spcBef>
                <a:spcPts val="6"/>
              </a:spcBef>
            </a:pPr>
            <a:r>
              <a:rPr lang="en-IN" sz="1050" b="0" strike="noStrike" spc="-1" dirty="0">
                <a:solidFill>
                  <a:srgbClr val="000000"/>
                </a:solidFill>
                <a:uFill>
                  <a:solidFill>
                    <a:srgbClr val="FFFFFF"/>
                  </a:solidFill>
                </a:uFill>
                <a:latin typeface="Calibri"/>
                <a:ea typeface="Calibri"/>
              </a:rPr>
              <a:t>The </a:t>
            </a:r>
            <a:r>
              <a:rPr lang="en-IN" sz="1050" b="1" strike="noStrike" spc="-1" dirty="0">
                <a:solidFill>
                  <a:srgbClr val="000000"/>
                </a:solidFill>
                <a:uFill>
                  <a:solidFill>
                    <a:srgbClr val="FFFFFF"/>
                  </a:solidFill>
                </a:uFill>
                <a:latin typeface="Calibri"/>
                <a:ea typeface="Calibri"/>
              </a:rPr>
              <a:t>Essential Business Communication Skills </a:t>
            </a:r>
            <a:r>
              <a:rPr lang="en-IN" sz="1050" b="0" strike="noStrike" spc="-1" dirty="0">
                <a:solidFill>
                  <a:srgbClr val="000000"/>
                </a:solidFill>
                <a:uFill>
                  <a:solidFill>
                    <a:srgbClr val="FFFFFF"/>
                  </a:solidFill>
                </a:uFill>
                <a:latin typeface="Calibri"/>
                <a:ea typeface="Calibri"/>
              </a:rPr>
              <a:t>is a highly customizable </a:t>
            </a:r>
            <a:r>
              <a:rPr lang="en-IN" sz="1050" b="1" strike="noStrike" spc="-1" dirty="0">
                <a:solidFill>
                  <a:srgbClr val="000000"/>
                </a:solidFill>
                <a:uFill>
                  <a:solidFill>
                    <a:srgbClr val="FFFFFF"/>
                  </a:solidFill>
                </a:uFill>
                <a:latin typeface="Calibri"/>
                <a:ea typeface="Calibri"/>
              </a:rPr>
              <a:t>brain-based learning </a:t>
            </a:r>
            <a:r>
              <a:rPr lang="en-IN" sz="1050" b="0" strike="noStrike" spc="-1" dirty="0">
                <a:solidFill>
                  <a:srgbClr val="000000"/>
                </a:solidFill>
                <a:uFill>
                  <a:solidFill>
                    <a:srgbClr val="FFFFFF"/>
                  </a:solidFill>
                </a:uFill>
                <a:latin typeface="Calibri"/>
                <a:ea typeface="Calibri"/>
              </a:rPr>
              <a:t>program that primarily focuses on creating a “well-understood”  workplace by enabling participants to create transparency while exchanging ideas &amp; information with other employees, clients, vendors and other  stakeholders.</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gn="just">
              <a:lnSpc>
                <a:spcPct val="100000"/>
              </a:lnSpc>
            </a:pPr>
            <a:r>
              <a:rPr lang="en-IN" sz="1200" b="1" strike="noStrike" spc="-1" dirty="0">
                <a:solidFill>
                  <a:srgbClr val="E26C09"/>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2600" algn="just">
              <a:lnSpc>
                <a:spcPct val="100000"/>
              </a:lnSpc>
              <a:spcBef>
                <a:spcPts val="113"/>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1" strike="noStrike" spc="-1" dirty="0">
                <a:solidFill>
                  <a:srgbClr val="000000"/>
                </a:solidFill>
                <a:uFill>
                  <a:solidFill>
                    <a:srgbClr val="FFFFFF"/>
                  </a:solidFill>
                </a:uFill>
                <a:latin typeface="Calibri"/>
                <a:ea typeface="Calibri"/>
              </a:rPr>
              <a:t>EBC-Mod 1</a:t>
            </a:r>
            <a:r>
              <a:rPr lang="en-IN" sz="1050" b="0" strike="noStrike" spc="-1" dirty="0">
                <a:solidFill>
                  <a:srgbClr val="000000"/>
                </a:solidFill>
                <a:uFill>
                  <a:solidFill>
                    <a:srgbClr val="FFFFFF"/>
                  </a:solidFill>
                </a:uFill>
                <a:latin typeface="Calibri"/>
                <a:ea typeface="Calibri"/>
              </a:rPr>
              <a:t>: Customer-fronting staff, sales teams, front-line to mid-level employees, telephone/email based support providers</a:t>
            </a:r>
            <a:endParaRPr lang="en-IN" sz="1800" b="0" strike="noStrike" spc="-1" dirty="0">
              <a:solidFill>
                <a:srgbClr val="000000"/>
              </a:solidFill>
              <a:uFill>
                <a:solidFill>
                  <a:srgbClr val="FFFFFF"/>
                </a:solidFill>
              </a:uFill>
              <a:latin typeface="Arial"/>
            </a:endParaRPr>
          </a:p>
          <a:p>
            <a:pPr marL="12600" algn="just">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1" strike="noStrike" spc="-1" dirty="0">
                <a:solidFill>
                  <a:srgbClr val="000000"/>
                </a:solidFill>
                <a:uFill>
                  <a:solidFill>
                    <a:srgbClr val="FFFFFF"/>
                  </a:solidFill>
                </a:uFill>
                <a:latin typeface="Calibri"/>
                <a:ea typeface="Calibri"/>
              </a:rPr>
              <a:t>EBC- Mod 2: </a:t>
            </a:r>
            <a:r>
              <a:rPr lang="en-IN" sz="1050" b="0" strike="noStrike" spc="-1" dirty="0">
                <a:solidFill>
                  <a:srgbClr val="000000"/>
                </a:solidFill>
                <a:uFill>
                  <a:solidFill>
                    <a:srgbClr val="FFFFFF"/>
                  </a:solidFill>
                </a:uFill>
                <a:latin typeface="Calibri"/>
                <a:ea typeface="Calibri"/>
              </a:rPr>
              <a:t>Managers, supervisors, account managers, senior staff</a:t>
            </a:r>
            <a:endParaRPr lang="en-IN" sz="1800" b="0" strike="noStrike" spc="-1" dirty="0">
              <a:solidFill>
                <a:srgbClr val="000000"/>
              </a:solidFill>
              <a:uFill>
                <a:solidFill>
                  <a:srgbClr val="FFFFFF"/>
                </a:solidFill>
              </a:uFill>
              <a:latin typeface="Arial"/>
            </a:endParaRPr>
          </a:p>
          <a:p>
            <a:pPr marL="12600" algn="just">
              <a:lnSpc>
                <a:spcPct val="100000"/>
              </a:lnSpc>
              <a:spcBef>
                <a:spcPts val="904"/>
              </a:spcBef>
            </a:pPr>
            <a:r>
              <a:rPr lang="en-IN" sz="1200" b="1" strike="noStrike" spc="-1" dirty="0">
                <a:solidFill>
                  <a:srgbClr val="E26C09"/>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2600" algn="just">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Increased ability in being clear &amp; concise while communicating</a:t>
            </a:r>
            <a:endParaRPr lang="en-IN" sz="1800" b="0" strike="noStrike" spc="-1" dirty="0">
              <a:solidFill>
                <a:srgbClr val="000000"/>
              </a:solidFill>
              <a:uFill>
                <a:solidFill>
                  <a:srgbClr val="FFFFFF"/>
                </a:solidFill>
              </a:uFill>
              <a:latin typeface="Arial"/>
            </a:endParaRPr>
          </a:p>
          <a:p>
            <a:pPr marL="12600" algn="just">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Learn &amp; adapt different communication techniques based on stakeholders</a:t>
            </a:r>
            <a:endParaRPr lang="en-IN" sz="1800" b="0" strike="noStrike" spc="-1" dirty="0">
              <a:solidFill>
                <a:srgbClr val="000000"/>
              </a:solidFill>
              <a:uFill>
                <a:solidFill>
                  <a:srgbClr val="FFFFFF"/>
                </a:solidFill>
              </a:uFill>
              <a:latin typeface="Arial"/>
            </a:endParaRPr>
          </a:p>
          <a:p>
            <a:pPr marL="12600" algn="just">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Knowing how to work effectively in a global economy</a:t>
            </a:r>
            <a:endParaRPr lang="en-IN" sz="1800" b="0" strike="noStrike" spc="-1" dirty="0">
              <a:solidFill>
                <a:srgbClr val="000000"/>
              </a:solidFill>
              <a:uFill>
                <a:solidFill>
                  <a:srgbClr val="FFFFFF"/>
                </a:solidFill>
              </a:uFill>
              <a:latin typeface="Arial"/>
            </a:endParaRPr>
          </a:p>
          <a:p>
            <a:pPr marL="12600" algn="just">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Understand and Improve Body Language</a:t>
            </a:r>
            <a:endParaRPr lang="en-IN" sz="1800" b="0" strike="noStrike" spc="-1" dirty="0">
              <a:solidFill>
                <a:srgbClr val="000000"/>
              </a:solidFill>
              <a:uFill>
                <a:solidFill>
                  <a:srgbClr val="FFFFFF"/>
                </a:solidFill>
              </a:uFill>
              <a:latin typeface="Arial"/>
            </a:endParaRPr>
          </a:p>
          <a:p>
            <a:pPr marL="12600" algn="just">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Develop skills to create a positive and long-lasting first impression</a:t>
            </a:r>
            <a:endParaRPr lang="en-IN" spc="-1" dirty="0">
              <a:solidFill>
                <a:srgbClr val="000000"/>
              </a:solidFill>
              <a:uFill>
                <a:solidFill>
                  <a:srgbClr val="FFFFFF"/>
                </a:solidFill>
              </a:uFill>
              <a:latin typeface="Arial"/>
              <a:ea typeface="Calibri"/>
            </a:endParaRPr>
          </a:p>
          <a:p>
            <a:pPr marL="12600" algn="just">
              <a:lnSpc>
                <a:spcPct val="100000"/>
              </a:lnSpc>
              <a:spcBef>
                <a:spcPts val="190"/>
              </a:spcBef>
            </a:pPr>
            <a:endParaRPr lang="en-IN" sz="1800" b="0" strike="noStrike" spc="-1" dirty="0">
              <a:solidFill>
                <a:srgbClr val="000000"/>
              </a:solidFill>
              <a:uFill>
                <a:solidFill>
                  <a:srgbClr val="FFFFFF"/>
                </a:solidFill>
              </a:uFill>
              <a:latin typeface="Arial"/>
            </a:endParaRPr>
          </a:p>
          <a:p>
            <a:pPr marL="12600" algn="just">
              <a:lnSpc>
                <a:spcPct val="100000"/>
              </a:lnSpc>
            </a:pPr>
            <a:r>
              <a:rPr lang="en-IN" sz="1200" b="1" strike="noStrike" spc="-1" dirty="0">
                <a:solidFill>
                  <a:srgbClr val="E26C09"/>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sp>
        <p:nvSpPr>
          <p:cNvPr id="254" name="CustomShape 7"/>
          <p:cNvSpPr/>
          <p:nvPr/>
        </p:nvSpPr>
        <p:spPr>
          <a:xfrm>
            <a:off x="7381800" y="6633000"/>
            <a:ext cx="1588680" cy="180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000" b="0" u="sng" strike="noStrike" spc="-1">
                <a:solidFill>
                  <a:srgbClr val="0000FF"/>
                </a:solidFill>
                <a:uFill>
                  <a:solidFill>
                    <a:srgbClr val="FFFFFF"/>
                  </a:solidFill>
                </a:uFill>
                <a:latin typeface="Century Gothic"/>
                <a:ea typeface="Century Gothic"/>
                <a:hlinkClick r:id="rId6"/>
              </a:rPr>
              <a:t>www.kaleidoscope.org.in</a:t>
            </a:r>
            <a:endParaRPr lang="en-IN" sz="1800" b="0" strike="noStrike" spc="-1">
              <a:solidFill>
                <a:srgbClr val="000000"/>
              </a:solidFill>
              <a:uFill>
                <a:solidFill>
                  <a:srgbClr val="FFFFFF"/>
                </a:solidFill>
              </a:uFill>
              <a:latin typeface="Arial"/>
            </a:endParaRPr>
          </a:p>
        </p:txBody>
      </p:sp>
      <p:sp>
        <p:nvSpPr>
          <p:cNvPr id="255" name="CustomShape 8"/>
          <p:cNvSpPr/>
          <p:nvPr/>
        </p:nvSpPr>
        <p:spPr>
          <a:xfrm>
            <a:off x="219960" y="479880"/>
            <a:ext cx="6543720" cy="390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2400" b="0" strike="noStrike" spc="-1">
                <a:solidFill>
                  <a:srgbClr val="00AFEF"/>
                </a:solidFill>
                <a:uFill>
                  <a:solidFill>
                    <a:srgbClr val="FFFFFF"/>
                  </a:solidFill>
                </a:uFill>
                <a:latin typeface="Century Gothic"/>
                <a:ea typeface="Century Gothic"/>
              </a:rPr>
              <a:t>ESSENTIAL BUSINESS COMMUNICATION SKILLS</a:t>
            </a:r>
            <a:endParaRPr lang="en-IN" sz="1800" b="0" strike="noStrike" spc="-1">
              <a:solidFill>
                <a:srgbClr val="000000"/>
              </a:solidFill>
              <a:uFill>
                <a:solidFill>
                  <a:srgbClr val="FFFFFF"/>
                </a:solidFill>
              </a:uFill>
              <a:latin typeface="Arial"/>
            </a:endParaRPr>
          </a:p>
        </p:txBody>
      </p:sp>
      <p:graphicFrame>
        <p:nvGraphicFramePr>
          <p:cNvPr id="256" name="Table 9"/>
          <p:cNvGraphicFramePr/>
          <p:nvPr>
            <p:extLst>
              <p:ext uri="{D42A27DB-BD31-4B8C-83A1-F6EECF244321}">
                <p14:modId xmlns:p14="http://schemas.microsoft.com/office/powerpoint/2010/main" val="3797718545"/>
              </p:ext>
            </p:extLst>
          </p:nvPr>
        </p:nvGraphicFramePr>
        <p:xfrm>
          <a:off x="222120" y="4357800"/>
          <a:ext cx="8305560" cy="2205390"/>
        </p:xfrm>
        <a:graphic>
          <a:graphicData uri="http://schemas.openxmlformats.org/drawingml/2006/table">
            <a:tbl>
              <a:tblPr/>
              <a:tblGrid>
                <a:gridCol w="533160">
                  <a:extLst>
                    <a:ext uri="{9D8B030D-6E8A-4147-A177-3AD203B41FA5}">
                      <a16:colId xmlns:a16="http://schemas.microsoft.com/office/drawing/2014/main" val="20000"/>
                    </a:ext>
                  </a:extLst>
                </a:gridCol>
                <a:gridCol w="266688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90920">
                  <a:extLst>
                    <a:ext uri="{9D8B030D-6E8A-4147-A177-3AD203B41FA5}">
                      <a16:colId xmlns:a16="http://schemas.microsoft.com/office/drawing/2014/main" val="20003"/>
                    </a:ext>
                  </a:extLst>
                </a:gridCol>
              </a:tblGrid>
              <a:tr h="388039">
                <a:tc>
                  <a:txBody>
                    <a:bodyPr/>
                    <a:lstStyle/>
                    <a:p>
                      <a:pPr marL="97200" indent="-7560">
                        <a:lnSpc>
                          <a:spcPct val="100000"/>
                        </a:lnSpc>
                      </a:pPr>
                      <a:r>
                        <a:rPr lang="en-IN" sz="1100" b="1" strike="noStrike" spc="-1">
                          <a:solidFill>
                            <a:srgbClr val="000000"/>
                          </a:solidFill>
                          <a:uFill>
                            <a:solidFill>
                              <a:srgbClr val="FFFFFF"/>
                            </a:solidFill>
                          </a:uFill>
                          <a:latin typeface="Calibri"/>
                          <a:ea typeface="Calibri"/>
                        </a:rPr>
                        <a:t>Mod</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7920" indent="-8280">
                        <a:lnSpc>
                          <a:spcPct val="100000"/>
                        </a:lnSpc>
                      </a:pPr>
                      <a:r>
                        <a:rPr lang="en-IN" sz="1050" b="1" strike="noStrike" spc="-1">
                          <a:solidFill>
                            <a:srgbClr val="000000"/>
                          </a:solidFill>
                          <a:uFill>
                            <a:solidFill>
                              <a:srgbClr val="FFFFFF"/>
                            </a:solidFill>
                          </a:uFill>
                          <a:latin typeface="Calibri"/>
                          <a:ea typeface="Calibri"/>
                        </a:rPr>
                        <a:t>Voice skills (1-2 days)</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8280" indent="-8640">
                        <a:lnSpc>
                          <a:spcPct val="100000"/>
                        </a:lnSpc>
                      </a:pPr>
                      <a:r>
                        <a:rPr lang="en-IN" sz="1050" b="1" strike="noStrike" spc="-1">
                          <a:solidFill>
                            <a:srgbClr val="000000"/>
                          </a:solidFill>
                          <a:uFill>
                            <a:solidFill>
                              <a:srgbClr val="FFFFFF"/>
                            </a:solidFill>
                          </a:uFill>
                          <a:latin typeface="Calibri"/>
                          <a:ea typeface="Calibri"/>
                        </a:rPr>
                        <a:t>Written Skills (1-2 days)</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8280" indent="-8640">
                        <a:lnSpc>
                          <a:spcPct val="100000"/>
                        </a:lnSpc>
                      </a:pPr>
                      <a:r>
                        <a:rPr lang="en-IN" sz="1050" b="1" strike="noStrike" spc="-1">
                          <a:solidFill>
                            <a:srgbClr val="000000"/>
                          </a:solidFill>
                          <a:uFill>
                            <a:solidFill>
                              <a:srgbClr val="FFFFFF"/>
                            </a:solidFill>
                          </a:uFill>
                          <a:latin typeface="Calibri"/>
                          <a:ea typeface="Calibri"/>
                        </a:rPr>
                        <a:t>Non-verbal skills (1-2 days)</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extLst>
                  <a:ext uri="{0D108BD9-81ED-4DB2-BD59-A6C34878D82A}">
                    <a16:rowId xmlns:a16="http://schemas.microsoft.com/office/drawing/2014/main" val="10000"/>
                  </a:ext>
                </a:extLst>
              </a:tr>
              <a:tr h="1275750">
                <a:tc>
                  <a:txBody>
                    <a:bodyPr/>
                    <a:lstStyle/>
                    <a:p>
                      <a:pPr marL="97200" indent="-7560">
                        <a:lnSpc>
                          <a:spcPct val="100000"/>
                        </a:lnSpc>
                      </a:pPr>
                      <a:r>
                        <a:rPr lang="en-IN" sz="1100" b="1" strike="noStrike" spc="-1">
                          <a:solidFill>
                            <a:srgbClr val="000000"/>
                          </a:solidFill>
                          <a:uFill>
                            <a:solidFill>
                              <a:srgbClr val="FFFFFF"/>
                            </a:solidFill>
                          </a:uFill>
                          <a:latin typeface="Calibri"/>
                          <a:ea typeface="Calibri"/>
                        </a:rPr>
                        <a:t>EBC-1</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solidFill>
                      <a:srgbClr val="FCEADA"/>
                    </a:solidFill>
                  </a:tcPr>
                </a:tc>
                <a:tc>
                  <a:txBody>
                    <a:bodyPr/>
                    <a:lstStyle/>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Voice &amp; accent neutralization</a:t>
                      </a:r>
                      <a:endParaRPr lang="en-IN" sz="1800" b="0" strike="noStrike" spc="-1" dirty="0">
                        <a:solidFill>
                          <a:srgbClr val="000000"/>
                        </a:solidFill>
                        <a:uFill>
                          <a:solidFill>
                            <a:srgbClr val="FFFFFF"/>
                          </a:solidFill>
                        </a:uFill>
                        <a:latin typeface="Arial"/>
                      </a:endParaRPr>
                    </a:p>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Spoken English skills</a:t>
                      </a:r>
                      <a:endParaRPr lang="en-IN" sz="1800" b="0" strike="noStrike" spc="-1" dirty="0">
                        <a:solidFill>
                          <a:srgbClr val="000000"/>
                        </a:solidFill>
                        <a:uFill>
                          <a:solidFill>
                            <a:srgbClr val="FFFFFF"/>
                          </a:solidFill>
                        </a:uFill>
                        <a:latin typeface="Arial"/>
                      </a:endParaRPr>
                    </a:p>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Effective opening messages and introductions</a:t>
                      </a:r>
                      <a:endParaRPr lang="en-IN" sz="1800" b="0" strike="noStrike" spc="-1" dirty="0">
                        <a:solidFill>
                          <a:srgbClr val="000000"/>
                        </a:solidFill>
                        <a:uFill>
                          <a:solidFill>
                            <a:srgbClr val="FFFFFF"/>
                          </a:solidFill>
                        </a:uFill>
                        <a:latin typeface="Arial"/>
                      </a:endParaRPr>
                    </a:p>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Efficient call handling</a:t>
                      </a:r>
                      <a:endParaRPr lang="en-IN" sz="1800" b="0" strike="noStrike" spc="-1" dirty="0">
                        <a:solidFill>
                          <a:srgbClr val="000000"/>
                        </a:solidFill>
                        <a:uFill>
                          <a:solidFill>
                            <a:srgbClr val="FFFFFF"/>
                          </a:solidFill>
                        </a:uFill>
                        <a:latin typeface="Arial"/>
                      </a:endParaRPr>
                    </a:p>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Conference calls</a:t>
                      </a:r>
                      <a:endParaRPr lang="en-IN" sz="1800" b="0" strike="noStrike" spc="-1" dirty="0">
                        <a:solidFill>
                          <a:srgbClr val="000000"/>
                        </a:solidFill>
                        <a:uFill>
                          <a:solidFill>
                            <a:srgbClr val="FFFFFF"/>
                          </a:solidFill>
                        </a:uFill>
                        <a:latin typeface="Arial"/>
                      </a:endParaRPr>
                    </a:p>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Do’s and Don’ts of telephone handling</a:t>
                      </a:r>
                      <a:endParaRPr lang="en-IN" sz="1800" b="0" strike="noStrike" spc="-1" dirty="0">
                        <a:solidFill>
                          <a:srgbClr val="000000"/>
                        </a:solidFill>
                        <a:uFill>
                          <a:solidFill>
                            <a:srgbClr val="FFFFFF"/>
                          </a:solidFill>
                        </a:uFill>
                        <a:latin typeface="Arial"/>
                      </a:endParaRPr>
                    </a:p>
                    <a:p>
                      <a:pPr marL="207000" indent="-11736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Cultural appropriateness</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solidFill>
                      <a:srgbClr val="FCEADA"/>
                    </a:solidFill>
                  </a:tcPr>
                </a:tc>
                <a:tc>
                  <a:txBody>
                    <a:bodyPr/>
                    <a:lstStyle/>
                    <a:p>
                      <a:pPr marL="207720" indent="-11808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Importance of structure in business writing</a:t>
                      </a:r>
                      <a:endParaRPr lang="en-IN" sz="1800" b="0" strike="noStrike" spc="-1" dirty="0">
                        <a:solidFill>
                          <a:srgbClr val="000000"/>
                        </a:solidFill>
                        <a:uFill>
                          <a:solidFill>
                            <a:srgbClr val="FFFFFF"/>
                          </a:solidFill>
                        </a:uFill>
                        <a:latin typeface="Arial"/>
                      </a:endParaRPr>
                    </a:p>
                    <a:p>
                      <a:pPr marL="207720" indent="-11808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Write powerful and effective business  correspondence</a:t>
                      </a:r>
                      <a:endParaRPr lang="en-IN" sz="1800" b="0" strike="noStrike" spc="-1" dirty="0">
                        <a:solidFill>
                          <a:srgbClr val="000000"/>
                        </a:solidFill>
                        <a:uFill>
                          <a:solidFill>
                            <a:srgbClr val="FFFFFF"/>
                          </a:solidFill>
                        </a:uFill>
                        <a:latin typeface="Arial"/>
                      </a:endParaRPr>
                    </a:p>
                    <a:p>
                      <a:pPr marL="207720" indent="-11808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Correct punctuation and grammar</a:t>
                      </a:r>
                      <a:endParaRPr lang="en-IN" sz="1800" b="0" strike="noStrike" spc="-1" dirty="0">
                        <a:solidFill>
                          <a:srgbClr val="000000"/>
                        </a:solidFill>
                        <a:uFill>
                          <a:solidFill>
                            <a:srgbClr val="FFFFFF"/>
                          </a:solidFill>
                        </a:uFill>
                        <a:latin typeface="Arial"/>
                      </a:endParaRPr>
                    </a:p>
                    <a:p>
                      <a:pPr marL="207720" indent="-118080">
                        <a:lnSpc>
                          <a:spcPct val="100000"/>
                        </a:lnSpc>
                        <a:spcBef>
                          <a:spcPts val="6"/>
                        </a:spcBef>
                        <a:buClr>
                          <a:srgbClr val="000000"/>
                        </a:buClr>
                        <a:buFont typeface="Arial"/>
                        <a:buChar char="•"/>
                      </a:pPr>
                      <a:r>
                        <a:rPr lang="en-IN" sz="900" b="0" strike="noStrike" spc="-1" dirty="0">
                          <a:solidFill>
                            <a:srgbClr val="000000"/>
                          </a:solidFill>
                          <a:uFill>
                            <a:solidFill>
                              <a:srgbClr val="FFFFFF"/>
                            </a:solidFill>
                          </a:uFill>
                          <a:latin typeface="Calibri"/>
                          <a:ea typeface="Calibri"/>
                        </a:rPr>
                        <a:t>Email etiquette</a:t>
                      </a:r>
                      <a:endParaRPr lang="en-IN" sz="1800" b="0" strike="noStrike" spc="-1" dirty="0">
                        <a:solidFill>
                          <a:srgbClr val="000000"/>
                        </a:solidFill>
                        <a:uFill>
                          <a:solidFill>
                            <a:srgbClr val="FFFFFF"/>
                          </a:solidFill>
                        </a:uFill>
                        <a:latin typeface="Arial"/>
                      </a:endParaRPr>
                    </a:p>
                    <a:p>
                      <a:pPr marL="207720" indent="-11808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Write winning proposals</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solidFill>
                      <a:srgbClr val="FCEADA"/>
                    </a:solidFill>
                  </a:tcPr>
                </a:tc>
                <a:tc>
                  <a:txBody>
                    <a:bodyPr/>
                    <a:lstStyle/>
                    <a:p>
                      <a:pPr marL="208440" indent="-11880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Leveraging non-verbal communication in today’s  global workplace</a:t>
                      </a:r>
                      <a:endParaRPr lang="en-IN" sz="1800" b="0" strike="noStrike" spc="-1" dirty="0">
                        <a:solidFill>
                          <a:srgbClr val="000000"/>
                        </a:solidFill>
                        <a:uFill>
                          <a:solidFill>
                            <a:srgbClr val="FFFFFF"/>
                          </a:solidFill>
                        </a:uFill>
                        <a:latin typeface="Arial"/>
                      </a:endParaRPr>
                    </a:p>
                    <a:p>
                      <a:pPr marL="208440" indent="-11880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Basic principles of assertive </a:t>
                      </a:r>
                      <a:r>
                        <a:rPr lang="en-IN" sz="900" b="0" strike="noStrike" spc="-1" dirty="0" err="1">
                          <a:solidFill>
                            <a:srgbClr val="000000"/>
                          </a:solidFill>
                          <a:uFill>
                            <a:solidFill>
                              <a:srgbClr val="FFFFFF"/>
                            </a:solidFill>
                          </a:uFill>
                          <a:latin typeface="Calibri"/>
                          <a:ea typeface="Calibri"/>
                        </a:rPr>
                        <a:t>behavior</a:t>
                      </a:r>
                      <a:endParaRPr lang="en-IN" sz="1800" b="0" strike="noStrike" spc="-1" dirty="0">
                        <a:solidFill>
                          <a:srgbClr val="000000"/>
                        </a:solidFill>
                        <a:uFill>
                          <a:solidFill>
                            <a:srgbClr val="FFFFFF"/>
                          </a:solidFill>
                        </a:uFill>
                        <a:latin typeface="Arial"/>
                      </a:endParaRPr>
                    </a:p>
                    <a:p>
                      <a:pPr marL="208440" indent="-11880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Characteristics and techniques of assertive  </a:t>
                      </a:r>
                      <a:r>
                        <a:rPr lang="en-IN" sz="900" b="0" strike="noStrike" spc="-1" dirty="0" err="1">
                          <a:solidFill>
                            <a:srgbClr val="000000"/>
                          </a:solidFill>
                          <a:uFill>
                            <a:solidFill>
                              <a:srgbClr val="FFFFFF"/>
                            </a:solidFill>
                          </a:uFill>
                          <a:latin typeface="Calibri"/>
                          <a:ea typeface="Calibri"/>
                        </a:rPr>
                        <a:t>behavior</a:t>
                      </a:r>
                      <a:endParaRPr lang="en-IN" sz="1800" b="0" strike="noStrike" spc="-1" dirty="0">
                        <a:solidFill>
                          <a:srgbClr val="000000"/>
                        </a:solidFill>
                        <a:uFill>
                          <a:solidFill>
                            <a:srgbClr val="FFFFFF"/>
                          </a:solidFill>
                        </a:uFill>
                        <a:latin typeface="Arial"/>
                      </a:endParaRPr>
                    </a:p>
                    <a:p>
                      <a:pPr marL="208440" indent="-118800">
                        <a:lnSpc>
                          <a:spcPct val="100000"/>
                        </a:lnSpc>
                        <a:spcBef>
                          <a:spcPts val="6"/>
                        </a:spcBef>
                        <a:buClr>
                          <a:srgbClr val="000000"/>
                        </a:buClr>
                        <a:buFont typeface="Arial"/>
                        <a:buChar char="•"/>
                      </a:pPr>
                      <a:r>
                        <a:rPr lang="en-IN" sz="900" b="0" strike="noStrike" spc="-1" dirty="0">
                          <a:solidFill>
                            <a:srgbClr val="000000"/>
                          </a:solidFill>
                          <a:uFill>
                            <a:solidFill>
                              <a:srgbClr val="FFFFFF"/>
                            </a:solidFill>
                          </a:uFill>
                          <a:latin typeface="Calibri"/>
                          <a:ea typeface="Calibri"/>
                        </a:rPr>
                        <a:t>Assertive body language</a:t>
                      </a:r>
                      <a:endParaRPr lang="en-IN" sz="1800" b="0" strike="noStrike" spc="-1" dirty="0">
                        <a:solidFill>
                          <a:srgbClr val="000000"/>
                        </a:solidFill>
                        <a:uFill>
                          <a:solidFill>
                            <a:srgbClr val="FFFFFF"/>
                          </a:solidFill>
                        </a:uFill>
                        <a:latin typeface="Arial"/>
                      </a:endParaRPr>
                    </a:p>
                    <a:p>
                      <a:pPr marL="208440" indent="-118800">
                        <a:lnSpc>
                          <a:spcPct val="100000"/>
                        </a:lnSpc>
                        <a:buClr>
                          <a:srgbClr val="000000"/>
                        </a:buClr>
                        <a:buFont typeface="Arial"/>
                        <a:buChar char="•"/>
                      </a:pPr>
                      <a:r>
                        <a:rPr lang="en-IN" sz="900" b="0" strike="noStrike" spc="-1" dirty="0">
                          <a:solidFill>
                            <a:srgbClr val="000000"/>
                          </a:solidFill>
                          <a:uFill>
                            <a:solidFill>
                              <a:srgbClr val="FFFFFF"/>
                            </a:solidFill>
                          </a:uFill>
                          <a:latin typeface="Calibri"/>
                          <a:ea typeface="Calibri"/>
                        </a:rPr>
                        <a:t>Deal with difficult people and conflicts</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solidFill>
                      <a:srgbClr val="FCEADA"/>
                    </a:solidFill>
                  </a:tcPr>
                </a:tc>
                <a:extLst>
                  <a:ext uri="{0D108BD9-81ED-4DB2-BD59-A6C34878D82A}">
                    <a16:rowId xmlns:a16="http://schemas.microsoft.com/office/drawing/2014/main" val="10001"/>
                  </a:ext>
                </a:extLst>
              </a:tr>
              <a:tr h="457332">
                <a:tc>
                  <a:txBody>
                    <a:bodyPr/>
                    <a:lstStyle/>
                    <a:p>
                      <a:pPr marL="97200" indent="-7560">
                        <a:lnSpc>
                          <a:spcPct val="100000"/>
                        </a:lnSpc>
                      </a:pPr>
                      <a:r>
                        <a:rPr lang="en-IN" sz="1100" b="1" strike="noStrike" spc="-1">
                          <a:solidFill>
                            <a:srgbClr val="000000"/>
                          </a:solidFill>
                          <a:uFill>
                            <a:solidFill>
                              <a:srgbClr val="FFFFFF"/>
                            </a:solidFill>
                          </a:uFill>
                          <a:latin typeface="Calibri"/>
                          <a:ea typeface="Calibri"/>
                        </a:rPr>
                        <a:t>EBC-2</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solidFill>
                      <a:srgbClr val="DBEDF4"/>
                    </a:solidFill>
                  </a:tcPr>
                </a:tc>
                <a:tc gridSpan="3">
                  <a:txBody>
                    <a:bodyPr/>
                    <a:lstStyle/>
                    <a:p>
                      <a:pPr marL="97920" indent="-8280">
                        <a:lnSpc>
                          <a:spcPct val="100000"/>
                        </a:lnSpc>
                      </a:pPr>
                      <a:r>
                        <a:rPr lang="en-IN" sz="900" b="0" strike="noStrike" spc="-1" dirty="0">
                          <a:solidFill>
                            <a:srgbClr val="000000"/>
                          </a:solidFill>
                          <a:uFill>
                            <a:solidFill>
                              <a:srgbClr val="FFFFFF"/>
                            </a:solidFill>
                          </a:uFill>
                          <a:latin typeface="Calibri"/>
                          <a:ea typeface="Calibri"/>
                        </a:rPr>
                        <a:t>Identify social styles | Transactional Analysis | Johari Window | Using NLP techniques for effective communication | Delivering an impactful First Impression |  Self-conduct in a work environment – Effective communication skills | Influence a meeting with your presence</a:t>
                      </a:r>
                      <a:endParaRPr lang="en-IN" sz="1800" b="0" strike="noStrike" spc="-1" dirty="0">
                        <a:solidFill>
                          <a:srgbClr val="000000"/>
                        </a:solidFill>
                        <a:uFill>
                          <a:solidFill>
                            <a:srgbClr val="FFFFFF"/>
                          </a:solidFill>
                        </a:uFill>
                        <a:latin typeface="Arial"/>
                      </a:endParaRPr>
                    </a:p>
                    <a:p>
                      <a:pPr marL="97920" indent="-8280">
                        <a:lnSpc>
                          <a:spcPct val="100000"/>
                        </a:lnSpc>
                        <a:spcBef>
                          <a:spcPts val="6"/>
                        </a:spcBef>
                      </a:pPr>
                      <a:r>
                        <a:rPr lang="en-IN" sz="900" b="0" strike="noStrike" spc="-1" dirty="0">
                          <a:solidFill>
                            <a:srgbClr val="000000"/>
                          </a:solidFill>
                          <a:uFill>
                            <a:solidFill>
                              <a:srgbClr val="FFFFFF"/>
                            </a:solidFill>
                          </a:uFill>
                          <a:latin typeface="Calibri"/>
                          <a:ea typeface="Calibri"/>
                        </a:rPr>
                        <a:t>Deliver presentations with positive impact | Advanced Presentation Skills  Public Speaking | Connect with any audience</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solidFill>
                      <a:srgbClr val="DBEDF4"/>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2"/>
                  </a:ext>
                </a:extLst>
              </a:tr>
            </a:tbl>
          </a:graphicData>
        </a:graphic>
      </p:graphicFrame>
      <p:sp>
        <p:nvSpPr>
          <p:cNvPr id="257" name="CustomShape 10"/>
          <p:cNvSpPr/>
          <p:nvPr/>
        </p:nvSpPr>
        <p:spPr>
          <a:xfrm>
            <a:off x="1461960" y="-228600"/>
            <a:ext cx="4474800" cy="390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0" y="381960"/>
            <a:ext cx="61200" cy="11880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259" name="CustomShape 2"/>
          <p:cNvSpPr/>
          <p:nvPr/>
        </p:nvSpPr>
        <p:spPr>
          <a:xfrm>
            <a:off x="7444080" y="183600"/>
            <a:ext cx="1368360" cy="2908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260" name="CustomShape 3"/>
          <p:cNvSpPr/>
          <p:nvPr/>
        </p:nvSpPr>
        <p:spPr>
          <a:xfrm>
            <a:off x="7391520" y="408960"/>
            <a:ext cx="1462320" cy="218880"/>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261" name="CustomShape 4"/>
          <p:cNvSpPr/>
          <p:nvPr/>
        </p:nvSpPr>
        <p:spPr>
          <a:xfrm>
            <a:off x="0" y="6818400"/>
            <a:ext cx="7162200" cy="360"/>
          </a:xfrm>
          <a:custGeom>
            <a:avLst/>
            <a:gdLst/>
            <a:ahLst/>
            <a:cxnLst/>
            <a:rect l="l" t="t" r="r" b="b"/>
            <a:pathLst>
              <a:path w="120000" h="120000">
                <a:moveTo>
                  <a:pt x="0" y="0"/>
                </a:moveTo>
                <a:lnTo>
                  <a:pt x="120000" y="0"/>
                </a:lnTo>
              </a:path>
            </a:pathLst>
          </a:custGeom>
          <a:noFill/>
          <a:ln w="79200">
            <a:solidFill>
              <a:srgbClr val="FFC000"/>
            </a:solidFill>
            <a:round/>
          </a:ln>
        </p:spPr>
        <p:style>
          <a:lnRef idx="0">
            <a:scrgbClr r="0" g="0" b="0"/>
          </a:lnRef>
          <a:fillRef idx="0">
            <a:scrgbClr r="0" g="0" b="0"/>
          </a:fillRef>
          <a:effectRef idx="0">
            <a:scrgbClr r="0" g="0" b="0"/>
          </a:effectRef>
          <a:fontRef idx="minor"/>
        </p:style>
      </p:sp>
      <p:sp>
        <p:nvSpPr>
          <p:cNvPr id="262" name="CustomShape 5"/>
          <p:cNvSpPr/>
          <p:nvPr/>
        </p:nvSpPr>
        <p:spPr>
          <a:xfrm>
            <a:off x="219960" y="479880"/>
            <a:ext cx="6950160" cy="390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2400" b="0" strike="noStrike" spc="-1">
                <a:solidFill>
                  <a:srgbClr val="00AFEF"/>
                </a:solidFill>
                <a:uFill>
                  <a:solidFill>
                    <a:srgbClr val="FFFFFF"/>
                  </a:solidFill>
                </a:uFill>
                <a:latin typeface="Century Gothic"/>
                <a:ea typeface="Century Gothic"/>
              </a:rPr>
              <a:t>OUTDOOR/OUTBOUND EXPERIENTIAL LEARNING</a:t>
            </a:r>
            <a:endParaRPr lang="en-IN" sz="1800" b="0" strike="noStrike" spc="-1">
              <a:solidFill>
                <a:srgbClr val="000000"/>
              </a:solidFill>
              <a:uFill>
                <a:solidFill>
                  <a:srgbClr val="FFFFFF"/>
                </a:solidFill>
              </a:uFill>
              <a:latin typeface="Arial"/>
            </a:endParaRPr>
          </a:p>
        </p:txBody>
      </p:sp>
      <p:sp>
        <p:nvSpPr>
          <p:cNvPr id="263" name="CustomShape 6"/>
          <p:cNvSpPr/>
          <p:nvPr/>
        </p:nvSpPr>
        <p:spPr>
          <a:xfrm>
            <a:off x="233640" y="970200"/>
            <a:ext cx="8071920" cy="3719787"/>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dirty="0">
                <a:solidFill>
                  <a:srgbClr val="E26C09"/>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marL="12600" algn="just">
              <a:lnSpc>
                <a:spcPct val="100000"/>
              </a:lnSpc>
              <a:spcBef>
                <a:spcPts val="6"/>
              </a:spcBef>
            </a:pPr>
            <a:r>
              <a:rPr lang="en-IN" sz="1050" b="0" strike="noStrike" spc="-1" dirty="0">
                <a:solidFill>
                  <a:srgbClr val="000000"/>
                </a:solidFill>
                <a:uFill>
                  <a:solidFill>
                    <a:srgbClr val="FFFFFF"/>
                  </a:solidFill>
                </a:uFill>
                <a:latin typeface="Calibri"/>
                <a:ea typeface="Calibri"/>
              </a:rPr>
              <a:t>The general philosophy that is the basis of our outdoor experiential program is taking the participants to an environment away from their typical  day-day life and let them experience situations that they may be familiar with, be able to reflect on that experience and create new possibilities  through new behaviour.</a:t>
            </a:r>
            <a:endParaRPr lang="en-IN" sz="1800" b="0" strike="noStrike" spc="-1" dirty="0">
              <a:solidFill>
                <a:srgbClr val="000000"/>
              </a:solidFill>
              <a:uFill>
                <a:solidFill>
                  <a:srgbClr val="FFFFFF"/>
                </a:solidFill>
              </a:uFill>
              <a:latin typeface="Arial"/>
            </a:endParaRPr>
          </a:p>
          <a:p>
            <a:pPr marL="12600" algn="just">
              <a:lnSpc>
                <a:spcPct val="100000"/>
              </a:lnSpc>
            </a:pPr>
            <a:r>
              <a:rPr lang="en-IN" sz="1050" b="0" strike="noStrike" spc="-1" dirty="0">
                <a:solidFill>
                  <a:srgbClr val="000000"/>
                </a:solidFill>
                <a:uFill>
                  <a:solidFill>
                    <a:srgbClr val="FFFFFF"/>
                  </a:solidFill>
                </a:uFill>
                <a:latin typeface="Calibri"/>
                <a:ea typeface="Calibri"/>
              </a:rPr>
              <a:t>The activities are typically designed to improve leadership, communication skills, planning, change management, delegation, teamwork,  and motivation. Strategies are formulated to deal with factors that hinder, and these strategies are then put to use in the activities that follow, to  test their effectiveness.</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gn="just">
              <a:lnSpc>
                <a:spcPct val="100000"/>
              </a:lnSpc>
            </a:pPr>
            <a:r>
              <a:rPr lang="en-IN" sz="1200" b="1" strike="noStrike" spc="-1" dirty="0">
                <a:solidFill>
                  <a:srgbClr val="E26C09"/>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2600" algn="just">
              <a:lnSpc>
                <a:spcPct val="100000"/>
              </a:lnSpc>
              <a:spcBef>
                <a:spcPts val="113"/>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New employees (orientation programs, boot camp)</a:t>
            </a:r>
            <a:endParaRPr lang="en-IN" sz="1800" b="0" strike="noStrike" spc="-1" dirty="0">
              <a:solidFill>
                <a:srgbClr val="000000"/>
              </a:solidFill>
              <a:uFill>
                <a:solidFill>
                  <a:srgbClr val="FFFFFF"/>
                </a:solidFill>
              </a:uFill>
              <a:latin typeface="Arial"/>
            </a:endParaRPr>
          </a:p>
          <a:p>
            <a:pPr marL="12600" algn="just">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New to experience managers, Senior Executives, Team members</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gn="just">
              <a:lnSpc>
                <a:spcPct val="100000"/>
              </a:lnSpc>
            </a:pPr>
            <a:r>
              <a:rPr lang="en-IN" sz="1200" b="1" strike="noStrike" spc="-1" dirty="0">
                <a:solidFill>
                  <a:srgbClr val="E26C09"/>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2600" algn="just">
              <a:lnSpc>
                <a:spcPct val="100000"/>
              </a:lnSpc>
              <a:spcBef>
                <a:spcPts val="113"/>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Situational Leadership, Leadership Styles, Servant-Leadership</a:t>
            </a:r>
            <a:endParaRPr lang="en-IN" sz="1800" b="0" strike="noStrike" spc="-1" dirty="0">
              <a:solidFill>
                <a:srgbClr val="000000"/>
              </a:solidFill>
              <a:uFill>
                <a:solidFill>
                  <a:srgbClr val="FFFFFF"/>
                </a:solidFill>
              </a:uFill>
              <a:latin typeface="Arial"/>
            </a:endParaRPr>
          </a:p>
          <a:p>
            <a:pPr marL="12600" algn="just">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Working in Teams, Team Leadership, Team Bonding, Trust Building</a:t>
            </a:r>
            <a:endParaRPr lang="en-IN" sz="1800" b="0" strike="noStrike" spc="-1" dirty="0">
              <a:solidFill>
                <a:srgbClr val="000000"/>
              </a:solidFill>
              <a:uFill>
                <a:solidFill>
                  <a:srgbClr val="FFFFFF"/>
                </a:solidFill>
              </a:uFill>
              <a:latin typeface="Arial"/>
            </a:endParaRPr>
          </a:p>
          <a:p>
            <a:pPr marL="12600" algn="just">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Goal setting to goal getting strategies</a:t>
            </a:r>
            <a:endParaRPr lang="en-IN" sz="1800" b="0" strike="noStrike" spc="-1" dirty="0">
              <a:solidFill>
                <a:srgbClr val="000000"/>
              </a:solidFill>
              <a:uFill>
                <a:solidFill>
                  <a:srgbClr val="FFFFFF"/>
                </a:solidFill>
              </a:uFill>
              <a:latin typeface="Arial"/>
            </a:endParaRPr>
          </a:p>
          <a:p>
            <a:pPr marL="12600" algn="just">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Giving Feedback, Delegation Skills , Motivation Skills</a:t>
            </a:r>
            <a:endParaRPr lang="en-IN" sz="1800" b="0" strike="noStrike" spc="-1" dirty="0">
              <a:solidFill>
                <a:srgbClr val="000000"/>
              </a:solidFill>
              <a:uFill>
                <a:solidFill>
                  <a:srgbClr val="FFFFFF"/>
                </a:solidFill>
              </a:uFill>
              <a:latin typeface="Arial"/>
            </a:endParaRPr>
          </a:p>
          <a:p>
            <a:pPr marL="12600" algn="just">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Creativity &amp; Innovation , Problem Solving , Strategic Thinking</a:t>
            </a:r>
            <a:endParaRPr lang="en-IN" sz="1800" b="0" strike="noStrike" spc="-1" dirty="0">
              <a:solidFill>
                <a:srgbClr val="000000"/>
              </a:solidFill>
              <a:uFill>
                <a:solidFill>
                  <a:srgbClr val="FFFFFF"/>
                </a:solidFill>
              </a:uFill>
              <a:latin typeface="Arial"/>
            </a:endParaRPr>
          </a:p>
          <a:p>
            <a:pPr marL="12600" algn="just">
              <a:lnSpc>
                <a:spcPct val="100000"/>
              </a:lnSpc>
              <a:spcBef>
                <a:spcPts val="190"/>
              </a:spcBef>
            </a:pPr>
            <a:r>
              <a:rPr lang="en-IN" sz="1100" b="0" strike="noStrike" spc="-1" dirty="0">
                <a:solidFill>
                  <a:srgbClr val="585858"/>
                </a:solidFill>
                <a:uFill>
                  <a:solidFill>
                    <a:srgbClr val="FFFFFF"/>
                  </a:solidFill>
                </a:uFill>
                <a:latin typeface="arial"/>
                <a:ea typeface="arial"/>
              </a:rPr>
              <a:t></a:t>
            </a:r>
            <a:r>
              <a:rPr lang="en-IN" sz="1100" b="0" strike="noStrike" spc="-1" dirty="0">
                <a:solidFill>
                  <a:srgbClr val="585858"/>
                </a:solidFill>
                <a:uFill>
                  <a:solidFill>
                    <a:srgbClr val="FFFFFF"/>
                  </a:solidFill>
                </a:uFill>
                <a:latin typeface="Times New Roman"/>
                <a:ea typeface="Times New Roman"/>
              </a:rPr>
              <a:t> </a:t>
            </a:r>
            <a:r>
              <a:rPr lang="en-IN" sz="1100" b="0" strike="noStrike" spc="-1" dirty="0">
                <a:solidFill>
                  <a:srgbClr val="000000"/>
                </a:solidFill>
                <a:uFill>
                  <a:solidFill>
                    <a:srgbClr val="FFFFFF"/>
                  </a:solidFill>
                </a:uFill>
                <a:latin typeface="Calibri"/>
                <a:ea typeface="Calibri"/>
              </a:rPr>
              <a:t>Confidence Building, Decision Making, Personal Impact, Assertiveness Skills</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gn="just">
              <a:lnSpc>
                <a:spcPct val="100000"/>
              </a:lnSpc>
            </a:pPr>
            <a:r>
              <a:rPr lang="en-IN" sz="1200" b="1" strike="noStrike" spc="-1" dirty="0">
                <a:solidFill>
                  <a:srgbClr val="E26C09"/>
                </a:solidFill>
                <a:uFill>
                  <a:solidFill>
                    <a:srgbClr val="FFFFFF"/>
                  </a:solidFill>
                </a:uFill>
                <a:latin typeface="Calibri"/>
                <a:ea typeface="Calibri"/>
              </a:rPr>
              <a:t>Key Programs</a:t>
            </a:r>
            <a:endParaRPr lang="en-IN" sz="1800" b="0" strike="noStrike" spc="-1" dirty="0">
              <a:solidFill>
                <a:srgbClr val="000000"/>
              </a:solidFill>
              <a:uFill>
                <a:solidFill>
                  <a:srgbClr val="FFFFFF"/>
                </a:solidFill>
              </a:uFill>
              <a:latin typeface="Arial"/>
            </a:endParaRPr>
          </a:p>
          <a:p>
            <a:pPr marL="12600" algn="just">
              <a:lnSpc>
                <a:spcPct val="100000"/>
              </a:lnSpc>
              <a:spcBef>
                <a:spcPts val="21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Grounded</a:t>
            </a:r>
            <a:endParaRPr lang="en-IN" sz="1800" b="0" strike="noStrike" spc="-1" dirty="0">
              <a:solidFill>
                <a:srgbClr val="000000"/>
              </a:solidFill>
              <a:uFill>
                <a:solidFill>
                  <a:srgbClr val="FFFFFF"/>
                </a:solidFill>
              </a:uFill>
              <a:latin typeface="Arial"/>
            </a:endParaRPr>
          </a:p>
          <a:p>
            <a:pPr marL="12600" algn="just">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Boot Camp</a:t>
            </a:r>
            <a:endParaRPr lang="en-IN" sz="1800" b="0" strike="noStrike" spc="-1" dirty="0">
              <a:solidFill>
                <a:srgbClr val="000000"/>
              </a:solidFill>
              <a:uFill>
                <a:solidFill>
                  <a:srgbClr val="FFFFFF"/>
                </a:solidFill>
              </a:uFill>
              <a:latin typeface="Arial"/>
            </a:endParaRPr>
          </a:p>
          <a:p>
            <a:pPr marL="12600" algn="just">
              <a:lnSpc>
                <a:spcPct val="100000"/>
              </a:lnSpc>
              <a:spcBef>
                <a:spcPts val="196"/>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Leadership skills development</a:t>
            </a:r>
            <a:endParaRPr lang="en-IN" sz="1800" b="0" strike="noStrike" spc="-1" dirty="0">
              <a:solidFill>
                <a:srgbClr val="000000"/>
              </a:solidFill>
              <a:uFill>
                <a:solidFill>
                  <a:srgbClr val="FFFFFF"/>
                </a:solidFill>
              </a:uFill>
              <a:latin typeface="Arial"/>
            </a:endParaRPr>
          </a:p>
        </p:txBody>
      </p:sp>
      <p:sp>
        <p:nvSpPr>
          <p:cNvPr id="264" name="CustomShape 7"/>
          <p:cNvSpPr/>
          <p:nvPr/>
        </p:nvSpPr>
        <p:spPr>
          <a:xfrm>
            <a:off x="5638680" y="2819520"/>
            <a:ext cx="2682000" cy="2148840"/>
          </a:xfrm>
          <a:prstGeom prst="rect">
            <a:avLst/>
          </a:prstGeom>
          <a:blipFill>
            <a:blip r:embed="rId5"/>
            <a:stretch>
              <a:fillRect/>
            </a:stretch>
          </a:blipFill>
          <a:ln>
            <a:noFill/>
          </a:ln>
        </p:spPr>
        <p:style>
          <a:lnRef idx="0">
            <a:scrgbClr r="0" g="0" b="0"/>
          </a:lnRef>
          <a:fillRef idx="0">
            <a:scrgbClr r="0" g="0" b="0"/>
          </a:fillRef>
          <a:effectRef idx="0">
            <a:scrgbClr r="0" g="0" b="0"/>
          </a:effectRef>
          <a:fontRef idx="minor"/>
        </p:style>
      </p:sp>
      <p:sp>
        <p:nvSpPr>
          <p:cNvPr id="265" name="CustomShape 8"/>
          <p:cNvSpPr/>
          <p:nvPr/>
        </p:nvSpPr>
        <p:spPr>
          <a:xfrm>
            <a:off x="7381800" y="6633000"/>
            <a:ext cx="1588680" cy="180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000" b="0" u="sng" strike="noStrike" spc="-1">
                <a:solidFill>
                  <a:srgbClr val="0000FF"/>
                </a:solidFill>
                <a:uFill>
                  <a:solidFill>
                    <a:srgbClr val="FFFFFF"/>
                  </a:solidFill>
                </a:uFill>
                <a:latin typeface="Century Gothic"/>
                <a:ea typeface="Century Gothic"/>
                <a:hlinkClick r:id="rId6"/>
              </a:rPr>
              <a:t>www.kaleidoscope.org.in</a:t>
            </a:r>
            <a:endParaRPr lang="en-IN" sz="1800" b="0" strike="noStrike" spc="-1">
              <a:solidFill>
                <a:srgbClr val="000000"/>
              </a:solidFill>
              <a:uFill>
                <a:solidFill>
                  <a:srgbClr val="FFFFFF"/>
                </a:solidFill>
              </a:uFill>
              <a:latin typeface="Arial"/>
            </a:endParaRPr>
          </a:p>
        </p:txBody>
      </p:sp>
      <p:sp>
        <p:nvSpPr>
          <p:cNvPr id="266" name="CustomShape 9"/>
          <p:cNvSpPr/>
          <p:nvPr/>
        </p:nvSpPr>
        <p:spPr>
          <a:xfrm>
            <a:off x="1104120" y="-199080"/>
            <a:ext cx="4695840" cy="390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141120" y="506160"/>
            <a:ext cx="86097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entury Gothic"/>
                <a:ea typeface="DejaVu Sans"/>
              </a:rPr>
              <a:t>X-SELL : SALES PERFORMANCE PROGRAM</a:t>
            </a:r>
            <a:endParaRPr lang="en-IN" sz="1800" b="0" strike="noStrike" spc="-1">
              <a:solidFill>
                <a:srgbClr val="000000"/>
              </a:solidFill>
              <a:uFill>
                <a:solidFill>
                  <a:srgbClr val="FFFFFF"/>
                </a:solidFill>
              </a:uFill>
              <a:latin typeface="Arial"/>
            </a:endParaRPr>
          </a:p>
        </p:txBody>
      </p:sp>
      <p:sp>
        <p:nvSpPr>
          <p:cNvPr id="268" name="CustomShape 2"/>
          <p:cNvSpPr/>
          <p:nvPr/>
        </p:nvSpPr>
        <p:spPr>
          <a:xfrm>
            <a:off x="154800" y="834120"/>
            <a:ext cx="8607600" cy="396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1200" b="1" strike="noStrike" spc="-1" dirty="0">
                <a:solidFill>
                  <a:srgbClr val="E36C0A"/>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a:lnSpc>
                <a:spcPct val="100000"/>
              </a:lnSpc>
            </a:pPr>
            <a:r>
              <a:rPr lang="en-IN" sz="1050" b="1" strike="noStrike" spc="-1" dirty="0">
                <a:solidFill>
                  <a:srgbClr val="000000"/>
                </a:solidFill>
                <a:uFill>
                  <a:solidFill>
                    <a:srgbClr val="FFFFFF"/>
                  </a:solidFill>
                </a:uFill>
                <a:latin typeface="Calibri"/>
                <a:ea typeface="Calibri"/>
              </a:rPr>
              <a:t>X-Sell Coaching Model (XCM) </a:t>
            </a:r>
            <a:r>
              <a:rPr lang="en-IN" sz="1050" b="0" strike="noStrike" spc="-1" dirty="0">
                <a:solidFill>
                  <a:srgbClr val="000000"/>
                </a:solidFill>
                <a:uFill>
                  <a:solidFill>
                    <a:srgbClr val="FFFFFF"/>
                  </a:solidFill>
                </a:uFill>
                <a:latin typeface="Calibri"/>
                <a:ea typeface="Calibri"/>
              </a:rPr>
              <a:t>is designed to create &amp; deploy customized sales enhancement programs, ensuring an effective transition from tradition or even basic consultative sales processes to eventually collaborative sales process, keeping the organizations unique business needs in mind.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1200" b="1" strike="noStrike" spc="-1" dirty="0">
                <a:solidFill>
                  <a:srgbClr val="E36C0A"/>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1" strike="noStrike" spc="-1" dirty="0">
                <a:solidFill>
                  <a:srgbClr val="000000"/>
                </a:solidFill>
                <a:uFill>
                  <a:solidFill>
                    <a:srgbClr val="FFFFFF"/>
                  </a:solidFill>
                </a:uFill>
                <a:latin typeface="Calibri"/>
                <a:ea typeface="Calibri"/>
              </a:rPr>
              <a:t>XCM-1: </a:t>
            </a:r>
            <a:r>
              <a:rPr lang="en-IN" sz="1050" b="0" strike="noStrike" spc="-1" dirty="0">
                <a:solidFill>
                  <a:srgbClr val="000000"/>
                </a:solidFill>
                <a:uFill>
                  <a:solidFill>
                    <a:srgbClr val="FFFFFF"/>
                  </a:solidFill>
                </a:uFill>
                <a:latin typeface="Calibri"/>
                <a:ea typeface="Calibri"/>
              </a:rPr>
              <a:t>Front-line sales staff, telesales executives, customer service staff, </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1" strike="noStrike" spc="-1" dirty="0">
                <a:solidFill>
                  <a:srgbClr val="000000"/>
                </a:solidFill>
                <a:uFill>
                  <a:solidFill>
                    <a:srgbClr val="FFFFFF"/>
                  </a:solidFill>
                </a:uFill>
                <a:latin typeface="Calibri"/>
                <a:ea typeface="Calibri"/>
              </a:rPr>
              <a:t>XCM-2: </a:t>
            </a:r>
            <a:r>
              <a:rPr lang="en-IN" sz="1050" b="0" strike="noStrike" spc="-1" dirty="0">
                <a:solidFill>
                  <a:srgbClr val="000000"/>
                </a:solidFill>
                <a:uFill>
                  <a:solidFill>
                    <a:srgbClr val="FFFFFF"/>
                  </a:solidFill>
                </a:uFill>
                <a:latin typeface="Calibri"/>
                <a:ea typeface="Calibri"/>
              </a:rPr>
              <a:t>Mid-level managers, experienced managers or supervisors who want or need to brush up on their supervisory skills</a:t>
            </a:r>
            <a:endParaRPr lang="en-IN" sz="1800" b="0" strike="noStrike" spc="-1" dirty="0">
              <a:solidFill>
                <a:srgbClr val="000000"/>
              </a:solidFill>
              <a:uFill>
                <a:solidFill>
                  <a:srgbClr val="FFFFFF"/>
                </a:solidFill>
              </a:uFill>
              <a:latin typeface="Arial"/>
            </a:endParaRPr>
          </a:p>
          <a:p>
            <a:pPr>
              <a:lnSpc>
                <a:spcPct val="115000"/>
              </a:lnSpc>
            </a:pPr>
            <a:endParaRPr lang="en-IN" sz="1800" b="0" strike="noStrike" spc="-1" dirty="0">
              <a:solidFill>
                <a:srgbClr val="000000"/>
              </a:solidFill>
              <a:uFill>
                <a:solidFill>
                  <a:srgbClr val="FFFFFF"/>
                </a:solidFill>
              </a:uFill>
              <a:latin typeface="Arial"/>
            </a:endParaRPr>
          </a:p>
          <a:p>
            <a:pPr algn="just">
              <a:lnSpc>
                <a:spcPct val="100000"/>
              </a:lnSpc>
            </a:pPr>
            <a:r>
              <a:rPr lang="en-IN" sz="1200" b="1" strike="noStrike" spc="-1" dirty="0">
                <a:solidFill>
                  <a:srgbClr val="E36C0A"/>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Sales as customer service, customer service as a sales technique</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Types of sales reps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Building sub-conscious competence consciously</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Moving from selling to “making the buy” happen</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Probing, active and empathic listening</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Selling as per customer’s personality type, thinking or decision patterns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dirty="0">
                <a:solidFill>
                  <a:srgbClr val="000000"/>
                </a:solidFill>
                <a:uFill>
                  <a:solidFill>
                    <a:srgbClr val="FFFFFF"/>
                  </a:solidFill>
                </a:uFill>
                <a:latin typeface="Calibri"/>
                <a:ea typeface="Calibri"/>
              </a:rPr>
              <a:t>Building trust &amp; rapport</a:t>
            </a:r>
            <a:endParaRPr lang="en-IN" sz="1800" b="0" strike="noStrike" spc="-1" dirty="0">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400" b="0" strike="noStrike" spc="-1" dirty="0">
                <a:solidFill>
                  <a:srgbClr val="000000"/>
                </a:solidFill>
                <a:uFill>
                  <a:solidFill>
                    <a:srgbClr val="FFFFFF"/>
                  </a:solidFill>
                </a:uFill>
                <a:latin typeface="Calibri"/>
                <a:ea typeface="DejaVu Sans"/>
              </a:rPr>
              <a:t> </a:t>
            </a:r>
            <a:endParaRPr lang="en-IN" sz="1800" b="0" strike="noStrike" spc="-1" dirty="0">
              <a:solidFill>
                <a:srgbClr val="000000"/>
              </a:solidFill>
              <a:uFill>
                <a:solidFill>
                  <a:srgbClr val="FFFFFF"/>
                </a:solidFill>
              </a:uFill>
              <a:latin typeface="Arial"/>
            </a:endParaRPr>
          </a:p>
          <a:p>
            <a:pPr marL="177840" indent="-177120">
              <a:lnSpc>
                <a:spcPct val="115000"/>
              </a:lnSpc>
            </a:pPr>
            <a:r>
              <a:rPr lang="en-IN" sz="1200" b="1" strike="noStrike" spc="-1" dirty="0">
                <a:solidFill>
                  <a:srgbClr val="E36C0A"/>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graphicFrame>
        <p:nvGraphicFramePr>
          <p:cNvPr id="269" name="Table 3"/>
          <p:cNvGraphicFramePr/>
          <p:nvPr/>
        </p:nvGraphicFramePr>
        <p:xfrm>
          <a:off x="228600" y="4660920"/>
          <a:ext cx="8610120" cy="2165964"/>
        </p:xfrm>
        <a:graphic>
          <a:graphicData uri="http://schemas.openxmlformats.org/drawingml/2006/table">
            <a:tbl>
              <a:tblPr/>
              <a:tblGrid>
                <a:gridCol w="2215800">
                  <a:extLst>
                    <a:ext uri="{9D8B030D-6E8A-4147-A177-3AD203B41FA5}">
                      <a16:colId xmlns:a16="http://schemas.microsoft.com/office/drawing/2014/main" val="20000"/>
                    </a:ext>
                  </a:extLst>
                </a:gridCol>
                <a:gridCol w="2089080">
                  <a:extLst>
                    <a:ext uri="{9D8B030D-6E8A-4147-A177-3AD203B41FA5}">
                      <a16:colId xmlns:a16="http://schemas.microsoft.com/office/drawing/2014/main" val="20001"/>
                    </a:ext>
                  </a:extLst>
                </a:gridCol>
                <a:gridCol w="2152440">
                  <a:extLst>
                    <a:ext uri="{9D8B030D-6E8A-4147-A177-3AD203B41FA5}">
                      <a16:colId xmlns:a16="http://schemas.microsoft.com/office/drawing/2014/main" val="20002"/>
                    </a:ext>
                  </a:extLst>
                </a:gridCol>
                <a:gridCol w="2152800">
                  <a:extLst>
                    <a:ext uri="{9D8B030D-6E8A-4147-A177-3AD203B41FA5}">
                      <a16:colId xmlns:a16="http://schemas.microsoft.com/office/drawing/2014/main" val="20003"/>
                    </a:ext>
                  </a:extLst>
                </a:gridCol>
              </a:tblGrid>
              <a:tr h="304920">
                <a:tc gridSpan="2">
                  <a:txBody>
                    <a:bodyPr/>
                    <a:lstStyle/>
                    <a:p>
                      <a:pPr marL="343080" indent="-342360" algn="ctr">
                        <a:lnSpc>
                          <a:spcPct val="115000"/>
                        </a:lnSpc>
                      </a:pPr>
                      <a:r>
                        <a:rPr lang="en-IN" sz="1400" b="1" strike="noStrike" spc="-1">
                          <a:solidFill>
                            <a:srgbClr val="000000"/>
                          </a:solidFill>
                          <a:uFill>
                            <a:solidFill>
                              <a:srgbClr val="FFFFFF"/>
                            </a:solidFill>
                          </a:uFill>
                          <a:latin typeface="Calibri"/>
                          <a:ea typeface="Calibri"/>
                        </a:rPr>
                        <a:t>XCM-1 </a:t>
                      </a:r>
                      <a:r>
                        <a:rPr lang="en-IN" sz="1100" b="0" strike="noStrike" spc="-1">
                          <a:solidFill>
                            <a:srgbClr val="000000"/>
                          </a:solidFill>
                          <a:uFill>
                            <a:solidFill>
                              <a:srgbClr val="FFFFFF"/>
                            </a:solidFill>
                          </a:uFill>
                          <a:latin typeface="Calibri"/>
                          <a:ea typeface="Calibri"/>
                        </a:rPr>
                        <a:t>(1-2 days per module)</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808080"/>
                      </a:solidFill>
                    </a:lnR>
                    <a:lnB w="12240">
                      <a:solidFill>
                        <a:srgbClr val="808080"/>
                      </a:solidFill>
                    </a:lnB>
                    <a:solidFill>
                      <a:srgbClr val="FDEADA"/>
                    </a:solidFill>
                  </a:tcPr>
                </a:tc>
                <a:tc hMerge="1">
                  <a:txBody>
                    <a:bodyPr/>
                    <a:lstStyle/>
                    <a:p>
                      <a:endParaRPr lang="en-US"/>
                    </a:p>
                  </a:txBody>
                  <a:tcPr>
                    <a:solidFill>
                      <a:srgbClr val="729FCF"/>
                    </a:solidFill>
                  </a:tcPr>
                </a:tc>
                <a:tc gridSpan="2">
                  <a:txBody>
                    <a:bodyPr/>
                    <a:lstStyle/>
                    <a:p>
                      <a:pPr marL="177840" indent="-177120" algn="ctr">
                        <a:lnSpc>
                          <a:spcPct val="115000"/>
                        </a:lnSpc>
                      </a:pPr>
                      <a:r>
                        <a:rPr lang="en-IN" sz="1400" b="1" strike="noStrike" spc="-1">
                          <a:solidFill>
                            <a:srgbClr val="000000"/>
                          </a:solidFill>
                          <a:uFill>
                            <a:solidFill>
                              <a:srgbClr val="FFFFFF"/>
                            </a:solidFill>
                          </a:uFill>
                          <a:latin typeface="Calibri"/>
                        </a:rPr>
                        <a:t>XCM-2 </a:t>
                      </a:r>
                      <a:r>
                        <a:rPr lang="en-IN" sz="1100" b="0" strike="noStrike" spc="-1">
                          <a:solidFill>
                            <a:srgbClr val="000000"/>
                          </a:solidFill>
                          <a:uFill>
                            <a:solidFill>
                              <a:srgbClr val="FFFFFF"/>
                            </a:solidFill>
                          </a:uFill>
                          <a:latin typeface="Calibri"/>
                          <a:ea typeface="Calibri"/>
                        </a:rPr>
                        <a:t>(1-2 days per module)</a:t>
                      </a:r>
                      <a:endParaRPr lang="en-IN" sz="1800" b="0" strike="noStrike" spc="-1">
                        <a:solidFill>
                          <a:srgbClr val="000000"/>
                        </a:solidFill>
                        <a:uFill>
                          <a:solidFill>
                            <a:srgbClr val="FFFFFF"/>
                          </a:solidFill>
                        </a:uFill>
                        <a:latin typeface="Arial"/>
                      </a:endParaRPr>
                    </a:p>
                  </a:txBody>
                  <a:tcPr>
                    <a:lnL w="12240">
                      <a:solidFill>
                        <a:srgbClr val="808080"/>
                      </a:solidFill>
                    </a:lnL>
                    <a:lnB w="12240">
                      <a:solidFill>
                        <a:srgbClr val="808080"/>
                      </a:solidFill>
                    </a:lnB>
                    <a:solidFill>
                      <a:srgbClr val="DBEEF4"/>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914760">
                <a:tc>
                  <a:txBody>
                    <a:bodyPr/>
                    <a:lstStyle/>
                    <a:p>
                      <a:pPr marL="109440" indent="-108720">
                        <a:lnSpc>
                          <a:spcPct val="100000"/>
                        </a:lnSpc>
                      </a:pPr>
                      <a:r>
                        <a:rPr lang="en-IN" sz="900" b="1" strike="noStrike" spc="-1">
                          <a:solidFill>
                            <a:srgbClr val="000000"/>
                          </a:solidFill>
                          <a:uFill>
                            <a:solidFill>
                              <a:srgbClr val="FFFFFF"/>
                            </a:solidFill>
                          </a:uFill>
                          <a:latin typeface="Calibri"/>
                        </a:rPr>
                        <a:t>Sales essentials</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Selling basics | Buying vs selling | </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Types of sales reps |  Personality types | Role of communication in sales</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09440" indent="-108720">
                        <a:lnSpc>
                          <a:spcPct val="100000"/>
                        </a:lnSpc>
                      </a:pPr>
                      <a:r>
                        <a:rPr lang="en-IN" sz="900" b="1" strike="noStrike" spc="-1">
                          <a:solidFill>
                            <a:srgbClr val="000000"/>
                          </a:solidFill>
                          <a:uFill>
                            <a:solidFill>
                              <a:srgbClr val="FFFFFF"/>
                            </a:solidFill>
                          </a:uFill>
                          <a:latin typeface="Calibri"/>
                        </a:rPr>
                        <a:t>Essential negotiation skills</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Negotiation template | Building flexibility | Effective communication skills</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09440" indent="-108720">
                        <a:lnSpc>
                          <a:spcPct val="100000"/>
                        </a:lnSpc>
                      </a:pPr>
                      <a:r>
                        <a:rPr lang="en-IN" sz="900" b="1" strike="noStrike" spc="-1">
                          <a:solidFill>
                            <a:srgbClr val="000000"/>
                          </a:solidFill>
                          <a:uFill>
                            <a:solidFill>
                              <a:srgbClr val="FFFFFF"/>
                            </a:solidFill>
                          </a:uFill>
                          <a:latin typeface="Calibri"/>
                        </a:rPr>
                        <a:t>Consultative Selling</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4 quadrants of sales reps | Enhanced</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probing skills | Building powerful relationships | Connection strategy</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09440" indent="-108720">
                        <a:lnSpc>
                          <a:spcPct val="100000"/>
                        </a:lnSpc>
                      </a:pPr>
                      <a:r>
                        <a:rPr lang="en-IN" sz="900" b="1" strike="noStrike" spc="-1">
                          <a:solidFill>
                            <a:srgbClr val="000000"/>
                          </a:solidFill>
                          <a:uFill>
                            <a:solidFill>
                              <a:srgbClr val="FFFFFF"/>
                            </a:solidFill>
                          </a:uFill>
                          <a:latin typeface="Calibri"/>
                        </a:rPr>
                        <a:t>Key Account Management</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Managing strategic accounts | Getting high-level buy-in  |  Building benchmarks | Client as partner</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extLst>
                  <a:ext uri="{0D108BD9-81ED-4DB2-BD59-A6C34878D82A}">
                    <a16:rowId xmlns:a16="http://schemas.microsoft.com/office/drawing/2014/main" val="10001"/>
                  </a:ext>
                </a:extLst>
              </a:tr>
              <a:tr h="914400">
                <a:tc>
                  <a:txBody>
                    <a:bodyPr/>
                    <a:lstStyle/>
                    <a:p>
                      <a:pPr marL="109440" indent="-108720">
                        <a:lnSpc>
                          <a:spcPct val="100000"/>
                        </a:lnSpc>
                      </a:pPr>
                      <a:r>
                        <a:rPr lang="en-IN" sz="900" b="1" strike="noStrike" spc="-1">
                          <a:solidFill>
                            <a:srgbClr val="000000"/>
                          </a:solidFill>
                          <a:uFill>
                            <a:solidFill>
                              <a:srgbClr val="FFFFFF"/>
                            </a:solidFill>
                          </a:uFill>
                          <a:latin typeface="Calibri"/>
                        </a:rPr>
                        <a:t>Telesales skills</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Role of voice in sales | Listening to sell better | Probing | Objection handling | Create engaging conversations</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09440" indent="-108720">
                        <a:lnSpc>
                          <a:spcPct val="100000"/>
                        </a:lnSpc>
                      </a:pPr>
                      <a:r>
                        <a:rPr lang="en-IN" sz="900" b="1" strike="noStrike" spc="-1">
                          <a:solidFill>
                            <a:srgbClr val="000000"/>
                          </a:solidFill>
                          <a:uFill>
                            <a:solidFill>
                              <a:srgbClr val="FFFFFF"/>
                            </a:solidFill>
                          </a:uFill>
                          <a:latin typeface="Calibri"/>
                        </a:rPr>
                        <a:t>Rapport</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Building sub-conscious competence | Role of Trust | Handling objections | Moving from sell to buy</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gridSpan="2">
                  <a:txBody>
                    <a:bodyPr/>
                    <a:lstStyle/>
                    <a:p>
                      <a:pPr marL="109440" indent="-108720">
                        <a:lnSpc>
                          <a:spcPct val="100000"/>
                        </a:lnSpc>
                      </a:pPr>
                      <a:r>
                        <a:rPr lang="en-IN" sz="900" b="1" strike="noStrike" spc="-1">
                          <a:solidFill>
                            <a:srgbClr val="000000"/>
                          </a:solidFill>
                          <a:uFill>
                            <a:solidFill>
                              <a:srgbClr val="FFFFFF"/>
                            </a:solidFill>
                          </a:uFill>
                          <a:latin typeface="Calibri"/>
                        </a:rPr>
                        <a:t>Champion mindset</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Sales goal setting to getting | Applying NLP techniques | Creating new patterns for sales success | Role of language in sales | Being in the “zone” | Advance negotiation skills | Handling difficult customers effectively | </a:t>
                      </a:r>
                      <a:endParaRPr lang="en-IN" sz="1800" b="0" strike="noStrike" spc="-1">
                        <a:solidFill>
                          <a:srgbClr val="000000"/>
                        </a:solidFill>
                        <a:uFill>
                          <a:solidFill>
                            <a:srgbClr val="FFFFFF"/>
                          </a:solidFill>
                        </a:uFill>
                        <a:latin typeface="Arial"/>
                      </a:endParaRPr>
                    </a:p>
                    <a:p>
                      <a:pPr marL="109440" indent="-108720">
                        <a:lnSpc>
                          <a:spcPct val="100000"/>
                        </a:lnSpc>
                      </a:pPr>
                      <a:r>
                        <a:rPr lang="en-IN" sz="900" b="0" strike="noStrike" spc="-1">
                          <a:solidFill>
                            <a:srgbClr val="595959"/>
                          </a:solidFill>
                          <a:uFill>
                            <a:solidFill>
                              <a:srgbClr val="FFFFFF"/>
                            </a:solidFill>
                          </a:uFill>
                          <a:latin typeface="Calibri"/>
                        </a:rPr>
                        <a:t>Leveraging data as a tool</a:t>
                      </a:r>
                      <a:endParaRPr lang="en-IN" sz="1800" b="0" strike="noStrike" spc="-1">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hMerge="1">
                  <a:txBody>
                    <a:bodyPr/>
                    <a:lstStyle/>
                    <a:p>
                      <a:endParaRPr lang="en-US"/>
                    </a:p>
                  </a:txBody>
                  <a:tcPr>
                    <a:solidFill>
                      <a:srgbClr val="729FCF"/>
                    </a:solidFill>
                  </a:tcPr>
                </a:tc>
                <a:extLst>
                  <a:ext uri="{0D108BD9-81ED-4DB2-BD59-A6C34878D82A}">
                    <a16:rowId xmlns:a16="http://schemas.microsoft.com/office/drawing/2014/main" val="10002"/>
                  </a:ext>
                </a:extLst>
              </a:tr>
            </a:tbl>
          </a:graphicData>
        </a:graphic>
      </p:graphicFrame>
      <p:pic>
        <p:nvPicPr>
          <p:cNvPr id="270" name="Picture 3"/>
          <p:cNvPicPr/>
          <p:nvPr/>
        </p:nvPicPr>
        <p:blipFill>
          <a:blip r:embed="rId3"/>
          <a:stretch/>
        </p:blipFill>
        <p:spPr>
          <a:xfrm>
            <a:off x="6400800" y="2567880"/>
            <a:ext cx="2352960" cy="14472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 name="Picture 3"/>
          <p:cNvPicPr/>
          <p:nvPr/>
        </p:nvPicPr>
        <p:blipFill>
          <a:blip r:embed="rId3"/>
          <a:stretch/>
        </p:blipFill>
        <p:spPr>
          <a:xfrm>
            <a:off x="6629400" y="2234880"/>
            <a:ext cx="2208960" cy="2086920"/>
          </a:xfrm>
          <a:prstGeom prst="rect">
            <a:avLst/>
          </a:prstGeom>
          <a:ln w="9360">
            <a:noFill/>
          </a:ln>
        </p:spPr>
      </p:pic>
      <p:sp>
        <p:nvSpPr>
          <p:cNvPr id="272" name="CustomShape 1"/>
          <p:cNvSpPr/>
          <p:nvPr/>
        </p:nvSpPr>
        <p:spPr>
          <a:xfrm>
            <a:off x="141120" y="477720"/>
            <a:ext cx="86097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entury Gothic"/>
                <a:ea typeface="DejaVu Sans"/>
              </a:rPr>
              <a:t>AT YOUR SERVICE </a:t>
            </a:r>
            <a:r>
              <a:rPr lang="en-IN" sz="1600" b="0" i="1" strike="noStrike" spc="-1">
                <a:solidFill>
                  <a:srgbClr val="000000"/>
                </a:solidFill>
                <a:uFill>
                  <a:solidFill>
                    <a:srgbClr val="FFFFFF"/>
                  </a:solidFill>
                </a:uFill>
                <a:latin typeface="Century Gothic"/>
                <a:ea typeface="DejaVu Sans"/>
              </a:rPr>
              <a:t>- enhancing customer experience!</a:t>
            </a:r>
            <a:endParaRPr lang="en-IN" sz="1800" b="0" strike="noStrike" spc="-1">
              <a:solidFill>
                <a:srgbClr val="000000"/>
              </a:solidFill>
              <a:uFill>
                <a:solidFill>
                  <a:srgbClr val="FFFFFF"/>
                </a:solidFill>
              </a:uFill>
              <a:latin typeface="Arial"/>
            </a:endParaRPr>
          </a:p>
        </p:txBody>
      </p:sp>
      <p:sp>
        <p:nvSpPr>
          <p:cNvPr id="273" name="CustomShape 2"/>
          <p:cNvSpPr/>
          <p:nvPr/>
        </p:nvSpPr>
        <p:spPr>
          <a:xfrm>
            <a:off x="154800" y="756720"/>
            <a:ext cx="8607600" cy="41468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1200" b="1" strike="noStrike" spc="-1">
                <a:solidFill>
                  <a:srgbClr val="E36C0A"/>
                </a:solidFill>
                <a:uFill>
                  <a:solidFill>
                    <a:srgbClr val="FFFFFF"/>
                  </a:solidFill>
                </a:uFill>
                <a:latin typeface="Calibri"/>
                <a:ea typeface="Calibri"/>
              </a:rPr>
              <a:t>Program Overview</a:t>
            </a:r>
            <a:endParaRPr lang="en-IN" sz="1800" b="0" strike="noStrike" spc="-1">
              <a:solidFill>
                <a:srgbClr val="000000"/>
              </a:solidFill>
              <a:uFill>
                <a:solidFill>
                  <a:srgbClr val="FFFFFF"/>
                </a:solidFill>
              </a:uFill>
              <a:latin typeface="Arial"/>
            </a:endParaRPr>
          </a:p>
          <a:p>
            <a:pPr algn="just">
              <a:lnSpc>
                <a:spcPct val="100000"/>
              </a:lnSpc>
            </a:pPr>
            <a:r>
              <a:rPr lang="en-IN" sz="1050" b="0" strike="noStrike" spc="-1">
                <a:solidFill>
                  <a:srgbClr val="000000"/>
                </a:solidFill>
                <a:uFill>
                  <a:solidFill>
                    <a:srgbClr val="FFFFFF"/>
                  </a:solidFill>
                </a:uFill>
                <a:latin typeface="Calibri"/>
                <a:ea typeface="Calibri"/>
              </a:rPr>
              <a:t>The program is a one-of-a-kind way to get customer service managers, supervisors and representatives up to speed on the best ways to handle difficult customers, deal with stress, motivate others, find new personnel and put that extra “something” into every customer contact! </a:t>
            </a:r>
            <a:endParaRPr lang="en-IN" sz="1800" b="0" strike="noStrike" spc="-1">
              <a:solidFill>
                <a:srgbClr val="000000"/>
              </a:solidFill>
              <a:uFill>
                <a:solidFill>
                  <a:srgbClr val="FFFFFF"/>
                </a:solidFill>
              </a:uFill>
              <a:latin typeface="Arial"/>
            </a:endParaRPr>
          </a:p>
          <a:p>
            <a:pPr algn="just">
              <a:lnSpc>
                <a:spcPct val="100000"/>
              </a:lnSpc>
            </a:pPr>
            <a:r>
              <a:rPr lang="en-IN" sz="1050" b="0" strike="noStrike" spc="-1">
                <a:solidFill>
                  <a:srgbClr val="000000"/>
                </a:solidFill>
                <a:uFill>
                  <a:solidFill>
                    <a:srgbClr val="FFFFFF"/>
                  </a:solidFill>
                </a:uFill>
                <a:latin typeface="Calibri"/>
                <a:ea typeface="Calibri"/>
              </a:rPr>
              <a:t>The program introduces the basic concepts of customer service and dives into effective customer service techniques and practices.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1200" b="1" strike="noStrike" spc="-1">
                <a:solidFill>
                  <a:srgbClr val="E36C0A"/>
                </a:solidFill>
                <a:uFill>
                  <a:solidFill>
                    <a:srgbClr val="FFFFFF"/>
                  </a:solidFill>
                </a:uFill>
                <a:latin typeface="Calibri"/>
                <a:ea typeface="Calibri"/>
              </a:rPr>
              <a:t>Who will benefit from this program?</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Customer service managers, Call center managers, Supervisors, Team Leaders</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Customer service representatives, Lead Reps and specialists, Anyone has regular customer contact and is responsible for taking care of customers’ orders, requests or problems</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600" b="0" strike="noStrike" spc="-1">
                <a:solidFill>
                  <a:srgbClr val="000000"/>
                </a:solidFill>
                <a:uFill>
                  <a:solidFill>
                    <a:srgbClr val="FFFFFF"/>
                  </a:solidFill>
                </a:uFill>
                <a:latin typeface="Calibri"/>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200" b="1" strike="noStrike" spc="-1">
                <a:solidFill>
                  <a:srgbClr val="E36C0A"/>
                </a:solidFill>
                <a:uFill>
                  <a:solidFill>
                    <a:srgbClr val="FFFFFF"/>
                  </a:solidFill>
                </a:uFill>
                <a:latin typeface="Calibri"/>
                <a:ea typeface="Calibri"/>
              </a:rPr>
              <a:t>Key outcomes/benefits to participants:</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Know the essential factors that are important in customer service</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Develop a customer-friendly approach that is right for your business</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Do's and don'ts when dealing with customers, and the benefits of providing great customer service</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Learn standards of excellence in customer service</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Communicate effectively, learn different styles of communication and non-verbal cues in communication.</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Take ownership, resolve problems and empathise to gain trust.</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The secrets to staying cool when customers get hot</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How to meet the unique challenges of customer service management</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1050" b="0" strike="noStrike" spc="-1">
                <a:solidFill>
                  <a:srgbClr val="000000"/>
                </a:solidFill>
                <a:uFill>
                  <a:solidFill>
                    <a:srgbClr val="FFFFFF"/>
                  </a:solidFill>
                </a:uFill>
                <a:latin typeface="Calibri"/>
                <a:ea typeface="Calibri"/>
              </a:rPr>
              <a:t>How to turn complaints into profits</a:t>
            </a:r>
            <a:endParaRPr lang="en-IN" sz="1800" b="0" strike="noStrike" spc="-1">
              <a:solidFill>
                <a:srgbClr val="000000"/>
              </a:solidFill>
              <a:uFill>
                <a:solidFill>
                  <a:srgbClr val="FFFFFF"/>
                </a:solidFill>
              </a:uFill>
              <a:latin typeface="Arial"/>
            </a:endParaRPr>
          </a:p>
          <a:p>
            <a:pPr marL="177840" indent="-177120">
              <a:lnSpc>
                <a:spcPct val="115000"/>
              </a:lnSpc>
              <a:buClr>
                <a:srgbClr val="595959"/>
              </a:buClr>
              <a:buFont typeface="Webdings" charset="2"/>
              <a:buChar char=""/>
            </a:pPr>
            <a:r>
              <a:rPr lang="en-IN" sz="400" b="0" strike="noStrike" spc="-1">
                <a:solidFill>
                  <a:srgbClr val="000000"/>
                </a:solidFill>
                <a:uFill>
                  <a:solidFill>
                    <a:srgbClr val="FFFFFF"/>
                  </a:solidFill>
                </a:uFill>
                <a:latin typeface="Calibri"/>
                <a:ea typeface="DejaVu Sans"/>
              </a:rPr>
              <a:t> </a:t>
            </a:r>
            <a:endParaRPr lang="en-IN" sz="1800" b="0" strike="noStrike" spc="-1">
              <a:solidFill>
                <a:srgbClr val="000000"/>
              </a:solidFill>
              <a:uFill>
                <a:solidFill>
                  <a:srgbClr val="FFFFFF"/>
                </a:solidFill>
              </a:uFill>
              <a:latin typeface="Arial"/>
            </a:endParaRPr>
          </a:p>
          <a:p>
            <a:pPr marL="177840" indent="-177120">
              <a:lnSpc>
                <a:spcPct val="115000"/>
              </a:lnSpc>
            </a:pPr>
            <a:r>
              <a:rPr lang="en-IN" sz="1200" b="1" strike="noStrike" spc="-1">
                <a:solidFill>
                  <a:srgbClr val="E36C0A"/>
                </a:solidFill>
                <a:uFill>
                  <a:solidFill>
                    <a:srgbClr val="FFFFFF"/>
                  </a:solidFill>
                </a:uFill>
                <a:latin typeface="Calibri"/>
                <a:ea typeface="Calibri"/>
              </a:rPr>
              <a:t>Key modules / Course overview</a:t>
            </a:r>
            <a:endParaRPr lang="en-IN" sz="1800" b="0" strike="noStrike" spc="-1">
              <a:solidFill>
                <a:srgbClr val="000000"/>
              </a:solidFill>
              <a:uFill>
                <a:solidFill>
                  <a:srgbClr val="FFFFFF"/>
                </a:solidFill>
              </a:uFill>
              <a:latin typeface="Arial"/>
            </a:endParaRPr>
          </a:p>
        </p:txBody>
      </p:sp>
      <p:graphicFrame>
        <p:nvGraphicFramePr>
          <p:cNvPr id="274" name="Table 3"/>
          <p:cNvGraphicFramePr/>
          <p:nvPr>
            <p:extLst>
              <p:ext uri="{D42A27DB-BD31-4B8C-83A1-F6EECF244321}">
                <p14:modId xmlns:p14="http://schemas.microsoft.com/office/powerpoint/2010/main" val="1535008355"/>
              </p:ext>
            </p:extLst>
          </p:nvPr>
        </p:nvGraphicFramePr>
        <p:xfrm>
          <a:off x="165960" y="4763520"/>
          <a:ext cx="8291880" cy="1183767"/>
        </p:xfrm>
        <a:graphic>
          <a:graphicData uri="http://schemas.openxmlformats.org/drawingml/2006/table">
            <a:tbl>
              <a:tblPr/>
              <a:tblGrid>
                <a:gridCol w="2763720">
                  <a:extLst>
                    <a:ext uri="{9D8B030D-6E8A-4147-A177-3AD203B41FA5}">
                      <a16:colId xmlns:a16="http://schemas.microsoft.com/office/drawing/2014/main" val="20000"/>
                    </a:ext>
                  </a:extLst>
                </a:gridCol>
                <a:gridCol w="2763720">
                  <a:extLst>
                    <a:ext uri="{9D8B030D-6E8A-4147-A177-3AD203B41FA5}">
                      <a16:colId xmlns:a16="http://schemas.microsoft.com/office/drawing/2014/main" val="20001"/>
                    </a:ext>
                  </a:extLst>
                </a:gridCol>
                <a:gridCol w="2764440">
                  <a:extLst>
                    <a:ext uri="{9D8B030D-6E8A-4147-A177-3AD203B41FA5}">
                      <a16:colId xmlns:a16="http://schemas.microsoft.com/office/drawing/2014/main" val="20002"/>
                    </a:ext>
                  </a:extLst>
                </a:gridCol>
              </a:tblGrid>
              <a:tr h="1155499">
                <a:tc>
                  <a:txBody>
                    <a:bodyPr/>
                    <a:lstStyle/>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Customer types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Leveraging communication to deliver exceptional customer experience</a:t>
                      </a:r>
                      <a:endParaRPr lang="en-IN" sz="1800" b="0" strike="noStrike" spc="-1" dirty="0">
                        <a:solidFill>
                          <a:srgbClr val="000000"/>
                        </a:solidFill>
                        <a:uFill>
                          <a:solidFill>
                            <a:srgbClr val="FFFFFF"/>
                          </a:solidFill>
                        </a:uFill>
                        <a:latin typeface="Arial"/>
                      </a:endParaRPr>
                    </a:p>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How to build rapport &amp; win customer’s trust</a:t>
                      </a:r>
                      <a:endParaRPr lang="en-IN" sz="1800" b="0" strike="noStrike" spc="-1" dirty="0">
                        <a:solidFill>
                          <a:srgbClr val="000000"/>
                        </a:solidFill>
                        <a:uFill>
                          <a:solidFill>
                            <a:srgbClr val="FFFFFF"/>
                          </a:solidFill>
                        </a:uFill>
                        <a:latin typeface="Arial"/>
                      </a:endParaRPr>
                    </a:p>
                    <a:p>
                      <a:pPr marL="720" indent="0">
                        <a:lnSpc>
                          <a:spcPct val="115000"/>
                        </a:lnSpc>
                        <a:buClr>
                          <a:srgbClr val="000000"/>
                        </a:buClr>
                        <a:buFont typeface="Symbol"/>
                        <a:buNone/>
                      </a:pPr>
                      <a:endParaRPr lang="en-IN" sz="1800" b="0" strike="noStrike" spc="-1" dirty="0">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Listening strategies to gain information and create conversational bridges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Empathy &amp; probing effectively</a:t>
                      </a:r>
                      <a:endParaRPr lang="en-IN" sz="1800" b="0" strike="noStrike" spc="-1" dirty="0">
                        <a:solidFill>
                          <a:srgbClr val="000000"/>
                        </a:solidFill>
                        <a:uFill>
                          <a:solidFill>
                            <a:srgbClr val="FFFFFF"/>
                          </a:solidFill>
                        </a:uFill>
                        <a:latin typeface="Arial"/>
                      </a:endParaRPr>
                    </a:p>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Verbal and nonverbal language to create consistent, coherent and targeted messages</a:t>
                      </a:r>
                      <a:endParaRPr lang="en-IN" sz="1800" b="0" strike="noStrike" spc="-1" dirty="0">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tc>
                  <a:txBody>
                    <a:bodyPr/>
                    <a:lstStyle/>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Assessing conversational style preferences, strengths and weaknesses and flexibility</a:t>
                      </a:r>
                      <a:endParaRPr lang="en-IN" sz="1800" b="0" strike="noStrike" spc="-1" dirty="0">
                        <a:solidFill>
                          <a:srgbClr val="000000"/>
                        </a:solidFill>
                        <a:uFill>
                          <a:solidFill>
                            <a:srgbClr val="FFFFFF"/>
                          </a:solidFill>
                        </a:uFill>
                        <a:latin typeface="Arial"/>
                      </a:endParaRPr>
                    </a:p>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Interpersonal skills to build solid relationships</a:t>
                      </a:r>
                      <a:endParaRPr lang="en-IN" sz="1800" b="0" strike="noStrike" spc="-1" dirty="0">
                        <a:solidFill>
                          <a:srgbClr val="000000"/>
                        </a:solidFill>
                        <a:uFill>
                          <a:solidFill>
                            <a:srgbClr val="FFFFFF"/>
                          </a:solidFill>
                        </a:uFill>
                        <a:latin typeface="Arial"/>
                      </a:endParaRPr>
                    </a:p>
                    <a:p>
                      <a:pPr marL="177840" indent="-177120">
                        <a:lnSpc>
                          <a:spcPct val="115000"/>
                        </a:lnSpc>
                        <a:buClr>
                          <a:srgbClr val="000000"/>
                        </a:buClr>
                        <a:buFont typeface="Symbol"/>
                        <a:buChar char=""/>
                      </a:pPr>
                      <a:r>
                        <a:rPr lang="en-IN" sz="1050" b="0" strike="noStrike" spc="-1" dirty="0">
                          <a:solidFill>
                            <a:srgbClr val="000000"/>
                          </a:solidFill>
                          <a:uFill>
                            <a:solidFill>
                              <a:srgbClr val="FFFFFF"/>
                            </a:solidFill>
                          </a:uFill>
                          <a:latin typeface="Calibri"/>
                          <a:ea typeface="Calibri"/>
                        </a:rPr>
                        <a:t>Handling customer service stress – the 15 min mini spa</a:t>
                      </a:r>
                      <a:endParaRPr lang="en-IN" sz="1800" b="0" strike="noStrike" spc="-1" dirty="0">
                        <a:solidFill>
                          <a:srgbClr val="000000"/>
                        </a:solidFill>
                        <a:uFill>
                          <a:solidFill>
                            <a:srgbClr val="FFFFFF"/>
                          </a:solidFill>
                        </a:uFill>
                        <a:latin typeface="Arial"/>
                      </a:endParaRPr>
                    </a:p>
                  </a:txBody>
                  <a:tcPr>
                    <a:lnL w="12240">
                      <a:solidFill>
                        <a:srgbClr val="808080"/>
                      </a:solidFill>
                    </a:lnL>
                    <a:lnR w="12240">
                      <a:solidFill>
                        <a:srgbClr val="808080"/>
                      </a:solidFill>
                    </a:lnR>
                    <a:lnT w="12240">
                      <a:solidFill>
                        <a:srgbClr val="808080"/>
                      </a:solidFill>
                    </a:lnT>
                    <a:lnB w="12240">
                      <a:solidFill>
                        <a:srgbClr val="808080"/>
                      </a:solidFill>
                    </a:lnB>
                    <a:noFill/>
                  </a:tcPr>
                </a:tc>
                <a:extLst>
                  <a:ext uri="{0D108BD9-81ED-4DB2-BD59-A6C34878D82A}">
                    <a16:rowId xmlns:a16="http://schemas.microsoft.com/office/drawing/2014/main" val="10000"/>
                  </a:ext>
                </a:extLst>
              </a:tr>
            </a:tbl>
          </a:graphicData>
        </a:graphic>
      </p:graphicFrame>
      <p:sp>
        <p:nvSpPr>
          <p:cNvPr id="275" name="CustomShape 4"/>
          <p:cNvSpPr/>
          <p:nvPr/>
        </p:nvSpPr>
        <p:spPr>
          <a:xfrm>
            <a:off x="165960" y="6091560"/>
            <a:ext cx="5257080" cy="63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200" b="1" strike="noStrike" spc="-1">
                <a:solidFill>
                  <a:srgbClr val="000000"/>
                </a:solidFill>
                <a:uFill>
                  <a:solidFill>
                    <a:srgbClr val="FFFFFF"/>
                  </a:solidFill>
                </a:uFill>
                <a:latin typeface="Calibri"/>
                <a:ea typeface="Calibri"/>
              </a:rPr>
              <a:t>Mode: Classroom, Outdoor, Virtual, 1-1 or focus group reinforcement</a:t>
            </a:r>
            <a:endParaRPr lang="en-IN" sz="1800" b="0" strike="noStrike" spc="-1">
              <a:solidFill>
                <a:srgbClr val="000000"/>
              </a:solidFill>
              <a:uFill>
                <a:solidFill>
                  <a:srgbClr val="FFFFFF"/>
                </a:solidFill>
              </a:uFill>
              <a:latin typeface="Arial"/>
            </a:endParaRPr>
          </a:p>
          <a:p>
            <a:pPr algn="just">
              <a:lnSpc>
                <a:spcPct val="100000"/>
              </a:lnSpc>
            </a:pPr>
            <a:r>
              <a:rPr lang="en-IN" sz="1200" b="1" strike="noStrike" spc="-1">
                <a:solidFill>
                  <a:srgbClr val="000000"/>
                </a:solidFill>
                <a:uFill>
                  <a:solidFill>
                    <a:srgbClr val="FFFFFF"/>
                  </a:solidFill>
                </a:uFill>
                <a:latin typeface="Calibri"/>
                <a:ea typeface="Calibri"/>
              </a:rPr>
              <a:t>Duration: 2-3 days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0" y="381960"/>
            <a:ext cx="61200" cy="118800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277" name="CustomShape 2"/>
          <p:cNvSpPr/>
          <p:nvPr/>
        </p:nvSpPr>
        <p:spPr>
          <a:xfrm>
            <a:off x="7444080" y="183600"/>
            <a:ext cx="1368360" cy="2908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278" name="CustomShape 3"/>
          <p:cNvSpPr/>
          <p:nvPr/>
        </p:nvSpPr>
        <p:spPr>
          <a:xfrm>
            <a:off x="7391520" y="408960"/>
            <a:ext cx="1462320" cy="218880"/>
          </a:xfrm>
          <a:prstGeom prst="rect">
            <a:avLst/>
          </a:prstGeom>
          <a:blipFill>
            <a:blip r:embed="rId4"/>
            <a:stretch>
              <a:fillRect/>
            </a:stretch>
          </a:blipFill>
          <a:ln>
            <a:noFill/>
          </a:ln>
        </p:spPr>
        <p:style>
          <a:lnRef idx="0">
            <a:scrgbClr r="0" g="0" b="0"/>
          </a:lnRef>
          <a:fillRef idx="0">
            <a:scrgbClr r="0" g="0" b="0"/>
          </a:fillRef>
          <a:effectRef idx="0">
            <a:scrgbClr r="0" g="0" b="0"/>
          </a:effectRef>
          <a:fontRef idx="minor"/>
        </p:style>
      </p:sp>
      <p:sp>
        <p:nvSpPr>
          <p:cNvPr id="279" name="CustomShape 4"/>
          <p:cNvSpPr/>
          <p:nvPr/>
        </p:nvSpPr>
        <p:spPr>
          <a:xfrm>
            <a:off x="0" y="6818400"/>
            <a:ext cx="7162200" cy="360"/>
          </a:xfrm>
          <a:custGeom>
            <a:avLst/>
            <a:gdLst/>
            <a:ahLst/>
            <a:cxnLst/>
            <a:rect l="l" t="t" r="r" b="b"/>
            <a:pathLst>
              <a:path w="120000" h="120000">
                <a:moveTo>
                  <a:pt x="0" y="0"/>
                </a:moveTo>
                <a:lnTo>
                  <a:pt x="120000" y="0"/>
                </a:lnTo>
              </a:path>
            </a:pathLst>
          </a:custGeom>
          <a:noFill/>
          <a:ln w="79200">
            <a:solidFill>
              <a:srgbClr val="FFC000"/>
            </a:solidFill>
            <a:round/>
          </a:ln>
        </p:spPr>
        <p:style>
          <a:lnRef idx="0">
            <a:scrgbClr r="0" g="0" b="0"/>
          </a:lnRef>
          <a:fillRef idx="0">
            <a:scrgbClr r="0" g="0" b="0"/>
          </a:fillRef>
          <a:effectRef idx="0">
            <a:scrgbClr r="0" g="0" b="0"/>
          </a:effectRef>
          <a:fontRef idx="minor"/>
        </p:style>
      </p:sp>
      <p:sp>
        <p:nvSpPr>
          <p:cNvPr id="280" name="CustomShape 5"/>
          <p:cNvSpPr/>
          <p:nvPr/>
        </p:nvSpPr>
        <p:spPr>
          <a:xfrm>
            <a:off x="6553080" y="2357640"/>
            <a:ext cx="2193840" cy="2102760"/>
          </a:xfrm>
          <a:prstGeom prst="rect">
            <a:avLst/>
          </a:prstGeom>
          <a:blipFill>
            <a:blip r:embed="rId5"/>
            <a:stretch>
              <a:fillRect/>
            </a:stretch>
          </a:blipFill>
          <a:ln>
            <a:noFill/>
          </a:ln>
        </p:spPr>
        <p:style>
          <a:lnRef idx="0">
            <a:scrgbClr r="0" g="0" b="0"/>
          </a:lnRef>
          <a:fillRef idx="0">
            <a:scrgbClr r="0" g="0" b="0"/>
          </a:fillRef>
          <a:effectRef idx="0">
            <a:scrgbClr r="0" g="0" b="0"/>
          </a:effectRef>
          <a:fontRef idx="minor"/>
        </p:style>
      </p:sp>
      <p:sp>
        <p:nvSpPr>
          <p:cNvPr id="281" name="CustomShape 6"/>
          <p:cNvSpPr/>
          <p:nvPr/>
        </p:nvSpPr>
        <p:spPr>
          <a:xfrm>
            <a:off x="219960" y="551520"/>
            <a:ext cx="7644600" cy="3906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2400" b="0" strike="noStrike" spc="-1">
                <a:solidFill>
                  <a:srgbClr val="00AFEF"/>
                </a:solidFill>
                <a:uFill>
                  <a:solidFill>
                    <a:srgbClr val="FFFFFF"/>
                  </a:solidFill>
                </a:uFill>
                <a:latin typeface="Century Gothic"/>
                <a:ea typeface="Century Gothic"/>
              </a:rPr>
              <a:t>MASTERING THE ART OF NEGOTIATION </a:t>
            </a:r>
            <a:r>
              <a:rPr lang="en-IN" sz="1600" b="0" i="1" strike="noStrike" spc="-1">
                <a:solidFill>
                  <a:srgbClr val="000000"/>
                </a:solidFill>
                <a:uFill>
                  <a:solidFill>
                    <a:srgbClr val="FFFFFF"/>
                  </a:solidFill>
                </a:uFill>
                <a:latin typeface="Century Gothic"/>
                <a:ea typeface="Century Gothic"/>
              </a:rPr>
              <a:t>to win &amp; close deals!</a:t>
            </a:r>
            <a:endParaRPr lang="en-IN" sz="1800" b="0" strike="noStrike" spc="-1">
              <a:solidFill>
                <a:srgbClr val="000000"/>
              </a:solidFill>
              <a:uFill>
                <a:solidFill>
                  <a:srgbClr val="FFFFFF"/>
                </a:solidFill>
              </a:uFill>
              <a:latin typeface="Arial"/>
            </a:endParaRPr>
          </a:p>
        </p:txBody>
      </p:sp>
      <p:sp>
        <p:nvSpPr>
          <p:cNvPr id="282" name="CustomShape 7"/>
          <p:cNvSpPr/>
          <p:nvPr/>
        </p:nvSpPr>
        <p:spPr>
          <a:xfrm>
            <a:off x="7381800" y="6633000"/>
            <a:ext cx="1588680" cy="1803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000" b="0" u="sng" strike="noStrike" spc="-1">
                <a:solidFill>
                  <a:srgbClr val="0000FF"/>
                </a:solidFill>
                <a:uFill>
                  <a:solidFill>
                    <a:srgbClr val="FFFFFF"/>
                  </a:solidFill>
                </a:uFill>
                <a:latin typeface="Century Gothic"/>
                <a:ea typeface="Century Gothic"/>
                <a:hlinkClick r:id="rId6"/>
              </a:rPr>
              <a:t>www.kaleidoscope.org.in</a:t>
            </a:r>
            <a:endParaRPr lang="en-IN" sz="1800" b="0" strike="noStrike" spc="-1">
              <a:solidFill>
                <a:srgbClr val="000000"/>
              </a:solidFill>
              <a:uFill>
                <a:solidFill>
                  <a:srgbClr val="FFFFFF"/>
                </a:solidFill>
              </a:uFill>
              <a:latin typeface="Arial"/>
            </a:endParaRPr>
          </a:p>
        </p:txBody>
      </p:sp>
      <p:sp>
        <p:nvSpPr>
          <p:cNvPr id="283" name="CustomShape 8"/>
          <p:cNvSpPr/>
          <p:nvPr/>
        </p:nvSpPr>
        <p:spPr>
          <a:xfrm>
            <a:off x="233640" y="1203840"/>
            <a:ext cx="7559640" cy="36144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dirty="0">
                <a:solidFill>
                  <a:srgbClr val="E26C09"/>
                </a:solidFill>
                <a:uFill>
                  <a:solidFill>
                    <a:srgbClr val="FFFFFF"/>
                  </a:solidFill>
                </a:uFill>
                <a:latin typeface="Calibri"/>
                <a:ea typeface="Calibri"/>
              </a:rPr>
              <a:t>Program Overview</a:t>
            </a:r>
            <a:endParaRPr lang="en-IN" sz="1800" b="0" strike="noStrike" spc="-1" dirty="0">
              <a:solidFill>
                <a:srgbClr val="000000"/>
              </a:solidFill>
              <a:uFill>
                <a:solidFill>
                  <a:srgbClr val="FFFFFF"/>
                </a:solidFill>
              </a:uFill>
              <a:latin typeface="Arial"/>
            </a:endParaRPr>
          </a:p>
          <a:p>
            <a:pPr marL="12600">
              <a:lnSpc>
                <a:spcPct val="100000"/>
              </a:lnSpc>
              <a:spcBef>
                <a:spcPts val="6"/>
              </a:spcBef>
            </a:pPr>
            <a:r>
              <a:rPr lang="en-IN" sz="1050" b="0" strike="noStrike" spc="-1" dirty="0">
                <a:solidFill>
                  <a:srgbClr val="000000"/>
                </a:solidFill>
                <a:uFill>
                  <a:solidFill>
                    <a:srgbClr val="FFFFFF"/>
                  </a:solidFill>
                </a:uFill>
                <a:latin typeface="Calibri"/>
                <a:ea typeface="Calibri"/>
              </a:rPr>
              <a:t>This workshop is for organizations or associations that want to maximize their training investment and ensure that participants are ready to  use their new negotiating skills as soon as they leave the program. In this compressed, highly interactive program, participants will:</a:t>
            </a:r>
            <a:endParaRPr lang="en-IN" sz="1800" b="0" strike="noStrike" spc="-1" dirty="0">
              <a:solidFill>
                <a:srgbClr val="000000"/>
              </a:solidFill>
              <a:uFill>
                <a:solidFill>
                  <a:srgbClr val="FFFFFF"/>
                </a:solidFill>
              </a:uFill>
              <a:latin typeface="Arial"/>
            </a:endParaRPr>
          </a:p>
          <a:p>
            <a:pPr marL="122040" indent="-108360">
              <a:lnSpc>
                <a:spcPct val="100000"/>
              </a:lnSpc>
              <a:buClr>
                <a:srgbClr val="000000"/>
              </a:buClr>
              <a:buFont typeface="Arial"/>
              <a:buChar char="•"/>
            </a:pPr>
            <a:r>
              <a:rPr lang="en-IN" sz="1050" b="0" strike="noStrike" spc="-1" dirty="0">
                <a:solidFill>
                  <a:srgbClr val="000000"/>
                </a:solidFill>
                <a:uFill>
                  <a:solidFill>
                    <a:srgbClr val="FFFFFF"/>
                  </a:solidFill>
                </a:uFill>
                <a:latin typeface="Calibri"/>
                <a:ea typeface="Calibri"/>
              </a:rPr>
              <a:t>Learn how to manage shared, differing, and conflicting interests</a:t>
            </a:r>
            <a:endParaRPr lang="en-IN" sz="1800" b="0" strike="noStrike" spc="-1" dirty="0">
              <a:solidFill>
                <a:srgbClr val="000000"/>
              </a:solidFill>
              <a:uFill>
                <a:solidFill>
                  <a:srgbClr val="FFFFFF"/>
                </a:solidFill>
              </a:uFill>
              <a:latin typeface="Arial"/>
            </a:endParaRPr>
          </a:p>
          <a:p>
            <a:pPr marL="122040" indent="-108360">
              <a:lnSpc>
                <a:spcPct val="100000"/>
              </a:lnSpc>
              <a:spcBef>
                <a:spcPts val="6"/>
              </a:spcBef>
              <a:buClr>
                <a:srgbClr val="000000"/>
              </a:buClr>
              <a:buFont typeface="Arial"/>
              <a:buChar char="•"/>
            </a:pPr>
            <a:r>
              <a:rPr lang="en-IN" sz="1050" b="0" strike="noStrike" spc="-1" dirty="0">
                <a:solidFill>
                  <a:srgbClr val="000000"/>
                </a:solidFill>
                <a:uFill>
                  <a:solidFill>
                    <a:srgbClr val="FFFFFF"/>
                  </a:solidFill>
                </a:uFill>
                <a:latin typeface="Calibri"/>
                <a:ea typeface="Calibri"/>
              </a:rPr>
              <a:t>Discover their strengths and weaknesses as a negotiator</a:t>
            </a:r>
            <a:endParaRPr lang="en-IN" sz="1800" b="0" strike="noStrike" spc="-1" dirty="0">
              <a:solidFill>
                <a:srgbClr val="000000"/>
              </a:solidFill>
              <a:uFill>
                <a:solidFill>
                  <a:srgbClr val="FFFFFF"/>
                </a:solidFill>
              </a:uFill>
              <a:latin typeface="Arial"/>
            </a:endParaRPr>
          </a:p>
          <a:p>
            <a:pPr marL="122040" indent="-108360">
              <a:lnSpc>
                <a:spcPct val="100000"/>
              </a:lnSpc>
              <a:buClr>
                <a:srgbClr val="000000"/>
              </a:buClr>
              <a:buFont typeface="Arial"/>
              <a:buChar char="•"/>
            </a:pPr>
            <a:r>
              <a:rPr lang="en-IN" sz="1050" b="0" strike="noStrike" spc="-1" dirty="0">
                <a:solidFill>
                  <a:srgbClr val="000000"/>
                </a:solidFill>
                <a:uFill>
                  <a:solidFill>
                    <a:srgbClr val="FFFFFF"/>
                  </a:solidFill>
                </a:uFill>
                <a:latin typeface="Calibri"/>
                <a:ea typeface="Calibri"/>
              </a:rPr>
              <a:t>Acquire a systematic framework for handling deals and disputes</a:t>
            </a:r>
            <a:endParaRPr lang="en-IN" sz="1800" b="0" strike="noStrike" spc="-1" dirty="0">
              <a:solidFill>
                <a:srgbClr val="000000"/>
              </a:solidFill>
              <a:uFill>
                <a:solidFill>
                  <a:srgbClr val="FFFFFF"/>
                </a:solidFill>
              </a:uFill>
              <a:latin typeface="Arial"/>
            </a:endParaRPr>
          </a:p>
          <a:p>
            <a:pPr>
              <a:lnSpc>
                <a:spcPct val="100000"/>
              </a:lnSpc>
              <a:spcBef>
                <a:spcPts val="45"/>
              </a:spcBef>
            </a:pPr>
            <a:endParaRPr lang="en-IN" sz="1800" b="0" strike="noStrike" spc="-1" dirty="0">
              <a:solidFill>
                <a:srgbClr val="000000"/>
              </a:solidFill>
              <a:uFill>
                <a:solidFill>
                  <a:srgbClr val="FFFFFF"/>
                </a:solidFill>
              </a:uFill>
              <a:latin typeface="Arial"/>
            </a:endParaRPr>
          </a:p>
          <a:p>
            <a:pPr marL="12600">
              <a:lnSpc>
                <a:spcPct val="100000"/>
              </a:lnSpc>
            </a:pPr>
            <a:r>
              <a:rPr lang="en-IN" sz="1200" b="1" strike="noStrike" spc="-1" dirty="0">
                <a:solidFill>
                  <a:srgbClr val="E26C09"/>
                </a:solidFill>
                <a:uFill>
                  <a:solidFill>
                    <a:srgbClr val="FFFFFF"/>
                  </a:solidFill>
                </a:uFill>
                <a:latin typeface="Calibri"/>
                <a:ea typeface="Calibri"/>
              </a:rPr>
              <a:t>Who will benefit from this program?</a:t>
            </a:r>
            <a:endParaRPr lang="en-IN" sz="1800" b="0" strike="noStrike" spc="-1" dirty="0">
              <a:solidFill>
                <a:srgbClr val="000000"/>
              </a:solidFill>
              <a:uFill>
                <a:solidFill>
                  <a:srgbClr val="FFFFFF"/>
                </a:solidFill>
              </a:uFill>
              <a:latin typeface="Arial"/>
            </a:endParaRPr>
          </a:p>
          <a:p>
            <a:pPr marL="12600">
              <a:lnSpc>
                <a:spcPct val="100000"/>
              </a:lnSpc>
              <a:spcBef>
                <a:spcPts val="113"/>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Employees who negotiate with other employees or external parties and want to learn how to work better with others</a:t>
            </a:r>
            <a:endParaRPr lang="en-IN" sz="1800" b="0" strike="noStrike" spc="-1" dirty="0">
              <a:solidFill>
                <a:srgbClr val="000000"/>
              </a:solidFill>
              <a:uFill>
                <a:solidFill>
                  <a:srgbClr val="FFFFFF"/>
                </a:solidFill>
              </a:uFill>
              <a:latin typeface="Arial"/>
            </a:endParaRPr>
          </a:p>
          <a:p>
            <a:pPr marL="12600">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Professionals at all levels benefit from this program.</a:t>
            </a:r>
            <a:endParaRPr lang="en-IN" sz="1800" b="0" strike="noStrike" spc="-1" dirty="0">
              <a:solidFill>
                <a:srgbClr val="000000"/>
              </a:solidFill>
              <a:uFill>
                <a:solidFill>
                  <a:srgbClr val="FFFFFF"/>
                </a:solidFill>
              </a:uFill>
              <a:latin typeface="Arial"/>
            </a:endParaRPr>
          </a:p>
          <a:p>
            <a:pPr marL="12600">
              <a:lnSpc>
                <a:spcPct val="100000"/>
              </a:lnSpc>
              <a:spcBef>
                <a:spcPts val="51"/>
              </a:spcBef>
            </a:pPr>
            <a:endParaRPr lang="en-IN" sz="1800" b="0" strike="noStrike" spc="-1" dirty="0">
              <a:solidFill>
                <a:srgbClr val="000000"/>
              </a:solidFill>
              <a:uFill>
                <a:solidFill>
                  <a:srgbClr val="FFFFFF"/>
                </a:solidFill>
              </a:uFill>
              <a:latin typeface="Arial"/>
            </a:endParaRPr>
          </a:p>
          <a:p>
            <a:pPr marL="12600">
              <a:lnSpc>
                <a:spcPct val="100000"/>
              </a:lnSpc>
            </a:pPr>
            <a:r>
              <a:rPr lang="en-IN" sz="1200" b="1" strike="noStrike" spc="-1" dirty="0">
                <a:solidFill>
                  <a:srgbClr val="E26C09"/>
                </a:solidFill>
                <a:uFill>
                  <a:solidFill>
                    <a:srgbClr val="FFFFFF"/>
                  </a:solidFill>
                </a:uFill>
                <a:latin typeface="Calibri"/>
                <a:ea typeface="Calibri"/>
              </a:rPr>
              <a:t>Key outcomes/benefits to participants:</a:t>
            </a:r>
            <a:endParaRPr lang="en-IN" sz="1800" b="0" strike="noStrike" spc="-1" dirty="0">
              <a:solidFill>
                <a:srgbClr val="000000"/>
              </a:solidFill>
              <a:uFill>
                <a:solidFill>
                  <a:srgbClr val="FFFFFF"/>
                </a:solidFill>
              </a:uFill>
              <a:latin typeface="Arial"/>
            </a:endParaRPr>
          </a:p>
          <a:p>
            <a:pPr marL="12600">
              <a:lnSpc>
                <a:spcPct val="100000"/>
              </a:lnSpc>
              <a:spcBef>
                <a:spcPts val="113"/>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Basic negotiation principles, including BATNA, WATNA, WAP, and the ZOPA</a:t>
            </a:r>
            <a:endParaRPr lang="en-IN" sz="1800" b="0" strike="noStrike" spc="-1" dirty="0">
              <a:solidFill>
                <a:srgbClr val="000000"/>
              </a:solidFill>
              <a:uFill>
                <a:solidFill>
                  <a:srgbClr val="FFFFFF"/>
                </a:solidFill>
              </a:uFill>
              <a:latin typeface="Arial"/>
            </a:endParaRPr>
          </a:p>
          <a:p>
            <a:pPr marL="12600">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Learn a proven and powerful negotiating process and methodology</a:t>
            </a:r>
            <a:endParaRPr lang="en-IN" sz="1800" b="0" strike="noStrike" spc="-1" dirty="0">
              <a:solidFill>
                <a:srgbClr val="000000"/>
              </a:solidFill>
              <a:uFill>
                <a:solidFill>
                  <a:srgbClr val="FFFFFF"/>
                </a:solidFill>
              </a:uFill>
              <a:latin typeface="Arial"/>
            </a:endParaRPr>
          </a:p>
          <a:p>
            <a:pPr marL="12600">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Learn the three key factors that influence every negotiation</a:t>
            </a:r>
            <a:endParaRPr lang="en-IN" sz="1800" b="0" strike="noStrike" spc="-1" dirty="0">
              <a:solidFill>
                <a:srgbClr val="000000"/>
              </a:solidFill>
              <a:uFill>
                <a:solidFill>
                  <a:srgbClr val="FFFFFF"/>
                </a:solidFill>
              </a:uFill>
              <a:latin typeface="Arial"/>
            </a:endParaRPr>
          </a:p>
          <a:p>
            <a:pPr marL="12600">
              <a:lnSpc>
                <a:spcPct val="100000"/>
              </a:lnSpc>
              <a:spcBef>
                <a:spcPts val="190"/>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Learn how information, time, and personal power can influence every negotiation</a:t>
            </a:r>
            <a:endParaRPr lang="en-IN" sz="1800" b="0" strike="noStrike" spc="-1" dirty="0">
              <a:solidFill>
                <a:srgbClr val="000000"/>
              </a:solidFill>
              <a:uFill>
                <a:solidFill>
                  <a:srgbClr val="FFFFFF"/>
                </a:solidFill>
              </a:uFill>
              <a:latin typeface="Arial"/>
            </a:endParaRPr>
          </a:p>
          <a:p>
            <a:pPr marL="12600">
              <a:lnSpc>
                <a:spcPct val="100000"/>
              </a:lnSpc>
              <a:spcBef>
                <a:spcPts val="181"/>
              </a:spcBef>
            </a:pPr>
            <a:r>
              <a:rPr lang="en-IN" sz="1050" b="0" strike="noStrike" spc="-1" dirty="0">
                <a:solidFill>
                  <a:srgbClr val="585858"/>
                </a:solidFill>
                <a:uFill>
                  <a:solidFill>
                    <a:srgbClr val="FFFFFF"/>
                  </a:solidFill>
                </a:uFill>
                <a:latin typeface="arial"/>
                <a:ea typeface="arial"/>
              </a:rPr>
              <a:t></a:t>
            </a:r>
            <a:r>
              <a:rPr lang="en-IN" sz="1050" b="0" strike="noStrike" spc="-1" dirty="0">
                <a:solidFill>
                  <a:srgbClr val="585858"/>
                </a:solidFill>
                <a:uFill>
                  <a:solidFill>
                    <a:srgbClr val="FFFFFF"/>
                  </a:solidFill>
                </a:uFill>
                <a:latin typeface="Times New Roman"/>
                <a:ea typeface="Times New Roman"/>
              </a:rPr>
              <a:t> </a:t>
            </a:r>
            <a:r>
              <a:rPr lang="en-IN" sz="1050" b="0" strike="noStrike" spc="-1" dirty="0">
                <a:solidFill>
                  <a:srgbClr val="000000"/>
                </a:solidFill>
                <a:uFill>
                  <a:solidFill>
                    <a:srgbClr val="FFFFFF"/>
                  </a:solidFill>
                </a:uFill>
                <a:latin typeface="Calibri"/>
                <a:ea typeface="Calibri"/>
              </a:rPr>
              <a:t>Determine participant personality types and corresponding negotiating styles</a:t>
            </a:r>
            <a:endParaRPr lang="en-IN" sz="1800" b="0" strike="noStrike" spc="-1" dirty="0">
              <a:solidFill>
                <a:srgbClr val="000000"/>
              </a:solidFill>
              <a:uFill>
                <a:solidFill>
                  <a:srgbClr val="FFFFFF"/>
                </a:solidFill>
              </a:uFill>
              <a:latin typeface="Arial"/>
            </a:endParaRPr>
          </a:p>
          <a:p>
            <a:pPr marL="12600">
              <a:lnSpc>
                <a:spcPct val="100000"/>
              </a:lnSpc>
              <a:spcBef>
                <a:spcPts val="14"/>
              </a:spcBef>
            </a:pPr>
            <a:endParaRPr lang="en-IN" sz="1800" b="0" strike="noStrike" spc="-1" dirty="0">
              <a:solidFill>
                <a:srgbClr val="000000"/>
              </a:solidFill>
              <a:uFill>
                <a:solidFill>
                  <a:srgbClr val="FFFFFF"/>
                </a:solidFill>
              </a:uFill>
              <a:latin typeface="Arial"/>
            </a:endParaRPr>
          </a:p>
          <a:p>
            <a:pPr marL="12600">
              <a:lnSpc>
                <a:spcPct val="100000"/>
              </a:lnSpc>
            </a:pPr>
            <a:r>
              <a:rPr lang="en-IN" sz="1200" b="1" strike="noStrike" spc="-1" dirty="0">
                <a:solidFill>
                  <a:srgbClr val="E26C09"/>
                </a:solidFill>
                <a:uFill>
                  <a:solidFill>
                    <a:srgbClr val="FFFFFF"/>
                  </a:solidFill>
                </a:uFill>
                <a:latin typeface="Calibri"/>
                <a:ea typeface="Calibri"/>
              </a:rPr>
              <a:t>Key modules / Course overview</a:t>
            </a:r>
            <a:endParaRPr lang="en-IN" sz="1800" b="0" strike="noStrike" spc="-1" dirty="0">
              <a:solidFill>
                <a:srgbClr val="000000"/>
              </a:solidFill>
              <a:uFill>
                <a:solidFill>
                  <a:srgbClr val="FFFFFF"/>
                </a:solidFill>
              </a:uFill>
              <a:latin typeface="Arial"/>
            </a:endParaRPr>
          </a:p>
        </p:txBody>
      </p:sp>
      <p:sp>
        <p:nvSpPr>
          <p:cNvPr id="284" name="CustomShape 9"/>
          <p:cNvSpPr/>
          <p:nvPr/>
        </p:nvSpPr>
        <p:spPr>
          <a:xfrm>
            <a:off x="307440" y="6116400"/>
            <a:ext cx="1743120" cy="39096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en-IN" sz="1200" b="1" strike="noStrike" spc="-1">
                <a:solidFill>
                  <a:srgbClr val="000000"/>
                </a:solidFill>
                <a:uFill>
                  <a:solidFill>
                    <a:srgbClr val="FFFFFF"/>
                  </a:solidFill>
                </a:uFill>
                <a:latin typeface="Calibri"/>
                <a:ea typeface="Calibri"/>
              </a:rPr>
              <a:t>Mode: Classroom, Outdoor</a:t>
            </a:r>
            <a:endParaRPr lang="en-IN" sz="1800" b="0" strike="noStrike" spc="-1">
              <a:solidFill>
                <a:srgbClr val="000000"/>
              </a:solidFill>
              <a:uFill>
                <a:solidFill>
                  <a:srgbClr val="FFFFFF"/>
                </a:solidFill>
              </a:uFill>
              <a:latin typeface="Arial"/>
            </a:endParaRPr>
          </a:p>
          <a:p>
            <a:pPr marL="12600">
              <a:lnSpc>
                <a:spcPct val="100000"/>
              </a:lnSpc>
            </a:pPr>
            <a:r>
              <a:rPr lang="en-IN" sz="1200" b="1" strike="noStrike" spc="-1">
                <a:solidFill>
                  <a:srgbClr val="000000"/>
                </a:solidFill>
                <a:uFill>
                  <a:solidFill>
                    <a:srgbClr val="FFFFFF"/>
                  </a:solidFill>
                </a:uFill>
                <a:latin typeface="Calibri"/>
                <a:ea typeface="Calibri"/>
              </a:rPr>
              <a:t>Duration: 1-2 days</a:t>
            </a:r>
            <a:endParaRPr lang="en-IN" sz="1800" b="0" strike="noStrike" spc="-1">
              <a:solidFill>
                <a:srgbClr val="000000"/>
              </a:solidFill>
              <a:uFill>
                <a:solidFill>
                  <a:srgbClr val="FFFFFF"/>
                </a:solidFill>
              </a:uFill>
              <a:latin typeface="Arial"/>
            </a:endParaRPr>
          </a:p>
        </p:txBody>
      </p:sp>
      <p:graphicFrame>
        <p:nvGraphicFramePr>
          <p:cNvPr id="285" name="Table 10"/>
          <p:cNvGraphicFramePr/>
          <p:nvPr>
            <p:extLst>
              <p:ext uri="{D42A27DB-BD31-4B8C-83A1-F6EECF244321}">
                <p14:modId xmlns:p14="http://schemas.microsoft.com/office/powerpoint/2010/main" val="262504122"/>
              </p:ext>
            </p:extLst>
          </p:nvPr>
        </p:nvGraphicFramePr>
        <p:xfrm>
          <a:off x="222120" y="4863960"/>
          <a:ext cx="8380440" cy="1271369"/>
        </p:xfrm>
        <a:graphic>
          <a:graphicData uri="http://schemas.openxmlformats.org/drawingml/2006/table">
            <a:tbl>
              <a:tblPr/>
              <a:tblGrid>
                <a:gridCol w="2875680">
                  <a:extLst>
                    <a:ext uri="{9D8B030D-6E8A-4147-A177-3AD203B41FA5}">
                      <a16:colId xmlns:a16="http://schemas.microsoft.com/office/drawing/2014/main" val="20000"/>
                    </a:ext>
                  </a:extLst>
                </a:gridCol>
                <a:gridCol w="2711160">
                  <a:extLst>
                    <a:ext uri="{9D8B030D-6E8A-4147-A177-3AD203B41FA5}">
                      <a16:colId xmlns:a16="http://schemas.microsoft.com/office/drawing/2014/main" val="20001"/>
                    </a:ext>
                  </a:extLst>
                </a:gridCol>
                <a:gridCol w="2793600">
                  <a:extLst>
                    <a:ext uri="{9D8B030D-6E8A-4147-A177-3AD203B41FA5}">
                      <a16:colId xmlns:a16="http://schemas.microsoft.com/office/drawing/2014/main" val="20002"/>
                    </a:ext>
                  </a:extLst>
                </a:gridCol>
              </a:tblGrid>
              <a:tr h="623520">
                <a:tc>
                  <a:txBody>
                    <a:bodyPr/>
                    <a:lstStyle/>
                    <a:p>
                      <a:pPr marL="97200" indent="-7560">
                        <a:lnSpc>
                          <a:spcPct val="100000"/>
                        </a:lnSpc>
                      </a:pPr>
                      <a:r>
                        <a:rPr lang="en-IN" sz="1000" b="1" strike="noStrike" spc="-1">
                          <a:solidFill>
                            <a:srgbClr val="000000"/>
                          </a:solidFill>
                          <a:uFill>
                            <a:solidFill>
                              <a:srgbClr val="FFFFFF"/>
                            </a:solidFill>
                          </a:uFill>
                          <a:latin typeface="Calibri"/>
                          <a:ea typeface="Calibri"/>
                        </a:rPr>
                        <a:t>THE ART OF NEGOTIATION</a:t>
                      </a:r>
                      <a:endParaRPr lang="en-IN" sz="1800" b="0" strike="noStrike" spc="-1">
                        <a:solidFill>
                          <a:srgbClr val="000000"/>
                        </a:solidFill>
                        <a:uFill>
                          <a:solidFill>
                            <a:srgbClr val="FFFFFF"/>
                          </a:solidFill>
                        </a:uFill>
                        <a:latin typeface="Arial"/>
                      </a:endParaRPr>
                    </a:p>
                    <a:p>
                      <a:pPr marL="97200" indent="-7560">
                        <a:lnSpc>
                          <a:spcPct val="100000"/>
                        </a:lnSpc>
                      </a:pPr>
                      <a:r>
                        <a:rPr lang="en-IN" sz="1000" b="0" strike="noStrike" spc="-1">
                          <a:solidFill>
                            <a:srgbClr val="585858"/>
                          </a:solidFill>
                          <a:uFill>
                            <a:solidFill>
                              <a:srgbClr val="FFFFFF"/>
                            </a:solidFill>
                          </a:uFill>
                          <a:latin typeface="Calibri"/>
                          <a:ea typeface="Calibri"/>
                        </a:rPr>
                        <a:t>Negotiation as a Basic Life Skill | Self-Assessment of  Negotiation Practices | Skills you will need</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8280" indent="-8640">
                        <a:lnSpc>
                          <a:spcPct val="100000"/>
                        </a:lnSpc>
                      </a:pPr>
                      <a:r>
                        <a:rPr lang="en-IN" sz="1000" b="1" strike="noStrike" spc="-1">
                          <a:solidFill>
                            <a:srgbClr val="000000"/>
                          </a:solidFill>
                          <a:uFill>
                            <a:solidFill>
                              <a:srgbClr val="FFFFFF"/>
                            </a:solidFill>
                          </a:uFill>
                          <a:latin typeface="Calibri"/>
                          <a:ea typeface="Calibri"/>
                        </a:rPr>
                        <a:t>PLANNING FOR NEGOTIATIONS</a:t>
                      </a:r>
                      <a:endParaRPr lang="en-IN" sz="1800" b="0" strike="noStrike" spc="-1">
                        <a:solidFill>
                          <a:srgbClr val="000000"/>
                        </a:solidFill>
                        <a:uFill>
                          <a:solidFill>
                            <a:srgbClr val="FFFFFF"/>
                          </a:solidFill>
                        </a:uFill>
                        <a:latin typeface="Arial"/>
                      </a:endParaRPr>
                    </a:p>
                    <a:p>
                      <a:pPr marL="98280" indent="-8640">
                        <a:lnSpc>
                          <a:spcPct val="100000"/>
                        </a:lnSpc>
                      </a:pPr>
                      <a:r>
                        <a:rPr lang="en-IN" sz="1000" b="0" strike="noStrike" spc="-1">
                          <a:solidFill>
                            <a:srgbClr val="585858"/>
                          </a:solidFill>
                          <a:uFill>
                            <a:solidFill>
                              <a:srgbClr val="FFFFFF"/>
                            </a:solidFill>
                          </a:uFill>
                          <a:latin typeface="Calibri"/>
                          <a:ea typeface="Calibri"/>
                        </a:rPr>
                        <a:t>Getting the Facts | Setting Negotiating  Objectives | Defining the Settlement Range</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9000" indent="-9360">
                        <a:lnSpc>
                          <a:spcPct val="100000"/>
                        </a:lnSpc>
                      </a:pPr>
                      <a:r>
                        <a:rPr lang="en-IN" sz="1000" b="1" strike="noStrike" spc="-1">
                          <a:solidFill>
                            <a:srgbClr val="000000"/>
                          </a:solidFill>
                          <a:uFill>
                            <a:solidFill>
                              <a:srgbClr val="FFFFFF"/>
                            </a:solidFill>
                          </a:uFill>
                          <a:latin typeface="Calibri"/>
                          <a:ea typeface="Calibri"/>
                        </a:rPr>
                        <a:t>AT THE BARGAINING TABLE</a:t>
                      </a:r>
                      <a:endParaRPr lang="en-IN" sz="1800" b="0" strike="noStrike" spc="-1">
                        <a:solidFill>
                          <a:srgbClr val="000000"/>
                        </a:solidFill>
                        <a:uFill>
                          <a:solidFill>
                            <a:srgbClr val="FFFFFF"/>
                          </a:solidFill>
                        </a:uFill>
                        <a:latin typeface="Arial"/>
                      </a:endParaRPr>
                    </a:p>
                    <a:p>
                      <a:pPr marL="99000" indent="-9360">
                        <a:lnSpc>
                          <a:spcPct val="100000"/>
                        </a:lnSpc>
                      </a:pPr>
                      <a:r>
                        <a:rPr lang="en-IN" sz="900" b="0" strike="noStrike" spc="-1">
                          <a:solidFill>
                            <a:srgbClr val="585858"/>
                          </a:solidFill>
                          <a:uFill>
                            <a:solidFill>
                              <a:srgbClr val="FFFFFF"/>
                            </a:solidFill>
                          </a:uFill>
                          <a:latin typeface="Calibri"/>
                          <a:ea typeface="Calibri"/>
                        </a:rPr>
                        <a:t>Extracting and Granting Concessions | Testing and  Maintaining Credibility | Analysis of Role-Play Results</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extLst>
                  <a:ext uri="{0D108BD9-81ED-4DB2-BD59-A6C34878D82A}">
                    <a16:rowId xmlns:a16="http://schemas.microsoft.com/office/drawing/2014/main" val="10000"/>
                  </a:ext>
                </a:extLst>
              </a:tr>
              <a:tr h="647849">
                <a:tc>
                  <a:txBody>
                    <a:bodyPr/>
                    <a:lstStyle/>
                    <a:p>
                      <a:pPr marL="97200" indent="-7560">
                        <a:lnSpc>
                          <a:spcPct val="100000"/>
                        </a:lnSpc>
                      </a:pPr>
                      <a:r>
                        <a:rPr lang="en-IN" sz="1000" b="1" strike="noStrike" spc="-1">
                          <a:solidFill>
                            <a:srgbClr val="000000"/>
                          </a:solidFill>
                          <a:uFill>
                            <a:solidFill>
                              <a:srgbClr val="FFFFFF"/>
                            </a:solidFill>
                          </a:uFill>
                          <a:latin typeface="Calibri"/>
                          <a:ea typeface="Calibri"/>
                        </a:rPr>
                        <a:t>USING POWER AND APPLYING PRESSURE</a:t>
                      </a:r>
                      <a:endParaRPr lang="en-IN" sz="1800" b="0" strike="noStrike" spc="-1">
                        <a:solidFill>
                          <a:srgbClr val="000000"/>
                        </a:solidFill>
                        <a:uFill>
                          <a:solidFill>
                            <a:srgbClr val="FFFFFF"/>
                          </a:solidFill>
                        </a:uFill>
                        <a:latin typeface="Arial"/>
                      </a:endParaRPr>
                    </a:p>
                    <a:p>
                      <a:pPr marL="97200" indent="-7560">
                        <a:lnSpc>
                          <a:spcPct val="100000"/>
                        </a:lnSpc>
                      </a:pPr>
                      <a:r>
                        <a:rPr lang="en-IN" sz="1000" b="0" strike="noStrike" spc="-1">
                          <a:solidFill>
                            <a:srgbClr val="585858"/>
                          </a:solidFill>
                          <a:uFill>
                            <a:solidFill>
                              <a:srgbClr val="FFFFFF"/>
                            </a:solidFill>
                          </a:uFill>
                          <a:latin typeface="Calibri"/>
                          <a:ea typeface="Calibri"/>
                        </a:rPr>
                        <a:t>Using Power Tactics | Resisting Intimidation and  Pressure | Fighting Dirty Tactics</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8280" indent="-8640">
                        <a:lnSpc>
                          <a:spcPct val="100000"/>
                        </a:lnSpc>
                      </a:pPr>
                      <a:r>
                        <a:rPr lang="en-IN" sz="1000" b="1" strike="noStrike" spc="-1">
                          <a:solidFill>
                            <a:srgbClr val="000000"/>
                          </a:solidFill>
                          <a:uFill>
                            <a:solidFill>
                              <a:srgbClr val="FFFFFF"/>
                            </a:solidFill>
                          </a:uFill>
                          <a:latin typeface="Calibri"/>
                          <a:ea typeface="Calibri"/>
                        </a:rPr>
                        <a:t>REACHING AGREEMENT</a:t>
                      </a:r>
                      <a:endParaRPr lang="en-IN" sz="1800" b="0" strike="noStrike" spc="-1">
                        <a:solidFill>
                          <a:srgbClr val="000000"/>
                        </a:solidFill>
                        <a:uFill>
                          <a:solidFill>
                            <a:srgbClr val="FFFFFF"/>
                          </a:solidFill>
                        </a:uFill>
                        <a:latin typeface="Arial"/>
                      </a:endParaRPr>
                    </a:p>
                    <a:p>
                      <a:pPr marL="98280" indent="-8640">
                        <a:lnSpc>
                          <a:spcPct val="100000"/>
                        </a:lnSpc>
                      </a:pPr>
                      <a:r>
                        <a:rPr lang="en-IN" sz="1000" b="0" strike="noStrike" spc="-1">
                          <a:solidFill>
                            <a:srgbClr val="585858"/>
                          </a:solidFill>
                          <a:uFill>
                            <a:solidFill>
                              <a:srgbClr val="FFFFFF"/>
                            </a:solidFill>
                          </a:uFill>
                          <a:latin typeface="Calibri"/>
                          <a:ea typeface="Calibri"/>
                        </a:rPr>
                        <a:t>Co-operative Modes of Negotiation | Analysis  of Role-Play Results | Breaking an Impasse</a:t>
                      </a:r>
                      <a:endParaRPr lang="en-IN" sz="1800" b="0" strike="noStrike" spc="-1">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tc>
                  <a:txBody>
                    <a:bodyPr/>
                    <a:lstStyle/>
                    <a:p>
                      <a:pPr marL="99000" indent="-9360">
                        <a:lnSpc>
                          <a:spcPct val="100000"/>
                        </a:lnSpc>
                      </a:pPr>
                      <a:r>
                        <a:rPr lang="en-IN" sz="1000" b="1" strike="noStrike" spc="-1" dirty="0">
                          <a:solidFill>
                            <a:srgbClr val="000000"/>
                          </a:solidFill>
                          <a:uFill>
                            <a:solidFill>
                              <a:srgbClr val="FFFFFF"/>
                            </a:solidFill>
                          </a:uFill>
                          <a:latin typeface="Calibri"/>
                          <a:ea typeface="Calibri"/>
                        </a:rPr>
                        <a:t>THE WINNING NEGOTIATOR</a:t>
                      </a:r>
                      <a:endParaRPr lang="en-IN" sz="1800" b="0" strike="noStrike" spc="-1" dirty="0">
                        <a:solidFill>
                          <a:srgbClr val="000000"/>
                        </a:solidFill>
                        <a:uFill>
                          <a:solidFill>
                            <a:srgbClr val="FFFFFF"/>
                          </a:solidFill>
                        </a:uFill>
                        <a:latin typeface="Arial"/>
                      </a:endParaRPr>
                    </a:p>
                    <a:p>
                      <a:pPr marL="99000" indent="-9360">
                        <a:lnSpc>
                          <a:spcPct val="100000"/>
                        </a:lnSpc>
                        <a:spcBef>
                          <a:spcPts val="6"/>
                        </a:spcBef>
                      </a:pPr>
                      <a:r>
                        <a:rPr lang="en-IN" sz="900" b="0" strike="noStrike" spc="-1" dirty="0">
                          <a:solidFill>
                            <a:srgbClr val="585858"/>
                          </a:solidFill>
                          <a:uFill>
                            <a:solidFill>
                              <a:srgbClr val="FFFFFF"/>
                            </a:solidFill>
                          </a:uFill>
                          <a:latin typeface="Calibri"/>
                          <a:ea typeface="Calibri"/>
                        </a:rPr>
                        <a:t>Negotiations | Assessing Your Negotiation Situation |  Developing a Negotiation Improvement Plan</a:t>
                      </a:r>
                      <a:endParaRPr lang="en-IN" sz="1800" b="0" strike="noStrike" spc="-1" dirty="0">
                        <a:solidFill>
                          <a:srgbClr val="000000"/>
                        </a:solidFill>
                        <a:uFill>
                          <a:solidFill>
                            <a:srgbClr val="FFFFFF"/>
                          </a:solidFill>
                        </a:uFill>
                        <a:latin typeface="Arial"/>
                      </a:endParaRPr>
                    </a:p>
                  </a:txBody>
                  <a:tcPr>
                    <a:lnL w="12240">
                      <a:solidFill>
                        <a:srgbClr val="7E7E7E"/>
                      </a:solidFill>
                    </a:lnL>
                    <a:lnR w="12240">
                      <a:solidFill>
                        <a:srgbClr val="7E7E7E"/>
                      </a:solidFill>
                    </a:lnR>
                    <a:lnT w="12240">
                      <a:solidFill>
                        <a:srgbClr val="7E7E7E"/>
                      </a:solidFill>
                    </a:lnT>
                    <a:lnB w="12240">
                      <a:solidFill>
                        <a:srgbClr val="7E7E7E"/>
                      </a:solidFill>
                    </a:lnB>
                    <a:noFill/>
                  </a:tcPr>
                </a:tc>
                <a:extLst>
                  <a:ext uri="{0D108BD9-81ED-4DB2-BD59-A6C34878D82A}">
                    <a16:rowId xmlns:a16="http://schemas.microsoft.com/office/drawing/2014/main" val="10001"/>
                  </a:ext>
                </a:extLst>
              </a:tr>
            </a:tbl>
          </a:graphicData>
        </a:graphic>
      </p:graphicFrame>
      <p:sp>
        <p:nvSpPr>
          <p:cNvPr id="286" name="CustomShape 11"/>
          <p:cNvSpPr/>
          <p:nvPr/>
        </p:nvSpPr>
        <p:spPr>
          <a:xfrm>
            <a:off x="1306440" y="-183600"/>
            <a:ext cx="4586760" cy="390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4248</Words>
  <Application>Microsoft Office PowerPoint</Application>
  <PresentationFormat>On-screen Show (4:3)</PresentationFormat>
  <Paragraphs>575</Paragraphs>
  <Slides>17</Slides>
  <Notes>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Arial</vt:lpstr>
      <vt:lpstr>Arial</vt:lpstr>
      <vt:lpstr>Calibri</vt:lpstr>
      <vt:lpstr>Century Gothic</vt:lpstr>
      <vt:lpstr>DejaVu Sans</vt:lpstr>
      <vt:lpstr>Noto Sans Symbols</vt:lpstr>
      <vt:lpstr>Symbol</vt:lpstr>
      <vt:lpstr>Times New Roman</vt:lpstr>
      <vt:lpstr>Webdings</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LEADER PROGRAM - from leading self to leading others (FTM-1)</dc:title>
  <dc:subject/>
  <dc:creator/>
  <dc:description/>
  <cp:lastModifiedBy>MD Sadiq Sufiyan</cp:lastModifiedBy>
  <cp:revision>12</cp:revision>
  <dcterms:modified xsi:type="dcterms:W3CDTF">2017-11-30T12:23:32Z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15</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