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4" r:id="rId1"/>
    <p:sldMasterId id="2147483685" r:id="rId2"/>
    <p:sldMasterId id="2147483686"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94A7C-7D66-461F-A323-31F5342841E9}">
  <a:tblStyle styleId="{71B94A7C-7D66-461F-A323-31F5342841E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2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18928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46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1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6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1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1946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61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1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103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142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1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624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960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76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0827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1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838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573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2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0393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8172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p2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475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730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988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401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661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729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352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012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3"/>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3"/>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
        <p:nvSpPr>
          <p:cNvPr id="74" name="Google Shape;74;p15"/>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subTitle" idx="1"/>
          </p:nvPr>
        </p:nvSpPr>
        <p:spPr>
          <a:xfrm>
            <a:off x="504000" y="1768680"/>
            <a:ext cx="9072000" cy="43840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1"/>
        <p:cNvGrpSpPr/>
        <p:nvPr/>
      </p:nvGrpSpPr>
      <p:grpSpPr>
        <a:xfrm>
          <a:off x="0" y="0"/>
          <a:ext cx="0" cy="0"/>
          <a:chOff x="0" y="0"/>
          <a:chExt cx="0" cy="0"/>
        </a:xfrm>
      </p:grpSpPr>
      <p:sp>
        <p:nvSpPr>
          <p:cNvPr id="92" name="Google Shape;92;p20"/>
          <p:cNvSpPr txBox="1">
            <a:spLocks noGrp="1"/>
          </p:cNvSpPr>
          <p:nvPr>
            <p:ph type="subTitle" idx="1"/>
          </p:nvPr>
        </p:nvSpPr>
        <p:spPr>
          <a:xfrm>
            <a:off x="504000" y="301320"/>
            <a:ext cx="9072000" cy="58503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21"/>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21"/>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504000" y="1768680"/>
            <a:ext cx="9072000" cy="43840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22"/>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3"/>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23"/>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23"/>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4"/>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5" name="Google Shape;115;p24"/>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6" name="Google Shape;116;p24"/>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5"/>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25"/>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25"/>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3" name="Google Shape;123;p25"/>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6"/>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7" name="Google Shape;127;p26"/>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26"/>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6"/>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6"/>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6"/>
        <p:cNvGrpSpPr/>
        <p:nvPr/>
      </p:nvGrpSpPr>
      <p:grpSpPr>
        <a:xfrm>
          <a:off x="0" y="0"/>
          <a:ext cx="0" cy="0"/>
          <a:chOff x="0" y="0"/>
          <a:chExt cx="0" cy="0"/>
        </a:xfrm>
      </p:grpSpPr>
      <p:sp>
        <p:nvSpPr>
          <p:cNvPr id="137" name="Google Shape;137;p28"/>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9"/>
          <p:cNvSpPr txBox="1">
            <a:spLocks noGrp="1"/>
          </p:cNvSpPr>
          <p:nvPr>
            <p:ph type="subTitle" idx="1"/>
          </p:nvPr>
        </p:nvSpPr>
        <p:spPr>
          <a:xfrm>
            <a:off x="504000" y="1768680"/>
            <a:ext cx="9072000" cy="438408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9"/>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0"/>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30"/>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1"/>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9" name="Google Shape;149;p31"/>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31"/>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sp>
        <p:nvSpPr>
          <p:cNvPr id="152" name="Google Shape;152;p32"/>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2"/>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4"/>
        <p:cNvGrpSpPr/>
        <p:nvPr/>
      </p:nvGrpSpPr>
      <p:grpSpPr>
        <a:xfrm>
          <a:off x="0" y="0"/>
          <a:ext cx="0" cy="0"/>
          <a:chOff x="0" y="0"/>
          <a:chExt cx="0" cy="0"/>
        </a:xfrm>
      </p:grpSpPr>
      <p:sp>
        <p:nvSpPr>
          <p:cNvPr id="155" name="Google Shape;155;p33"/>
          <p:cNvSpPr txBox="1">
            <a:spLocks noGrp="1"/>
          </p:cNvSpPr>
          <p:nvPr>
            <p:ph type="subTitle" idx="1"/>
          </p:nvPr>
        </p:nvSpPr>
        <p:spPr>
          <a:xfrm>
            <a:off x="504000" y="301320"/>
            <a:ext cx="9072000" cy="58503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3"/>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57"/>
        <p:cNvGrpSpPr/>
        <p:nvPr/>
      </p:nvGrpSpPr>
      <p:grpSpPr>
        <a:xfrm>
          <a:off x="0" y="0"/>
          <a:ext cx="0" cy="0"/>
          <a:chOff x="0" y="0"/>
          <a:chExt cx="0" cy="0"/>
        </a:xfrm>
      </p:grpSpPr>
      <p:sp>
        <p:nvSpPr>
          <p:cNvPr id="158" name="Google Shape;158;p34"/>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4"/>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34"/>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1" name="Google Shape;161;p34"/>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2" name="Google Shape;162;p34"/>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3"/>
        <p:cNvGrpSpPr/>
        <p:nvPr/>
      </p:nvGrpSpPr>
      <p:grpSpPr>
        <a:xfrm>
          <a:off x="0" y="0"/>
          <a:ext cx="0" cy="0"/>
          <a:chOff x="0" y="0"/>
          <a:chExt cx="0" cy="0"/>
        </a:xfrm>
      </p:grpSpPr>
      <p:sp>
        <p:nvSpPr>
          <p:cNvPr id="164" name="Google Shape;164;p35"/>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5"/>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35"/>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7" name="Google Shape;167;p35"/>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8" name="Google Shape;168;p35"/>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6"/>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36"/>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36"/>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4" name="Google Shape;174;p36"/>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7"/>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8" name="Google Shape;178;p37"/>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9" name="Google Shape;179;p37"/>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0"/>
        <p:cNvGrpSpPr/>
        <p:nvPr/>
      </p:nvGrpSpPr>
      <p:grpSpPr>
        <a:xfrm>
          <a:off x="0" y="0"/>
          <a:ext cx="0" cy="0"/>
          <a:chOff x="0" y="0"/>
          <a:chExt cx="0" cy="0"/>
        </a:xfrm>
      </p:grpSpPr>
      <p:sp>
        <p:nvSpPr>
          <p:cNvPr id="181" name="Google Shape;181;p38"/>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8"/>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3" name="Google Shape;183;p38"/>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4" name="Google Shape;184;p38"/>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5" name="Google Shape;185;p38"/>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6" name="Google Shape;186;p38"/>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9"/>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0" name="Google Shape;190;p39"/>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1" name="Google Shape;191;p39"/>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9"/>
          <p:cNvSpPr/>
          <p:nvPr/>
        </p:nvSpPr>
        <p:spPr>
          <a:xfrm>
            <a:off x="2292480" y="1768680"/>
            <a:ext cx="5494680" cy="438408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9"/>
          <p:cNvSpPr txBox="1">
            <a:spLocks noGrp="1"/>
          </p:cNvSpPr>
          <p:nvPr>
            <p:ph type="sldNum" idx="12"/>
          </p:nvPr>
        </p:nvSpPr>
        <p:spPr>
          <a:xfrm>
            <a:off x="9433260" y="6981108"/>
            <a:ext cx="604800" cy="578700"/>
          </a:xfrm>
          <a:prstGeom prst="rect">
            <a:avLst/>
          </a:prstGeom>
          <a:noFill/>
          <a:ln>
            <a:noFill/>
          </a:ln>
        </p:spPr>
        <p:txBody>
          <a:bodyPr spcFirstLastPara="1" wrap="square" lIns="111950" tIns="111950" rIns="111950" bIns="111950" anchor="t" anchorCtr="0">
            <a:noAutofit/>
          </a:bodyPr>
          <a:lstStyle>
            <a:lvl1pPr marL="0" marR="0" lvl="0"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504000" y="301320"/>
            <a:ext cx="9072000" cy="585036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8"/>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8"/>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8189280" y="7267680"/>
            <a:ext cx="2090520" cy="29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Copyright © 2018 DIU</a:t>
            </a:r>
            <a:endParaRPr sz="18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9433260" y="6981108"/>
            <a:ext cx="604800" cy="578700"/>
          </a:xfrm>
          <a:prstGeom prst="rect">
            <a:avLst/>
          </a:prstGeom>
          <a:noFill/>
          <a:ln>
            <a:noFill/>
          </a:ln>
        </p:spPr>
        <p:txBody>
          <a:bodyPr spcFirstLastPara="1" wrap="square" lIns="100775" tIns="100775" rIns="100775" bIns="1007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
        <p:cNvGrpSpPr/>
        <p:nvPr/>
      </p:nvGrpSpPr>
      <p:grpSpPr>
        <a:xfrm>
          <a:off x="0" y="0"/>
          <a:ext cx="0" cy="0"/>
          <a:chOff x="0" y="0"/>
          <a:chExt cx="0" cy="0"/>
        </a:xfrm>
      </p:grpSpPr>
      <p:sp>
        <p:nvSpPr>
          <p:cNvPr id="69" name="Google Shape;69;p14"/>
          <p:cNvSpPr/>
          <p:nvPr/>
        </p:nvSpPr>
        <p:spPr>
          <a:xfrm>
            <a:off x="8189280" y="7267680"/>
            <a:ext cx="2090520" cy="29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Copyright © 2018 DIU</a:t>
            </a:r>
            <a:endParaRPr sz="1800" b="0" i="0" u="none" strike="noStrike" cap="none">
              <a:solidFill>
                <a:srgbClr val="000000"/>
              </a:solidFill>
              <a:latin typeface="Arial"/>
              <a:ea typeface="Arial"/>
              <a:cs typeface="Arial"/>
              <a:sym typeface="Arial"/>
            </a:endParaRPr>
          </a:p>
        </p:txBody>
      </p:sp>
      <p:sp>
        <p:nvSpPr>
          <p:cNvPr id="70" name="Google Shape;70;p14"/>
          <p:cNvSpPr txBox="1">
            <a:spLocks noGrp="1"/>
          </p:cNvSpPr>
          <p:nvPr>
            <p:ph type="title"/>
          </p:nvPr>
        </p:nvSpPr>
        <p:spPr>
          <a:xfrm>
            <a:off x="504000" y="301320"/>
            <a:ext cx="9071640" cy="1261440"/>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4"/>
          <p:cNvSpPr txBox="1">
            <a:spLocks noGrp="1"/>
          </p:cNvSpPr>
          <p:nvPr>
            <p:ph type="body" idx="1"/>
          </p:nvPr>
        </p:nvSpPr>
        <p:spPr>
          <a:xfrm>
            <a:off x="504000" y="1768680"/>
            <a:ext cx="9071640" cy="438372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4"/>
          <p:cNvSpPr txBox="1">
            <a:spLocks noGrp="1"/>
          </p:cNvSpPr>
          <p:nvPr>
            <p:ph type="sldNum" idx="12"/>
          </p:nvPr>
        </p:nvSpPr>
        <p:spPr>
          <a:xfrm>
            <a:off x="9433440" y="6981120"/>
            <a:ext cx="604440" cy="578520"/>
          </a:xfrm>
          <a:prstGeom prst="rect">
            <a:avLst/>
          </a:prstGeom>
          <a:noFill/>
          <a:ln>
            <a:noFill/>
          </a:ln>
        </p:spPr>
        <p:txBody>
          <a:bodyPr spcFirstLastPara="1" wrap="square" lIns="111950" tIns="111950" rIns="111950" bIns="11195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27"/>
          <p:cNvSpPr/>
          <p:nvPr/>
        </p:nvSpPr>
        <p:spPr>
          <a:xfrm>
            <a:off x="8189280" y="7267680"/>
            <a:ext cx="2090520" cy="29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Copyright © 2018 DIU</a:t>
            </a:r>
            <a:endParaRPr sz="1800" b="0" i="0" u="none" strike="noStrike" cap="none">
              <a:solidFill>
                <a:srgbClr val="000000"/>
              </a:solidFill>
              <a:latin typeface="Arial"/>
              <a:ea typeface="Arial"/>
              <a:cs typeface="Arial"/>
              <a:sym typeface="Arial"/>
            </a:endParaRPr>
          </a:p>
        </p:txBody>
      </p:sp>
      <p:sp>
        <p:nvSpPr>
          <p:cNvPr id="133" name="Google Shape;133;p27"/>
          <p:cNvSpPr txBox="1">
            <a:spLocks noGrp="1"/>
          </p:cNvSpPr>
          <p:nvPr>
            <p:ph type="sldNum" idx="12"/>
          </p:nvPr>
        </p:nvSpPr>
        <p:spPr>
          <a:xfrm>
            <a:off x="9433440" y="6981120"/>
            <a:ext cx="604440" cy="578520"/>
          </a:xfrm>
          <a:prstGeom prst="rect">
            <a:avLst/>
          </a:prstGeom>
          <a:noFill/>
          <a:ln>
            <a:noFill/>
          </a:ln>
        </p:spPr>
        <p:txBody>
          <a:bodyPr spcFirstLastPara="1" wrap="square" lIns="111950" tIns="111950" rIns="111950" bIns="11195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34" name="Google Shape;134;p27"/>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5" name="Google Shape;135;p27"/>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Result%20table.pdf"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p:nvPr/>
        </p:nvSpPr>
        <p:spPr>
          <a:xfrm>
            <a:off x="504000" y="1768680"/>
            <a:ext cx="9070200" cy="5056920"/>
          </a:xfrm>
          <a:prstGeom prst="rect">
            <a:avLst/>
          </a:prstGeom>
          <a:noFill/>
          <a:ln>
            <a:noFill/>
          </a:ln>
        </p:spPr>
        <p:txBody>
          <a:bodyPr spcFirstLastPara="1" wrap="square" lIns="0" tIns="0" rIns="0" bIns="0" anchor="t" anchorCtr="0">
            <a:noAutofit/>
          </a:bodyPr>
          <a:lstStyle/>
          <a:p>
            <a:pPr marL="4572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Times New Roman"/>
                <a:ea typeface="Times New Roman"/>
                <a:cs typeface="Times New Roman"/>
                <a:sym typeface="Times New Roman"/>
              </a:rPr>
              <a:t>Polynomial topic distribution with topic modeling for generic labeling</a:t>
            </a:r>
            <a:br>
              <a:rPr lang="en-US" sz="3600" b="1" i="0" u="none" strike="noStrike" cap="none">
                <a:solidFill>
                  <a:srgbClr val="000000"/>
                </a:solidFill>
                <a:latin typeface="Times New Roman"/>
                <a:ea typeface="Times New Roman"/>
                <a:cs typeface="Times New Roman"/>
                <a:sym typeface="Times New Roman"/>
              </a:rPr>
            </a:br>
            <a:r>
              <a:rPr lang="en-US" sz="3600" b="1" i="0" u="none" strike="noStrike" cap="none">
                <a:solidFill>
                  <a:srgbClr val="000000"/>
                </a:solidFill>
                <a:latin typeface="Times New Roman"/>
                <a:ea typeface="Times New Roman"/>
                <a:cs typeface="Times New Roman"/>
                <a:sym typeface="Times New Roman"/>
              </a:rPr>
              <a:t/>
            </a:r>
            <a:br>
              <a:rPr lang="en-US" sz="3600" b="1" i="0" u="none" strike="noStrike" cap="none">
                <a:solidFill>
                  <a:srgbClr val="000000"/>
                </a:solidFill>
                <a:latin typeface="Times New Roman"/>
                <a:ea typeface="Times New Roman"/>
                <a:cs typeface="Times New Roman"/>
                <a:sym typeface="Times New Roman"/>
              </a:rPr>
            </a:br>
            <a:endParaRPr sz="1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Department of Software Engineering</a:t>
            </a:r>
            <a:br>
              <a:rPr lang="en-US" sz="2400" b="1" i="0" u="none" strike="noStrike" cap="none">
                <a:solidFill>
                  <a:srgbClr val="000000"/>
                </a:solidFill>
                <a:latin typeface="Times New Roman"/>
                <a:ea typeface="Times New Roman"/>
                <a:cs typeface="Times New Roman"/>
                <a:sym typeface="Times New Roman"/>
              </a:rPr>
            </a:br>
            <a:r>
              <a:rPr lang="en-US" sz="2400" b="1" i="0" u="none" strike="noStrike" cap="none">
                <a:solidFill>
                  <a:srgbClr val="000000"/>
                </a:solidFill>
                <a:latin typeface="Times New Roman"/>
                <a:ea typeface="Times New Roman"/>
                <a:cs typeface="Times New Roman"/>
                <a:sym typeface="Times New Roman"/>
              </a:rPr>
              <a:t>Faculty of Science and Information Technology</a:t>
            </a:r>
            <a:br>
              <a:rPr lang="en-US" sz="2400" b="1" i="0" u="none" strike="noStrike" cap="none">
                <a:solidFill>
                  <a:srgbClr val="000000"/>
                </a:solidFill>
                <a:latin typeface="Times New Roman"/>
                <a:ea typeface="Times New Roman"/>
                <a:cs typeface="Times New Roman"/>
                <a:sym typeface="Times New Roman"/>
              </a:rPr>
            </a:br>
            <a:r>
              <a:rPr lang="en-US" sz="2400" b="1" i="0" u="none" strike="noStrike" cap="none">
                <a:solidFill>
                  <a:srgbClr val="000000"/>
                </a:solidFill>
                <a:latin typeface="Times New Roman"/>
                <a:ea typeface="Times New Roman"/>
                <a:cs typeface="Times New Roman"/>
                <a:sym typeface="Times New Roman"/>
              </a:rPr>
              <a:t>Daffodil International University</a:t>
            </a:r>
            <a:endParaRPr sz="2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pic>
        <p:nvPicPr>
          <p:cNvPr id="199" name="Google Shape;199;p40"/>
          <p:cNvPicPr preferRelativeResize="0"/>
          <p:nvPr/>
        </p:nvPicPr>
        <p:blipFill rotWithShape="1">
          <a:blip r:embed="rId3">
            <a:alphaModFix/>
          </a:blip>
          <a:srcRect/>
          <a:stretch/>
        </p:blipFill>
        <p:spPr>
          <a:xfrm>
            <a:off x="149337" y="136234"/>
            <a:ext cx="1692527" cy="16324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Mapping Study</a:t>
            </a:r>
            <a:r>
              <a:rPr lang="en-US" sz="4400" b="1" i="0" u="none" strike="noStrike" cap="none">
                <a:solidFill>
                  <a:schemeClr val="dk1"/>
                </a:solidFill>
                <a:latin typeface="Times New Roman"/>
                <a:ea typeface="Times New Roman"/>
                <a:cs typeface="Times New Roman"/>
                <a:sym typeface="Times New Roman"/>
              </a:rPr>
              <a:t>(Cont.)</a:t>
            </a:r>
            <a:endParaRPr sz="4400" b="1" i="0" u="none" strike="noStrike" cap="none">
              <a:solidFill>
                <a:srgbClr val="000000"/>
              </a:solidFill>
              <a:latin typeface="Times New Roman"/>
              <a:ea typeface="Times New Roman"/>
              <a:cs typeface="Times New Roman"/>
              <a:sym typeface="Times New Roman"/>
            </a:endParaRPr>
          </a:p>
        </p:txBody>
      </p:sp>
      <p:sp>
        <p:nvSpPr>
          <p:cNvPr id="266" name="Google Shape;266;p49"/>
          <p:cNvSpPr txBox="1"/>
          <p:nvPr/>
        </p:nvSpPr>
        <p:spPr>
          <a:xfrm>
            <a:off x="504000" y="1768680"/>
            <a:ext cx="9071640" cy="43837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7" name="Google Shape;267;p49"/>
          <p:cNvPicPr preferRelativeResize="0"/>
          <p:nvPr/>
        </p:nvPicPr>
        <p:blipFill rotWithShape="1">
          <a:blip r:embed="rId3">
            <a:alphaModFix/>
          </a:blip>
          <a:srcRect/>
          <a:stretch/>
        </p:blipFill>
        <p:spPr>
          <a:xfrm>
            <a:off x="1101725" y="1827213"/>
            <a:ext cx="7877175" cy="3905250"/>
          </a:xfrm>
          <a:prstGeom prst="rect">
            <a:avLst/>
          </a:prstGeom>
          <a:noFill/>
          <a:ln>
            <a:noFill/>
          </a:ln>
        </p:spPr>
      </p:pic>
      <p:sp>
        <p:nvSpPr>
          <p:cNvPr id="268" name="Google Shape;268;p49"/>
          <p:cNvSpPr txBox="1"/>
          <p:nvPr/>
        </p:nvSpPr>
        <p:spPr>
          <a:xfrm>
            <a:off x="1920240" y="5949323"/>
            <a:ext cx="747195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Figure-2: Ordination of pertinent papers above time span each publication species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9"/>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0"/>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Mapping Study</a:t>
            </a:r>
            <a:r>
              <a:rPr lang="en-US" sz="4400" b="1" i="0" u="none" strike="noStrike" cap="none">
                <a:solidFill>
                  <a:schemeClr val="dk1"/>
                </a:solidFill>
                <a:latin typeface="Times New Roman"/>
                <a:ea typeface="Times New Roman"/>
                <a:cs typeface="Times New Roman"/>
                <a:sym typeface="Times New Roman"/>
              </a:rPr>
              <a:t>(Cont.)</a:t>
            </a:r>
            <a:endParaRPr sz="4400" b="1" i="0" u="none" strike="noStrike" cap="none">
              <a:solidFill>
                <a:srgbClr val="000000"/>
              </a:solidFill>
              <a:latin typeface="Times New Roman"/>
              <a:ea typeface="Times New Roman"/>
              <a:cs typeface="Times New Roman"/>
              <a:sym typeface="Times New Roman"/>
            </a:endParaRPr>
          </a:p>
        </p:txBody>
      </p:sp>
      <p:sp>
        <p:nvSpPr>
          <p:cNvPr id="275" name="Google Shape;275;p50"/>
          <p:cNvSpPr txBox="1"/>
          <p:nvPr/>
        </p:nvSpPr>
        <p:spPr>
          <a:xfrm>
            <a:off x="1141953" y="1666823"/>
            <a:ext cx="9071640" cy="43837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LDA- 67%</a:t>
            </a:r>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pLSA- 7%</a:t>
            </a:r>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HDP- 3%</a:t>
            </a:r>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NMF- 4%</a:t>
            </a:r>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LSA- 5%</a:t>
            </a:r>
            <a:endParaRPr/>
          </a:p>
          <a:p>
            <a:pPr marL="0" marR="0" lvl="0" indent="0" algn="l" rtl="0">
              <a:lnSpc>
                <a:spcPct val="100000"/>
              </a:lnSpc>
              <a:spcBef>
                <a:spcPts val="0"/>
              </a:spcBef>
              <a:spcAft>
                <a:spcPts val="0"/>
              </a:spcAft>
              <a:buClr>
                <a:srgbClr val="000000"/>
              </a:buClr>
              <a:buSzPts val="1400"/>
              <a:buFont typeface="Arial"/>
              <a:buNone/>
            </a:pPr>
            <a:r>
              <a:rPr lang="en-US" sz="2400" b="0" i="0" u="none" strike="noStrike" cap="none">
                <a:solidFill>
                  <a:srgbClr val="000000"/>
                </a:solidFill>
                <a:latin typeface="Times New Roman"/>
                <a:ea typeface="Times New Roman"/>
                <a:cs typeface="Times New Roman"/>
                <a:sym typeface="Times New Roman"/>
              </a:rPr>
              <a:t>Others- 14%</a:t>
            </a:r>
            <a:endParaRPr sz="2400" b="0" i="0" u="none" strike="noStrike" cap="none">
              <a:solidFill>
                <a:srgbClr val="000000"/>
              </a:solidFill>
              <a:latin typeface="Times New Roman"/>
              <a:ea typeface="Times New Roman"/>
              <a:cs typeface="Times New Roman"/>
              <a:sym typeface="Times New Roman"/>
            </a:endParaRPr>
          </a:p>
        </p:txBody>
      </p:sp>
      <p:pic>
        <p:nvPicPr>
          <p:cNvPr id="276" name="Google Shape;276;p50"/>
          <p:cNvPicPr preferRelativeResize="0"/>
          <p:nvPr/>
        </p:nvPicPr>
        <p:blipFill rotWithShape="1">
          <a:blip r:embed="rId3">
            <a:alphaModFix/>
          </a:blip>
          <a:srcRect t="9243"/>
          <a:stretch/>
        </p:blipFill>
        <p:spPr>
          <a:xfrm>
            <a:off x="2706013" y="1639032"/>
            <a:ext cx="5437595" cy="3087960"/>
          </a:xfrm>
          <a:prstGeom prst="rect">
            <a:avLst/>
          </a:prstGeom>
          <a:noFill/>
          <a:ln>
            <a:noFill/>
          </a:ln>
        </p:spPr>
      </p:pic>
      <p:sp>
        <p:nvSpPr>
          <p:cNvPr id="277" name="Google Shape;277;p50"/>
          <p:cNvSpPr txBox="1"/>
          <p:nvPr/>
        </p:nvSpPr>
        <p:spPr>
          <a:xfrm>
            <a:off x="2662380" y="6050543"/>
            <a:ext cx="4754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Figure-3: Algorithms we have found in our study</a:t>
            </a:r>
            <a:endParaRPr sz="1400" b="0" i="0" u="none" strike="noStrike" cap="none">
              <a:solidFill>
                <a:srgbClr val="000000"/>
              </a:solidFill>
              <a:latin typeface="Arial"/>
              <a:ea typeface="Arial"/>
              <a:cs typeface="Arial"/>
              <a:sym typeface="Arial"/>
            </a:endParaRPr>
          </a:p>
        </p:txBody>
      </p:sp>
      <p:sp>
        <p:nvSpPr>
          <p:cNvPr id="278" name="Google Shape;278;p50"/>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4400" b="1">
                <a:solidFill>
                  <a:schemeClr val="dk1"/>
                </a:solidFill>
                <a:latin typeface="Times New Roman"/>
                <a:ea typeface="Times New Roman"/>
                <a:cs typeface="Times New Roman"/>
                <a:sym typeface="Times New Roman"/>
              </a:rPr>
              <a:t>Research Experiment</a:t>
            </a:r>
            <a:endParaRPr sz="44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pic>
        <p:nvPicPr>
          <p:cNvPr id="284" name="Google Shape;284;p51"/>
          <p:cNvPicPr preferRelativeResize="0"/>
          <p:nvPr/>
        </p:nvPicPr>
        <p:blipFill rotWithShape="1">
          <a:blip r:embed="rId3">
            <a:alphaModFix/>
          </a:blip>
          <a:srcRect/>
          <a:stretch/>
        </p:blipFill>
        <p:spPr>
          <a:xfrm>
            <a:off x="2972051" y="1110343"/>
            <a:ext cx="4135898" cy="6217920"/>
          </a:xfrm>
          <a:prstGeom prst="rect">
            <a:avLst/>
          </a:prstGeom>
          <a:noFill/>
          <a:ln>
            <a:noFill/>
          </a:ln>
        </p:spPr>
      </p:pic>
      <p:sp>
        <p:nvSpPr>
          <p:cNvPr id="285" name="Google Shape;285;p51"/>
          <p:cNvSpPr/>
          <p:nvPr/>
        </p:nvSpPr>
        <p:spPr>
          <a:xfrm>
            <a:off x="2103121" y="7140714"/>
            <a:ext cx="6037292" cy="648704"/>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Figure-4: Process of topic and label generation</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100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86" name="Google Shape;286;p51"/>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2"/>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Research Experiment</a:t>
            </a:r>
            <a:r>
              <a:rPr lang="en-US" sz="4400" b="1" i="0" u="none" strike="noStrike" cap="none">
                <a:solidFill>
                  <a:schemeClr val="dk1"/>
                </a:solidFill>
                <a:latin typeface="Times New Roman"/>
                <a:ea typeface="Times New Roman"/>
                <a:cs typeface="Times New Roman"/>
                <a:sym typeface="Times New Roman"/>
              </a:rPr>
              <a:t>(Cont.)</a:t>
            </a:r>
            <a:endParaRPr sz="4400" b="1" i="0" u="none" strike="noStrike" cap="none">
              <a:solidFill>
                <a:srgbClr val="000000"/>
              </a:solidFill>
              <a:latin typeface="Times New Roman"/>
              <a:ea typeface="Times New Roman"/>
              <a:cs typeface="Times New Roman"/>
              <a:sym typeface="Times New Roman"/>
            </a:endParaRPr>
          </a:p>
        </p:txBody>
      </p:sp>
      <p:sp>
        <p:nvSpPr>
          <p:cNvPr id="292" name="Google Shape;292;p52"/>
          <p:cNvSpPr txBox="1"/>
          <p:nvPr/>
        </p:nvSpPr>
        <p:spPr>
          <a:xfrm>
            <a:off x="504000" y="1768680"/>
            <a:ext cx="9071640" cy="43837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2"/>
          <p:cNvSpPr txBox="1"/>
          <p:nvPr/>
        </p:nvSpPr>
        <p:spPr>
          <a:xfrm>
            <a:off x="4975200" y="3664800"/>
            <a:ext cx="180720" cy="232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2"/>
          <p:cNvSpPr txBox="1"/>
          <p:nvPr/>
        </p:nvSpPr>
        <p:spPr>
          <a:xfrm>
            <a:off x="4975200" y="3664800"/>
            <a:ext cx="180720" cy="232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52"/>
          <p:cNvPicPr preferRelativeResize="0"/>
          <p:nvPr/>
        </p:nvPicPr>
        <p:blipFill rotWithShape="1">
          <a:blip r:embed="rId3">
            <a:alphaModFix/>
          </a:blip>
          <a:srcRect/>
          <a:stretch/>
        </p:blipFill>
        <p:spPr>
          <a:xfrm>
            <a:off x="1535113" y="1731963"/>
            <a:ext cx="7010400" cy="4095750"/>
          </a:xfrm>
          <a:prstGeom prst="rect">
            <a:avLst/>
          </a:prstGeom>
          <a:noFill/>
          <a:ln>
            <a:noFill/>
          </a:ln>
        </p:spPr>
      </p:pic>
      <p:sp>
        <p:nvSpPr>
          <p:cNvPr id="296" name="Google Shape;296;p52"/>
          <p:cNvSpPr/>
          <p:nvPr/>
        </p:nvSpPr>
        <p:spPr>
          <a:xfrm>
            <a:off x="2092361" y="6144185"/>
            <a:ext cx="5894917" cy="648704"/>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Figure-5: Overview of our research process</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7000"/>
              </a:lnSpc>
              <a:spcBef>
                <a:spcPts val="100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97" name="Google Shape;297;p52"/>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3"/>
          <p:cNvSpPr txBox="1">
            <a:spLocks noGrp="1"/>
          </p:cNvSpPr>
          <p:nvPr>
            <p:ph type="title"/>
          </p:nvPr>
        </p:nvSpPr>
        <p:spPr>
          <a:xfrm>
            <a:off x="823988" y="156754"/>
            <a:ext cx="8738024" cy="202880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Result Analysis</a:t>
            </a:r>
            <a:r>
              <a:rPr lang="en-US" sz="2400" b="1">
                <a:latin typeface="Times New Roman"/>
                <a:ea typeface="Times New Roman"/>
                <a:cs typeface="Times New Roman"/>
                <a:sym typeface="Times New Roman"/>
              </a:rPr>
              <a:t/>
            </a:r>
            <a:br>
              <a:rPr lang="en-US" sz="2400" b="1">
                <a:latin typeface="Times New Roman"/>
                <a:ea typeface="Times New Roman"/>
                <a:cs typeface="Times New Roman"/>
                <a:sym typeface="Times New Roman"/>
              </a:rPr>
            </a:br>
            <a:r>
              <a:rPr lang="en-US" sz="2400" b="1">
                <a:latin typeface="Times New Roman"/>
                <a:ea typeface="Times New Roman"/>
                <a:cs typeface="Times New Roman"/>
                <a:sym typeface="Times New Roman"/>
              </a:rPr>
              <a:t/>
            </a:r>
            <a:br>
              <a:rPr lang="en-US" sz="2400" b="1">
                <a:latin typeface="Times New Roman"/>
                <a:ea typeface="Times New Roman"/>
                <a:cs typeface="Times New Roman"/>
                <a:sym typeface="Times New Roman"/>
              </a:rPr>
            </a:br>
            <a:r>
              <a:rPr lang="en-US" sz="2400" b="1">
                <a:latin typeface="Times New Roman"/>
                <a:ea typeface="Times New Roman"/>
                <a:cs typeface="Times New Roman"/>
                <a:sym typeface="Times New Roman"/>
              </a:rPr>
              <a:t>Difference Between Taking Topic Quantity Four and Three</a:t>
            </a:r>
            <a:endParaRPr sz="2400" b="1">
              <a:latin typeface="Times New Roman"/>
              <a:ea typeface="Times New Roman"/>
              <a:cs typeface="Times New Roman"/>
              <a:sym typeface="Times New Roman"/>
            </a:endParaRPr>
          </a:p>
        </p:txBody>
      </p:sp>
      <p:sp>
        <p:nvSpPr>
          <p:cNvPr id="303" name="Google Shape;303;p53"/>
          <p:cNvSpPr txBox="1">
            <a:spLocks noGrp="1"/>
          </p:cNvSpPr>
          <p:nvPr>
            <p:ph type="body" idx="1"/>
          </p:nvPr>
        </p:nvSpPr>
        <p:spPr>
          <a:xfrm>
            <a:off x="3002152" y="1979249"/>
            <a:ext cx="9072000" cy="438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 Table 1: Result of an example document with topic four </a:t>
            </a:r>
            <a:endParaRPr sz="1400">
              <a:latin typeface="Times New Roman"/>
              <a:ea typeface="Times New Roman"/>
              <a:cs typeface="Times New Roman"/>
              <a:sym typeface="Times New Roman"/>
            </a:endParaRPr>
          </a:p>
        </p:txBody>
      </p:sp>
      <p:graphicFrame>
        <p:nvGraphicFramePr>
          <p:cNvPr id="304" name="Google Shape;304;p53"/>
          <p:cNvGraphicFramePr/>
          <p:nvPr/>
        </p:nvGraphicFramePr>
        <p:xfrm>
          <a:off x="823988" y="5051838"/>
          <a:ext cx="3000000" cy="3000000"/>
        </p:xfrm>
        <a:graphic>
          <a:graphicData uri="http://schemas.openxmlformats.org/drawingml/2006/table">
            <a:tbl>
              <a:tblPr>
                <a:noFill/>
                <a:tableStyleId>{71B94A7C-7D66-461F-A323-31F5342841E9}</a:tableStyleId>
              </a:tblPr>
              <a:tblGrid>
                <a:gridCol w="4152075"/>
                <a:gridCol w="4152075"/>
              </a:tblGrid>
              <a:tr h="5759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Topic 1</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love, yes</a:t>
                      </a:r>
                      <a:endParaRPr sz="2400" u="none" strike="noStrike" cap="none">
                        <a:latin typeface="Times New Roman"/>
                        <a:ea typeface="Times New Roman"/>
                        <a:cs typeface="Times New Roman"/>
                        <a:sym typeface="Times New Roman"/>
                      </a:endParaRPr>
                    </a:p>
                  </a:txBody>
                  <a:tcPr marL="91425" marR="91425" marT="91425" marB="91425"/>
                </a:tc>
              </a:tr>
              <a:tr h="575900">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2</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life, year</a:t>
                      </a:r>
                      <a:endParaRPr sz="2400" u="none" strike="noStrike" cap="none">
                        <a:latin typeface="Times New Roman"/>
                        <a:ea typeface="Times New Roman"/>
                        <a:cs typeface="Times New Roman"/>
                        <a:sym typeface="Times New Roman"/>
                      </a:endParaRPr>
                    </a:p>
                  </a:txBody>
                  <a:tcPr marL="91425" marR="91425" marT="91425" marB="91425"/>
                </a:tc>
              </a:tr>
              <a:tr h="575900">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3</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cigarette, brush</a:t>
                      </a:r>
                      <a:endParaRPr sz="2400" u="none" strike="noStrike" cap="none">
                        <a:latin typeface="Times New Roman"/>
                        <a:ea typeface="Times New Roman"/>
                        <a:cs typeface="Times New Roman"/>
                        <a:sym typeface="Times New Roman"/>
                      </a:endParaRPr>
                    </a:p>
                  </a:txBody>
                  <a:tcPr marL="91425" marR="91425" marT="91425" marB="91425"/>
                </a:tc>
              </a:tr>
            </a:tbl>
          </a:graphicData>
        </a:graphic>
      </p:graphicFrame>
      <p:graphicFrame>
        <p:nvGraphicFramePr>
          <p:cNvPr id="305" name="Google Shape;305;p53"/>
          <p:cNvGraphicFramePr/>
          <p:nvPr/>
        </p:nvGraphicFramePr>
        <p:xfrm>
          <a:off x="823988" y="2309938"/>
          <a:ext cx="3000000" cy="3000000"/>
        </p:xfrm>
        <a:graphic>
          <a:graphicData uri="http://schemas.openxmlformats.org/drawingml/2006/table">
            <a:tbl>
              <a:tblPr>
                <a:noFill/>
                <a:tableStyleId>{71B94A7C-7D66-461F-A323-31F5342841E9}</a:tableStyleId>
              </a:tblPr>
              <a:tblGrid>
                <a:gridCol w="4152075"/>
                <a:gridCol w="4152075"/>
              </a:tblGrid>
              <a:tr h="569375">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1</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Times New Roman"/>
                          <a:ea typeface="Times New Roman"/>
                          <a:cs typeface="Times New Roman"/>
                          <a:sym typeface="Times New Roman"/>
                        </a:rPr>
                        <a:t>love, yes, life</a:t>
                      </a:r>
                      <a:endParaRPr sz="2400" u="none" strike="noStrike" cap="none">
                        <a:latin typeface="Times New Roman"/>
                        <a:ea typeface="Times New Roman"/>
                        <a:cs typeface="Times New Roman"/>
                        <a:sym typeface="Times New Roman"/>
                      </a:endParaRPr>
                    </a:p>
                  </a:txBody>
                  <a:tcPr marL="91425" marR="91425" marT="91425" marB="91425"/>
                </a:tc>
              </a:tr>
              <a:tr h="569375">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2</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Times New Roman"/>
                          <a:ea typeface="Times New Roman"/>
                          <a:cs typeface="Times New Roman"/>
                          <a:sym typeface="Times New Roman"/>
                        </a:rPr>
                        <a:t>ear, life, nonsmoker</a:t>
                      </a:r>
                      <a:endParaRPr sz="2400" u="none" strike="noStrike" cap="none">
                        <a:solidFill>
                          <a:schemeClr val="dk1"/>
                        </a:solidFill>
                        <a:latin typeface="Times New Roman"/>
                        <a:ea typeface="Times New Roman"/>
                        <a:cs typeface="Times New Roman"/>
                        <a:sym typeface="Times New Roman"/>
                      </a:endParaRPr>
                    </a:p>
                  </a:txBody>
                  <a:tcPr marL="91425" marR="91425" marT="91425" marB="91425"/>
                </a:tc>
              </a:tr>
              <a:tr h="569375">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3</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Times New Roman"/>
                          <a:ea typeface="Times New Roman"/>
                          <a:cs typeface="Times New Roman"/>
                          <a:sym typeface="Times New Roman"/>
                        </a:rPr>
                        <a:t>cigarette, brush, change</a:t>
                      </a:r>
                      <a:endParaRPr sz="2400" u="none" strike="noStrike" cap="none">
                        <a:latin typeface="Times New Roman"/>
                        <a:ea typeface="Times New Roman"/>
                        <a:cs typeface="Times New Roman"/>
                        <a:sym typeface="Times New Roman"/>
                      </a:endParaRPr>
                    </a:p>
                  </a:txBody>
                  <a:tcPr marL="91425" marR="91425" marT="91425" marB="91425"/>
                </a:tc>
              </a:tr>
              <a:tr h="569375">
                <a:tc>
                  <a:txBody>
                    <a:bodyPr/>
                    <a:lstStyle/>
                    <a:p>
                      <a:pPr marL="0" marR="0" lvl="0" indent="0" algn="ctr" rtl="0">
                        <a:lnSpc>
                          <a:spcPct val="100000"/>
                        </a:lnSpc>
                        <a:spcBef>
                          <a:spcPts val="0"/>
                        </a:spcBef>
                        <a:spcAft>
                          <a:spcPts val="0"/>
                        </a:spcAft>
                        <a:buClr>
                          <a:schemeClr val="dk1"/>
                        </a:buClr>
                        <a:buSzPts val="1100"/>
                        <a:buFont typeface="Arial"/>
                        <a:buNone/>
                      </a:pPr>
                      <a:r>
                        <a:rPr lang="en-US" sz="2400" u="none" strike="noStrike" cap="none">
                          <a:solidFill>
                            <a:schemeClr val="dk1"/>
                          </a:solidFill>
                          <a:latin typeface="Times New Roman"/>
                          <a:ea typeface="Times New Roman"/>
                          <a:cs typeface="Times New Roman"/>
                          <a:sym typeface="Times New Roman"/>
                        </a:rPr>
                        <a:t>Topic 4</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Times New Roman"/>
                          <a:ea typeface="Times New Roman"/>
                          <a:cs typeface="Times New Roman"/>
                          <a:sym typeface="Times New Roman"/>
                        </a:rPr>
                        <a:t>life, year, yes</a:t>
                      </a:r>
                      <a:endParaRPr sz="2400" u="none" strike="noStrike" cap="none">
                        <a:latin typeface="Times New Roman"/>
                        <a:ea typeface="Times New Roman"/>
                        <a:cs typeface="Times New Roman"/>
                        <a:sym typeface="Times New Roman"/>
                      </a:endParaRPr>
                    </a:p>
                  </a:txBody>
                  <a:tcPr marL="91425" marR="91425" marT="91425" marB="91425"/>
                </a:tc>
              </a:tr>
            </a:tbl>
          </a:graphicData>
        </a:graphic>
      </p:graphicFrame>
      <p:sp>
        <p:nvSpPr>
          <p:cNvPr id="306" name="Google Shape;306;p53"/>
          <p:cNvSpPr/>
          <p:nvPr/>
        </p:nvSpPr>
        <p:spPr>
          <a:xfrm>
            <a:off x="2891511" y="4660447"/>
            <a:ext cx="436048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 Table 2: Result of an example document with topic three </a:t>
            </a:r>
            <a:endParaRPr sz="1400" b="0" i="0" u="none" strike="noStrike" cap="none">
              <a:solidFill>
                <a:srgbClr val="000000"/>
              </a:solidFill>
              <a:latin typeface="Arial"/>
              <a:ea typeface="Arial"/>
              <a:cs typeface="Arial"/>
              <a:sym typeface="Arial"/>
            </a:endParaRPr>
          </a:p>
        </p:txBody>
      </p:sp>
      <p:sp>
        <p:nvSpPr>
          <p:cNvPr id="307" name="Google Shape;307;p53"/>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Result Analysis(Cont.) </a:t>
            </a:r>
            <a:br>
              <a:rPr lang="en-US" sz="4400" b="1">
                <a:latin typeface="Times New Roman"/>
                <a:ea typeface="Times New Roman"/>
                <a:cs typeface="Times New Roman"/>
                <a:sym typeface="Times New Roman"/>
              </a:rPr>
            </a:br>
            <a:r>
              <a:rPr lang="en-US" sz="2400" b="1">
                <a:latin typeface="Times New Roman"/>
                <a:ea typeface="Times New Roman"/>
                <a:cs typeface="Times New Roman"/>
                <a:sym typeface="Times New Roman"/>
              </a:rPr>
              <a:t/>
            </a:r>
            <a:br>
              <a:rPr lang="en-US" sz="2400" b="1">
                <a:latin typeface="Times New Roman"/>
                <a:ea typeface="Times New Roman"/>
                <a:cs typeface="Times New Roman"/>
                <a:sym typeface="Times New Roman"/>
              </a:rPr>
            </a:br>
            <a:r>
              <a:rPr lang="en-US" sz="2400">
                <a:latin typeface="Times New Roman"/>
                <a:ea typeface="Times New Roman"/>
                <a:cs typeface="Times New Roman"/>
                <a:sym typeface="Times New Roman"/>
              </a:rPr>
              <a:t>A sample dataset-</a:t>
            </a:r>
            <a:endParaRPr sz="2400">
              <a:latin typeface="Times New Roman"/>
              <a:ea typeface="Times New Roman"/>
              <a:cs typeface="Times New Roman"/>
              <a:sym typeface="Times New Roman"/>
            </a:endParaRPr>
          </a:p>
        </p:txBody>
      </p:sp>
      <p:sp>
        <p:nvSpPr>
          <p:cNvPr id="313" name="Google Shape;313;p54"/>
          <p:cNvSpPr txBox="1">
            <a:spLocks noGrp="1"/>
          </p:cNvSpPr>
          <p:nvPr>
            <p:ph type="body" idx="1"/>
          </p:nvPr>
        </p:nvSpPr>
        <p:spPr>
          <a:xfrm>
            <a:off x="504000" y="1440952"/>
            <a:ext cx="9072000" cy="55866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dk1"/>
              </a:buClr>
              <a:buSzPts val="1100"/>
              <a:buFont typeface="Arial"/>
              <a:buNone/>
            </a:pPr>
            <a:endParaRPr sz="2000">
              <a:solidFill>
                <a:srgbClr val="24292E"/>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2000">
                <a:solidFill>
                  <a:srgbClr val="24292E"/>
                </a:solidFill>
                <a:highlight>
                  <a:srgbClr val="FFFFFF"/>
                </a:highlight>
                <a:latin typeface="Times New Roman"/>
                <a:ea typeface="Times New Roman"/>
                <a:cs typeface="Times New Roman"/>
                <a:sym typeface="Times New Roman"/>
              </a:rPr>
              <a:t>Traffic jam means a long line of vehicles that can not move or that can move very slowly. It is a common affair in the big cities of our country. There are many causes of traffic jam. Rapid growth of population and the increasing amount of vehicles are the main causes of it. Vehicles are much more than the roads can accommodate. The indiscriminate playing of rickshaw is another causes of it. Haphazard parking of vehicles alongside the pavement also causes of it. Violation of traffic rules is also responsible for it. The drivers do not follow traffic rules. Traffic jam causes untold sufferings to people. Sometimes it raises our mental tension. It causes loss of our valuable time. We have to wait to reach our destination. The students, the office-going people, the businessmen and the patients in the ambulance are the worst sufferers of it. Traffic jam can be removed by enforcing traffic jam strictly. The narrow roads should be broadened. By pass roads should be constructed in the big towns. One way movement of vehicles and building of fly over can solve this problem. We can reduce it by raising public awareness.  </a:t>
            </a:r>
            <a:br>
              <a:rPr lang="en-US" sz="2000">
                <a:solidFill>
                  <a:srgbClr val="24292E"/>
                </a:solidFill>
                <a:highlight>
                  <a:srgbClr val="FFFFFF"/>
                </a:highlight>
                <a:latin typeface="Times New Roman"/>
                <a:ea typeface="Times New Roman"/>
                <a:cs typeface="Times New Roman"/>
                <a:sym typeface="Times New Roman"/>
              </a:rPr>
            </a:br>
            <a:endParaRPr sz="2000">
              <a:solidFill>
                <a:srgbClr val="24292E"/>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2000">
              <a:solidFill>
                <a:srgbClr val="24292E"/>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None/>
            </a:pPr>
            <a:r>
              <a:rPr lang="en-US" sz="2000">
                <a:solidFill>
                  <a:srgbClr val="24292E"/>
                </a:solidFill>
                <a:highlight>
                  <a:srgbClr val="FFFFFF"/>
                </a:highlight>
                <a:latin typeface="Times New Roman"/>
                <a:ea typeface="Times New Roman"/>
                <a:cs typeface="Times New Roman"/>
                <a:sym typeface="Times New Roman"/>
              </a:rPr>
              <a:t>Our experimental five datasets link- </a:t>
            </a:r>
            <a:endParaRPr/>
          </a:p>
          <a:p>
            <a:pPr marL="0" lvl="0" indent="0" algn="just" rtl="0">
              <a:lnSpc>
                <a:spcPct val="100000"/>
              </a:lnSpc>
              <a:spcBef>
                <a:spcPts val="0"/>
              </a:spcBef>
              <a:spcAft>
                <a:spcPts val="0"/>
              </a:spcAft>
              <a:buClr>
                <a:schemeClr val="dk1"/>
              </a:buClr>
              <a:buSzPts val="1100"/>
              <a:buNone/>
            </a:pPr>
            <a:r>
              <a:rPr lang="en-US" sz="1900">
                <a:solidFill>
                  <a:schemeClr val="dk2"/>
                </a:solidFill>
                <a:highlight>
                  <a:srgbClr val="FFFFFF"/>
                </a:highlight>
                <a:latin typeface="Times New Roman"/>
                <a:ea typeface="Times New Roman"/>
                <a:cs typeface="Times New Roman"/>
                <a:sym typeface="Times New Roman"/>
              </a:rPr>
              <a:t>https://github.com/Sourav-Hasan/topic-modeling-for-generic-labeling/tree/master/datasets </a:t>
            </a:r>
            <a:endParaRPr sz="1900">
              <a:solidFill>
                <a:schemeClr val="dk2"/>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14" name="Google Shape;314;p54"/>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title"/>
          </p:nvPr>
        </p:nvSpPr>
        <p:spPr>
          <a:xfrm>
            <a:off x="504313" y="282946"/>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Result Analysis(Cont.)</a:t>
            </a:r>
            <a:r>
              <a:rPr lang="en-US" sz="2400"/>
              <a:t/>
            </a:r>
            <a:br>
              <a:rPr lang="en-US" sz="2400"/>
            </a:b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graphicFrame>
        <p:nvGraphicFramePr>
          <p:cNvPr id="320" name="Google Shape;320;p55"/>
          <p:cNvGraphicFramePr/>
          <p:nvPr/>
        </p:nvGraphicFramePr>
        <p:xfrm>
          <a:off x="1350049" y="1721555"/>
          <a:ext cx="7380525" cy="4434040"/>
        </p:xfrm>
        <a:graphic>
          <a:graphicData uri="http://schemas.openxmlformats.org/drawingml/2006/table">
            <a:tbl>
              <a:tblPr>
                <a:noFill/>
                <a:tableStyleId>{71B94A7C-7D66-461F-A323-31F5342841E9}</a:tableStyleId>
              </a:tblPr>
              <a:tblGrid>
                <a:gridCol w="1439775"/>
                <a:gridCol w="1258275"/>
                <a:gridCol w="1503600"/>
                <a:gridCol w="1557450"/>
                <a:gridCol w="1621425"/>
              </a:tblGrid>
              <a:tr h="127780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dirty="0">
                          <a:solidFill>
                            <a:schemeClr val="dk1"/>
                          </a:solidFill>
                          <a:latin typeface="Times New Roman"/>
                          <a:ea typeface="Times New Roman"/>
                          <a:cs typeface="Times New Roman"/>
                          <a:sym typeface="Times New Roman"/>
                        </a:rPr>
                        <a:t>Topics</a:t>
                      </a:r>
                      <a:endParaRPr sz="2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dk1"/>
                          </a:solidFill>
                          <a:latin typeface="Times New Roman"/>
                          <a:ea typeface="Times New Roman"/>
                          <a:cs typeface="Times New Roman"/>
                          <a:sym typeface="Times New Roman"/>
                        </a:rPr>
                        <a:t>Topic</a:t>
                      </a:r>
                      <a:endParaRPr sz="1400" u="none" strike="noStrike" cap="none"/>
                    </a:p>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dk1"/>
                          </a:solidFill>
                          <a:latin typeface="Times New Roman"/>
                          <a:ea typeface="Times New Roman"/>
                          <a:cs typeface="Times New Roman"/>
                          <a:sym typeface="Times New Roman"/>
                        </a:rPr>
                        <a:t>Words</a:t>
                      </a:r>
                      <a:endParaRPr sz="2400" b="1"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dk1"/>
                          </a:solidFill>
                          <a:latin typeface="Times New Roman"/>
                          <a:ea typeface="Times New Roman"/>
                          <a:cs typeface="Times New Roman"/>
                          <a:sym typeface="Times New Roman"/>
                        </a:rPr>
                        <a:t>Top Weighted Word</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dk1"/>
                          </a:solidFill>
                          <a:latin typeface="Times New Roman"/>
                          <a:ea typeface="Times New Roman"/>
                          <a:cs typeface="Times New Roman"/>
                          <a:sym typeface="Times New Roman"/>
                        </a:rPr>
                        <a:t>Candidate Labels</a:t>
                      </a:r>
                      <a:endParaRPr sz="2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dk1"/>
                          </a:solidFill>
                          <a:latin typeface="Times New Roman"/>
                          <a:ea typeface="Times New Roman"/>
                          <a:cs typeface="Times New Roman"/>
                          <a:sym typeface="Times New Roman"/>
                        </a:rPr>
                        <a:t>Label</a:t>
                      </a:r>
                      <a:endParaRPr sz="2400" u="none" strike="noStrike" cap="none">
                        <a:latin typeface="Times New Roman"/>
                        <a:ea typeface="Times New Roman"/>
                        <a:cs typeface="Times New Roman"/>
                        <a:sym typeface="Times New Roman"/>
                      </a:endParaRPr>
                    </a:p>
                  </a:txBody>
                  <a:tcPr marL="91425" marR="91425" marT="91425" marB="91425"/>
                </a:tc>
              </a:tr>
              <a:tr h="8356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Topic 1</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road, jam</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road</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way, travel, transportation</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transportation</a:t>
                      </a:r>
                      <a:endParaRPr sz="1800" u="none" strike="noStrike" cap="none">
                        <a:latin typeface="Times New Roman"/>
                        <a:ea typeface="Times New Roman"/>
                        <a:cs typeface="Times New Roman"/>
                        <a:sym typeface="Times New Roman"/>
                      </a:endParaRPr>
                    </a:p>
                  </a:txBody>
                  <a:tcPr marL="91425" marR="91425" marT="91425" marB="91425"/>
                </a:tc>
              </a:tr>
              <a:tr h="1312450">
                <a:tc>
                  <a:txBody>
                    <a:bodyPr/>
                    <a:lstStyle/>
                    <a:p>
                      <a:pPr marL="0" marR="0" lvl="0" indent="0" algn="ctr" rtl="0">
                        <a:lnSpc>
                          <a:spcPct val="100000"/>
                        </a:lnSpc>
                        <a:spcBef>
                          <a:spcPts val="0"/>
                        </a:spcBef>
                        <a:spcAft>
                          <a:spcPts val="0"/>
                        </a:spcAft>
                        <a:buClr>
                          <a:schemeClr val="dk1"/>
                        </a:buClr>
                        <a:buSzPts val="11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Topic 2</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traffic, rule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traffic</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aggregation, thing, vehicle, locality, period, time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15000"/>
                        </a:lnSpc>
                        <a:spcBef>
                          <a:spcPts val="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aggregation</a:t>
                      </a:r>
                      <a:endParaRPr sz="1800" u="none" strike="noStrike" cap="none">
                        <a:latin typeface="Times New Roman"/>
                        <a:ea typeface="Times New Roman"/>
                        <a:cs typeface="Times New Roman"/>
                        <a:sym typeface="Times New Roman"/>
                      </a:endParaRPr>
                    </a:p>
                  </a:txBody>
                  <a:tcPr marL="91425" marR="91425" marT="91425" marB="91425"/>
                </a:tc>
              </a:tr>
              <a:tr h="1003975">
                <a:tc>
                  <a:txBody>
                    <a:bodyPr/>
                    <a:lstStyle/>
                    <a:p>
                      <a:pPr marL="0" marR="0" lvl="0" indent="0" algn="ctr" rtl="0">
                        <a:lnSpc>
                          <a:spcPct val="100000"/>
                        </a:lnSpc>
                        <a:spcBef>
                          <a:spcPts val="0"/>
                        </a:spcBef>
                        <a:spcAft>
                          <a:spcPts val="0"/>
                        </a:spcAft>
                        <a:buClr>
                          <a:schemeClr val="dk1"/>
                        </a:buClr>
                        <a:buSzPts val="11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Topic 3</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vehicle, cause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vehicle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conveyance, transport, people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transport</a:t>
                      </a:r>
                      <a:endParaRPr sz="1800" u="none" strike="noStrike" cap="none" dirty="0">
                        <a:latin typeface="Times New Roman"/>
                        <a:ea typeface="Times New Roman"/>
                        <a:cs typeface="Times New Roman"/>
                        <a:sym typeface="Times New Roman"/>
                      </a:endParaRPr>
                    </a:p>
                  </a:txBody>
                  <a:tcPr marL="91425" marR="91425" marT="91425" marB="91425"/>
                </a:tc>
              </a:tr>
            </a:tbl>
          </a:graphicData>
        </a:graphic>
      </p:graphicFrame>
      <p:sp>
        <p:nvSpPr>
          <p:cNvPr id="321" name="Google Shape;321;p55"/>
          <p:cNvSpPr/>
          <p:nvPr/>
        </p:nvSpPr>
        <p:spPr>
          <a:xfrm>
            <a:off x="2021666" y="6332404"/>
            <a:ext cx="6037292" cy="648704"/>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0" i="0" u="sng" strike="noStrike" cap="none" dirty="0">
                <a:solidFill>
                  <a:schemeClr val="hlink"/>
                </a:solidFill>
                <a:latin typeface="Times New Roman"/>
                <a:ea typeface="Times New Roman"/>
                <a:cs typeface="Times New Roman"/>
                <a:sym typeface="Times New Roman"/>
                <a:hlinkClick r:id="rId3" action="ppaction://hlinkfile"/>
              </a:rPr>
              <a:t>Output table for our experimental 5 documents</a:t>
            </a:r>
            <a:endParaRPr sz="1400" b="0" i="0" u="sng" strike="noStrike" cap="none" dirty="0">
              <a:solidFill>
                <a:srgbClr val="000000"/>
              </a:solidFill>
              <a:latin typeface="Times New Roman"/>
              <a:ea typeface="Times New Roman"/>
              <a:cs typeface="Times New Roman"/>
              <a:sym typeface="Times New Roman"/>
            </a:endParaRPr>
          </a:p>
          <a:p>
            <a:pPr marL="0" marR="0" lvl="0" indent="0" algn="ctr" rtl="0">
              <a:lnSpc>
                <a:spcPct val="107000"/>
              </a:lnSpc>
              <a:spcBef>
                <a:spcPts val="1000"/>
              </a:spcBef>
              <a:spcAft>
                <a:spcPts val="0"/>
              </a:spcAft>
              <a:buClr>
                <a:srgbClr val="000000"/>
              </a:buClr>
              <a:buSzPts val="1200"/>
              <a:buFont typeface="Arial"/>
              <a:buNone/>
            </a:pPr>
            <a:endParaRPr sz="1200" b="0" i="0" u="none" strike="noStrike" cap="none" dirty="0">
              <a:solidFill>
                <a:srgbClr val="000000"/>
              </a:solidFill>
              <a:latin typeface="Calibri"/>
              <a:ea typeface="Calibri"/>
              <a:cs typeface="Calibri"/>
              <a:sym typeface="Calibri"/>
            </a:endParaRPr>
          </a:p>
        </p:txBody>
      </p:sp>
      <p:sp>
        <p:nvSpPr>
          <p:cNvPr id="322" name="Google Shape;322;p55"/>
          <p:cNvSpPr/>
          <p:nvPr/>
        </p:nvSpPr>
        <p:spPr>
          <a:xfrm>
            <a:off x="2860067" y="1236969"/>
            <a:ext cx="4360489"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Table-3: Output for given dataset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5"/>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Result Analysis(Cont.)</a:t>
            </a:r>
            <a:endParaRPr sz="4400" b="1">
              <a:latin typeface="Times New Roman"/>
              <a:ea typeface="Times New Roman"/>
              <a:cs typeface="Times New Roman"/>
              <a:sym typeface="Times New Roman"/>
            </a:endParaRPr>
          </a:p>
        </p:txBody>
      </p:sp>
      <p:sp>
        <p:nvSpPr>
          <p:cNvPr id="329" name="Google Shape;329;p56"/>
          <p:cNvSpPr txBox="1">
            <a:spLocks noGrp="1"/>
          </p:cNvSpPr>
          <p:nvPr>
            <p:ph type="body" idx="1"/>
          </p:nvPr>
        </p:nvSpPr>
        <p:spPr>
          <a:xfrm>
            <a:off x="504000" y="1768680"/>
            <a:ext cx="9072000" cy="438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330" name="Google Shape;330;p56"/>
          <p:cNvPicPr preferRelativeResize="0"/>
          <p:nvPr/>
        </p:nvPicPr>
        <p:blipFill rotWithShape="1">
          <a:blip r:embed="rId3">
            <a:alphaModFix/>
          </a:blip>
          <a:srcRect/>
          <a:stretch/>
        </p:blipFill>
        <p:spPr>
          <a:xfrm>
            <a:off x="1798174" y="1638799"/>
            <a:ext cx="6520776" cy="4306175"/>
          </a:xfrm>
          <a:prstGeom prst="rect">
            <a:avLst/>
          </a:prstGeom>
          <a:noFill/>
          <a:ln>
            <a:noFill/>
          </a:ln>
        </p:spPr>
      </p:pic>
      <p:sp>
        <p:nvSpPr>
          <p:cNvPr id="331" name="Google Shape;331;p56"/>
          <p:cNvSpPr/>
          <p:nvPr/>
        </p:nvSpPr>
        <p:spPr>
          <a:xfrm>
            <a:off x="2039916" y="6282761"/>
            <a:ext cx="6037292" cy="648704"/>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Figure-6: F-measure score for topics of selected five documents</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100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332" name="Google Shape;332;p56"/>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Result Analysis(Cont.)</a:t>
            </a:r>
            <a:endParaRPr sz="4400" b="1">
              <a:latin typeface="Times New Roman"/>
              <a:ea typeface="Times New Roman"/>
              <a:cs typeface="Times New Roman"/>
              <a:sym typeface="Times New Roman"/>
            </a:endParaRPr>
          </a:p>
        </p:txBody>
      </p:sp>
      <p:sp>
        <p:nvSpPr>
          <p:cNvPr id="338" name="Google Shape;338;p57"/>
          <p:cNvSpPr txBox="1">
            <a:spLocks noGrp="1"/>
          </p:cNvSpPr>
          <p:nvPr>
            <p:ph type="body" idx="1"/>
          </p:nvPr>
        </p:nvSpPr>
        <p:spPr>
          <a:xfrm>
            <a:off x="504000" y="1768674"/>
            <a:ext cx="9072000" cy="507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339" name="Google Shape;339;p57"/>
          <p:cNvPicPr preferRelativeResize="0"/>
          <p:nvPr/>
        </p:nvPicPr>
        <p:blipFill rotWithShape="1">
          <a:blip r:embed="rId3">
            <a:alphaModFix/>
          </a:blip>
          <a:srcRect/>
          <a:stretch/>
        </p:blipFill>
        <p:spPr>
          <a:xfrm>
            <a:off x="605525" y="1854725"/>
            <a:ext cx="3001723" cy="2251307"/>
          </a:xfrm>
          <a:prstGeom prst="rect">
            <a:avLst/>
          </a:prstGeom>
          <a:noFill/>
          <a:ln>
            <a:noFill/>
          </a:ln>
        </p:spPr>
      </p:pic>
      <p:pic>
        <p:nvPicPr>
          <p:cNvPr id="340" name="Google Shape;340;p57"/>
          <p:cNvPicPr preferRelativeResize="0"/>
          <p:nvPr/>
        </p:nvPicPr>
        <p:blipFill rotWithShape="1">
          <a:blip r:embed="rId4">
            <a:alphaModFix/>
          </a:blip>
          <a:srcRect/>
          <a:stretch/>
        </p:blipFill>
        <p:spPr>
          <a:xfrm>
            <a:off x="3385050" y="1854738"/>
            <a:ext cx="3001723" cy="2251267"/>
          </a:xfrm>
          <a:prstGeom prst="rect">
            <a:avLst/>
          </a:prstGeom>
          <a:noFill/>
          <a:ln>
            <a:noFill/>
          </a:ln>
        </p:spPr>
      </p:pic>
      <p:pic>
        <p:nvPicPr>
          <p:cNvPr id="341" name="Google Shape;341;p57"/>
          <p:cNvPicPr preferRelativeResize="0"/>
          <p:nvPr/>
        </p:nvPicPr>
        <p:blipFill rotWithShape="1">
          <a:blip r:embed="rId5">
            <a:alphaModFix/>
          </a:blip>
          <a:srcRect/>
          <a:stretch/>
        </p:blipFill>
        <p:spPr>
          <a:xfrm>
            <a:off x="6148225" y="1890350"/>
            <a:ext cx="3001723" cy="2251292"/>
          </a:xfrm>
          <a:prstGeom prst="rect">
            <a:avLst/>
          </a:prstGeom>
          <a:noFill/>
          <a:ln>
            <a:noFill/>
          </a:ln>
        </p:spPr>
      </p:pic>
      <p:pic>
        <p:nvPicPr>
          <p:cNvPr id="342" name="Google Shape;342;p57"/>
          <p:cNvPicPr preferRelativeResize="0"/>
          <p:nvPr/>
        </p:nvPicPr>
        <p:blipFill rotWithShape="1">
          <a:blip r:embed="rId6">
            <a:alphaModFix/>
          </a:blip>
          <a:srcRect/>
          <a:stretch/>
        </p:blipFill>
        <p:spPr>
          <a:xfrm>
            <a:off x="2142576" y="4256118"/>
            <a:ext cx="3001723" cy="2251292"/>
          </a:xfrm>
          <a:prstGeom prst="rect">
            <a:avLst/>
          </a:prstGeom>
          <a:noFill/>
          <a:ln>
            <a:noFill/>
          </a:ln>
        </p:spPr>
      </p:pic>
      <p:pic>
        <p:nvPicPr>
          <p:cNvPr id="343" name="Google Shape;343;p57"/>
          <p:cNvPicPr preferRelativeResize="0"/>
          <p:nvPr/>
        </p:nvPicPr>
        <p:blipFill rotWithShape="1">
          <a:blip r:embed="rId7">
            <a:alphaModFix/>
          </a:blip>
          <a:srcRect/>
          <a:stretch/>
        </p:blipFill>
        <p:spPr>
          <a:xfrm>
            <a:off x="4942475" y="4256112"/>
            <a:ext cx="3001723" cy="2251314"/>
          </a:xfrm>
          <a:prstGeom prst="rect">
            <a:avLst/>
          </a:prstGeom>
          <a:noFill/>
          <a:ln>
            <a:noFill/>
          </a:ln>
        </p:spPr>
      </p:pic>
      <p:sp>
        <p:nvSpPr>
          <p:cNvPr id="344" name="Google Shape;344;p57"/>
          <p:cNvSpPr/>
          <p:nvPr/>
        </p:nvSpPr>
        <p:spPr>
          <a:xfrm>
            <a:off x="2021354" y="6844074"/>
            <a:ext cx="6037292" cy="648704"/>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Figure-7: WUP similarity between topic and label</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100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p:txBody>
      </p:sp>
      <p:sp>
        <p:nvSpPr>
          <p:cNvPr id="345" name="Google Shape;345;p57"/>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8"/>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Contribution</a:t>
            </a:r>
            <a:endParaRPr sz="4400" b="1">
              <a:latin typeface="Times New Roman"/>
              <a:ea typeface="Times New Roman"/>
              <a:cs typeface="Times New Roman"/>
              <a:sym typeface="Times New Roman"/>
            </a:endParaRPr>
          </a:p>
        </p:txBody>
      </p:sp>
      <p:sp>
        <p:nvSpPr>
          <p:cNvPr id="351" name="Google Shape;351;p58"/>
          <p:cNvSpPr txBox="1">
            <a:spLocks noGrp="1"/>
          </p:cNvSpPr>
          <p:nvPr>
            <p:ph type="body" idx="1"/>
          </p:nvPr>
        </p:nvSpPr>
        <p:spPr>
          <a:xfrm>
            <a:off x="504000" y="1768680"/>
            <a:ext cx="9072000" cy="4384200"/>
          </a:xfrm>
          <a:prstGeom prst="rect">
            <a:avLst/>
          </a:prstGeom>
          <a:noFill/>
          <a:ln>
            <a:noFill/>
          </a:ln>
        </p:spPr>
        <p:txBody>
          <a:bodyPr spcFirstLastPara="1" wrap="square" lIns="0" tIns="0" rIns="0" bIns="0" anchor="t" anchorCtr="0">
            <a:noAutofit/>
          </a:bodyPr>
          <a:lstStyle/>
          <a:p>
            <a:pPr marL="457200" lvl="0" indent="-381000" algn="just"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Model selection through mapping.</a:t>
            </a:r>
            <a:endParaRPr sz="240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Give a new approach of labeling with WordNet and WUP similarity.</a:t>
            </a:r>
            <a:endParaRPr sz="240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Give a glimpse of documents intuitive meaning.</a:t>
            </a:r>
            <a:endParaRPr sz="2400">
              <a:latin typeface="Times New Roman"/>
              <a:ea typeface="Times New Roman"/>
              <a:cs typeface="Times New Roman"/>
              <a:sym typeface="Times New Roman"/>
            </a:endParaRPr>
          </a:p>
        </p:txBody>
      </p:sp>
      <p:sp>
        <p:nvSpPr>
          <p:cNvPr id="352" name="Google Shape;352;p58"/>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1"/>
          <p:cNvSpPr/>
          <p:nvPr/>
        </p:nvSpPr>
        <p:spPr>
          <a:xfrm>
            <a:off x="504000" y="301320"/>
            <a:ext cx="9069120" cy="12596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1"/>
          <p:cNvSpPr/>
          <p:nvPr/>
        </p:nvSpPr>
        <p:spPr>
          <a:xfrm>
            <a:off x="621360" y="2103120"/>
            <a:ext cx="9069120" cy="12596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1"/>
          <p:cNvSpPr txBox="1"/>
          <p:nvPr/>
        </p:nvSpPr>
        <p:spPr>
          <a:xfrm>
            <a:off x="91800" y="91800"/>
            <a:ext cx="9483840" cy="73209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Times New Roman"/>
                <a:ea typeface="Times New Roman"/>
                <a:cs typeface="Times New Roman"/>
                <a:sym typeface="Times New Roman"/>
              </a:rPr>
              <a:t>Md.Rezwan Ul-Hassan           Shadikur Rahman </a:t>
            </a:r>
            <a:endParaRPr sz="26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Times New Roman"/>
                <a:ea typeface="Times New Roman"/>
                <a:cs typeface="Times New Roman"/>
                <a:sym typeface="Times New Roman"/>
              </a:rPr>
              <a:t>151-35-917 	                          151-35-988 </a:t>
            </a:r>
            <a:endParaRPr sz="26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Supervised by -</a:t>
            </a:r>
            <a:endParaRPr sz="26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Times New Roman"/>
                <a:ea typeface="Times New Roman"/>
                <a:cs typeface="Times New Roman"/>
                <a:sym typeface="Times New Roman"/>
              </a:rPr>
              <a:t>Ms. Syeda Sumbul Hossain</a:t>
            </a:r>
            <a:endParaRPr sz="26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Times New Roman"/>
                <a:ea typeface="Times New Roman"/>
                <a:cs typeface="Times New Roman"/>
                <a:sym typeface="Times New Roman"/>
              </a:rPr>
              <a:t>Lecturer</a:t>
            </a:r>
            <a:endParaRPr sz="26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Times New Roman"/>
                <a:ea typeface="Times New Roman"/>
                <a:cs typeface="Times New Roman"/>
                <a:sym typeface="Times New Roman"/>
              </a:rPr>
              <a:t>Department of Software Engineering</a:t>
            </a:r>
            <a:endParaRPr sz="2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7" name="Google Shape;207;p41"/>
          <p:cNvPicPr preferRelativeResize="0"/>
          <p:nvPr/>
        </p:nvPicPr>
        <p:blipFill rotWithShape="1">
          <a:blip r:embed="rId3">
            <a:alphaModFix/>
          </a:blip>
          <a:srcRect/>
          <a:stretch/>
        </p:blipFill>
        <p:spPr>
          <a:xfrm>
            <a:off x="149337" y="136234"/>
            <a:ext cx="1692527" cy="16324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9"/>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Future Work</a:t>
            </a:r>
            <a:endParaRPr sz="4400" b="1">
              <a:latin typeface="Times New Roman"/>
              <a:ea typeface="Times New Roman"/>
              <a:cs typeface="Times New Roman"/>
              <a:sym typeface="Times New Roman"/>
            </a:endParaRPr>
          </a:p>
        </p:txBody>
      </p:sp>
      <p:sp>
        <p:nvSpPr>
          <p:cNvPr id="358" name="Google Shape;358;p59"/>
          <p:cNvSpPr txBox="1">
            <a:spLocks noGrp="1"/>
          </p:cNvSpPr>
          <p:nvPr>
            <p:ph type="body" idx="1"/>
          </p:nvPr>
        </p:nvSpPr>
        <p:spPr>
          <a:xfrm>
            <a:off x="504000" y="1768680"/>
            <a:ext cx="9072000" cy="4384200"/>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We have done this experiment on short document having word count approximate 200. In future we will do this for large data set.</a:t>
            </a:r>
            <a:endParaRPr sz="240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8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SzPts val="1400"/>
              <a:buNone/>
            </a:pPr>
            <a:endParaRPr/>
          </a:p>
        </p:txBody>
      </p:sp>
      <p:sp>
        <p:nvSpPr>
          <p:cNvPr id="359" name="Google Shape;359;p59"/>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Github Repository</a:t>
            </a:r>
            <a:endParaRPr sz="4400" b="1">
              <a:latin typeface="Times New Roman"/>
              <a:ea typeface="Times New Roman"/>
              <a:cs typeface="Times New Roman"/>
              <a:sym typeface="Times New Roman"/>
            </a:endParaRPr>
          </a:p>
        </p:txBody>
      </p:sp>
      <p:sp>
        <p:nvSpPr>
          <p:cNvPr id="365" name="Google Shape;365;p60"/>
          <p:cNvSpPr txBox="1">
            <a:spLocks noGrp="1"/>
          </p:cNvSpPr>
          <p:nvPr>
            <p:ph type="body" idx="1"/>
          </p:nvPr>
        </p:nvSpPr>
        <p:spPr>
          <a:xfrm>
            <a:off x="504000" y="2275251"/>
            <a:ext cx="9072000" cy="935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400">
                <a:solidFill>
                  <a:schemeClr val="dk2"/>
                </a:solidFill>
                <a:latin typeface="Times New Roman"/>
                <a:ea typeface="Times New Roman"/>
                <a:cs typeface="Times New Roman"/>
                <a:sym typeface="Times New Roman"/>
              </a:rPr>
              <a:t>https://github.com/Sourav-Hasan/topic-modeling-for-generic-labeling</a:t>
            </a:r>
            <a:endParaRPr sz="2400">
              <a:solidFill>
                <a:schemeClr val="dk2"/>
              </a:solidFill>
              <a:latin typeface="Times New Roman"/>
              <a:ea typeface="Times New Roman"/>
              <a:cs typeface="Times New Roman"/>
              <a:sym typeface="Times New Roman"/>
            </a:endParaRPr>
          </a:p>
        </p:txBody>
      </p:sp>
      <p:sp>
        <p:nvSpPr>
          <p:cNvPr id="366" name="Google Shape;366;p60"/>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p:nvPr/>
        </p:nvSpPr>
        <p:spPr>
          <a:xfrm>
            <a:off x="504360" y="2509560"/>
            <a:ext cx="9071640" cy="25405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Arial"/>
                <a:ea typeface="Arial"/>
                <a:cs typeface="Arial"/>
                <a:sym typeface="Arial"/>
              </a:rPr>
              <a:t>                   </a:t>
            </a:r>
            <a:r>
              <a:rPr lang="en-US" sz="4800" b="1" i="0" u="none" strike="noStrike" cap="none">
                <a:solidFill>
                  <a:srgbClr val="000000"/>
                </a:solidFill>
                <a:latin typeface="Times New Roman"/>
                <a:ea typeface="Times New Roman"/>
                <a:cs typeface="Times New Roman"/>
                <a:sym typeface="Times New Roman"/>
              </a:rPr>
              <a:t>Thanks </a:t>
            </a:r>
            <a:endParaRPr sz="3200" b="0" i="0" u="none" strike="noStrike" cap="none">
              <a:solidFill>
                <a:srgbClr val="000000"/>
              </a:solidFill>
              <a:latin typeface="Times New Roman"/>
              <a:ea typeface="Times New Roman"/>
              <a:cs typeface="Times New Roman"/>
              <a:sym typeface="Times New Roman"/>
            </a:endParaRPr>
          </a:p>
        </p:txBody>
      </p:sp>
      <p:sp>
        <p:nvSpPr>
          <p:cNvPr id="372" name="Google Shape;372;p61"/>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a:latin typeface="Times New Roman"/>
                <a:ea typeface="Times New Roman"/>
                <a:cs typeface="Times New Roman"/>
                <a:sym typeface="Times New Roman"/>
              </a:rPr>
              <a:t>Outline</a:t>
            </a:r>
            <a:endParaRPr sz="4400">
              <a:latin typeface="Times New Roman"/>
              <a:ea typeface="Times New Roman"/>
              <a:cs typeface="Times New Roman"/>
              <a:sym typeface="Times New Roman"/>
            </a:endParaRPr>
          </a:p>
        </p:txBody>
      </p:sp>
      <p:sp>
        <p:nvSpPr>
          <p:cNvPr id="213" name="Google Shape;213;p42"/>
          <p:cNvSpPr txBox="1">
            <a:spLocks noGrp="1"/>
          </p:cNvSpPr>
          <p:nvPr>
            <p:ph type="body" idx="1"/>
          </p:nvPr>
        </p:nvSpPr>
        <p:spPr>
          <a:xfrm>
            <a:off x="504000" y="1964622"/>
            <a:ext cx="9072000" cy="4384080"/>
          </a:xfrm>
          <a:prstGeom prst="rect">
            <a:avLst/>
          </a:prstGeom>
          <a:noFill/>
          <a:ln>
            <a:noFill/>
          </a:ln>
        </p:spPr>
        <p:txBody>
          <a:bodyPr spcFirstLastPara="1" wrap="square" lIns="0" tIns="0" rIns="0" bIns="0" anchor="t" anchorCtr="0">
            <a:noAutofit/>
          </a:bodyPr>
          <a:lstStyle/>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Terms</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Motivation</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Aims and Objectives</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Research Questions</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Research Methodology</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Mapping Study</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Research Experiment</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Result Analysis</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Contributions</a:t>
            </a:r>
            <a:endParaRPr/>
          </a:p>
          <a:p>
            <a:pPr marL="514350" lvl="0" indent="-285750" algn="l" rtl="0">
              <a:lnSpc>
                <a:spcPct val="100000"/>
              </a:lnSpc>
              <a:spcBef>
                <a:spcPts val="0"/>
              </a:spcBef>
              <a:spcAft>
                <a:spcPts val="0"/>
              </a:spcAft>
              <a:buSzPts val="1400"/>
              <a:buFont typeface="Noto Sans Symbols"/>
              <a:buChar char="❑"/>
            </a:pPr>
            <a:r>
              <a:rPr lang="en-US" sz="2400">
                <a:latin typeface="Times New Roman"/>
                <a:ea typeface="Times New Roman"/>
                <a:cs typeface="Times New Roman"/>
                <a:sym typeface="Times New Roman"/>
              </a:rPr>
              <a:t>Future Work</a:t>
            </a:r>
            <a:endParaRPr/>
          </a:p>
          <a:p>
            <a:pPr marL="514350" lvl="0" indent="-196850" algn="l" rtl="0">
              <a:lnSpc>
                <a:spcPct val="100000"/>
              </a:lnSpc>
              <a:spcBef>
                <a:spcPts val="0"/>
              </a:spcBef>
              <a:spcAft>
                <a:spcPts val="0"/>
              </a:spcAft>
              <a:buSzPts val="1400"/>
              <a:buFont typeface="Noto Sans Symbols"/>
              <a:buNone/>
            </a:pPr>
            <a:endParaRPr>
              <a:latin typeface="Times New Roman"/>
              <a:ea typeface="Times New Roman"/>
              <a:cs typeface="Times New Roman"/>
              <a:sym typeface="Times New Roman"/>
            </a:endParaRPr>
          </a:p>
          <a:p>
            <a:pPr marL="514350" lvl="0" indent="-196850" algn="l" rtl="0">
              <a:lnSpc>
                <a:spcPct val="100000"/>
              </a:lnSpc>
              <a:spcBef>
                <a:spcPts val="0"/>
              </a:spcBef>
              <a:spcAft>
                <a:spcPts val="0"/>
              </a:spcAft>
              <a:buSzPts val="1400"/>
              <a:buFont typeface="Noto Sans Symbols"/>
              <a:buNone/>
            </a:pPr>
            <a:endParaRPr>
              <a:latin typeface="Times New Roman"/>
              <a:ea typeface="Times New Roman"/>
              <a:cs typeface="Times New Roman"/>
              <a:sym typeface="Times New Roman"/>
            </a:endParaRPr>
          </a:p>
        </p:txBody>
      </p:sp>
      <p:sp>
        <p:nvSpPr>
          <p:cNvPr id="214" name="Google Shape;214;p42"/>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3"/>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Terms</a:t>
            </a:r>
            <a:endParaRPr sz="4400" b="1" i="0" u="none" strike="noStrike" cap="none">
              <a:solidFill>
                <a:srgbClr val="000000"/>
              </a:solidFill>
              <a:latin typeface="Times New Roman"/>
              <a:ea typeface="Times New Roman"/>
              <a:cs typeface="Times New Roman"/>
              <a:sym typeface="Times New Roman"/>
            </a:endParaRPr>
          </a:p>
        </p:txBody>
      </p:sp>
      <p:sp>
        <p:nvSpPr>
          <p:cNvPr id="220" name="Google Shape;220;p43"/>
          <p:cNvSpPr txBox="1"/>
          <p:nvPr/>
        </p:nvSpPr>
        <p:spPr>
          <a:xfrm>
            <a:off x="504000" y="1167788"/>
            <a:ext cx="9071640" cy="4383720"/>
          </a:xfrm>
          <a:prstGeom prst="rect">
            <a:avLst/>
          </a:prstGeom>
          <a:noFill/>
          <a:ln>
            <a:noFill/>
          </a:ln>
        </p:spPr>
        <p:txBody>
          <a:bodyPr spcFirstLastPara="1" wrap="square" lIns="0" tIns="0" rIns="0" bIns="0" anchor="t" anchorCtr="0">
            <a:noAutofit/>
          </a:bodyPr>
          <a:lstStyle/>
          <a:p>
            <a:pPr marL="45720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Data mining</a:t>
            </a: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Text mining</a:t>
            </a: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Polynomial distribution</a:t>
            </a: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Topic modeling</a:t>
            </a:r>
            <a:endParaRPr sz="24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Generic labeling</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21" name="Google Shape;221;p43"/>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Motivation</a:t>
            </a:r>
            <a:endParaRPr sz="4400" b="0" i="0" u="none" strike="noStrike" cap="none">
              <a:solidFill>
                <a:srgbClr val="000000"/>
              </a:solidFill>
              <a:latin typeface="Times New Roman"/>
              <a:ea typeface="Times New Roman"/>
              <a:cs typeface="Times New Roman"/>
              <a:sym typeface="Times New Roman"/>
            </a:endParaRPr>
          </a:p>
        </p:txBody>
      </p:sp>
      <p:sp>
        <p:nvSpPr>
          <p:cNvPr id="227" name="Google Shape;227;p44"/>
          <p:cNvSpPr txBox="1"/>
          <p:nvPr/>
        </p:nvSpPr>
        <p:spPr>
          <a:xfrm>
            <a:off x="504000" y="1768680"/>
            <a:ext cx="9071640" cy="4383720"/>
          </a:xfrm>
          <a:prstGeom prst="rect">
            <a:avLst/>
          </a:prstGeom>
          <a:noFill/>
          <a:ln>
            <a:noFill/>
          </a:ln>
        </p:spPr>
        <p:txBody>
          <a:bodyPr spcFirstLastPara="1" wrap="square" lIns="0" tIns="0" rIns="0" bIns="0" anchor="t" anchorCtr="0">
            <a:noAutofit/>
          </a:bodyPr>
          <a:lstStyle/>
          <a:p>
            <a:pPr marL="457200" marR="0" lvl="0" indent="-381000" algn="just"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Why are we interested in it ?</a:t>
            </a:r>
            <a:endParaRPr sz="24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rgbClr val="000000"/>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Why should this be interesting to others?</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8" name="Google Shape;228;p44"/>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p:nvPr/>
        </p:nvSpPr>
        <p:spPr>
          <a:xfrm>
            <a:off x="504000" y="301320"/>
            <a:ext cx="9071700" cy="1261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Aim and Objectives</a:t>
            </a: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34" name="Google Shape;234;p45"/>
          <p:cNvSpPr txBox="1"/>
          <p:nvPr/>
        </p:nvSpPr>
        <p:spPr>
          <a:xfrm>
            <a:off x="504463" y="1416030"/>
            <a:ext cx="9071700" cy="4383600"/>
          </a:xfrm>
          <a:prstGeom prst="rect">
            <a:avLst/>
          </a:prstGeom>
          <a:noFill/>
          <a:ln>
            <a:noFill/>
          </a:ln>
        </p:spPr>
        <p:txBody>
          <a:bodyPr spcFirstLastPara="1" wrap="square" lIns="0" tIns="0" rIns="0" bIns="0" anchor="t" anchorCtr="0">
            <a:noAutofit/>
          </a:bodyPr>
          <a:lstStyle/>
          <a:p>
            <a:pPr marL="45720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1200"/>
              </a:spcBef>
              <a:spcAft>
                <a:spcPts val="0"/>
              </a:spcAft>
              <a:buClr>
                <a:schemeClr val="dk1"/>
              </a:buClr>
              <a:buSzPts val="2200"/>
              <a:buFont typeface="Times New Roman"/>
              <a:buChar char="➢"/>
            </a:pPr>
            <a:r>
              <a:rPr lang="en-US" sz="2400" b="0" i="0" u="none" strike="noStrike" cap="none">
                <a:solidFill>
                  <a:schemeClr val="dk1"/>
                </a:solidFill>
                <a:highlight>
                  <a:srgbClr val="FFFFFF"/>
                </a:highlight>
                <a:latin typeface="Times New Roman"/>
                <a:ea typeface="Times New Roman"/>
                <a:cs typeface="Times New Roman"/>
                <a:sym typeface="Times New Roman"/>
              </a:rPr>
              <a:t>To present the topic modeling algorithms existing in the current-state-of-art.</a:t>
            </a:r>
            <a:endParaRPr sz="24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400" b="0" i="0" u="none" strike="noStrike" cap="none">
                <a:solidFill>
                  <a:schemeClr val="dk1"/>
                </a:solidFill>
                <a:highlight>
                  <a:srgbClr val="FFFFFF"/>
                </a:highlight>
                <a:latin typeface="Times New Roman"/>
                <a:ea typeface="Times New Roman"/>
                <a:cs typeface="Times New Roman"/>
                <a:sym typeface="Times New Roman"/>
              </a:rPr>
              <a:t>Find out the effective number of topics, words and passes parameter for LDA training to best topic pulling out for obtaining the most effective result.</a:t>
            </a:r>
            <a:endParaRPr sz="24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400" b="0" i="0" u="none" strike="noStrike" cap="none">
                <a:solidFill>
                  <a:schemeClr val="dk1"/>
                </a:solidFill>
                <a:highlight>
                  <a:srgbClr val="FFFFFF"/>
                </a:highlight>
                <a:latin typeface="Times New Roman"/>
                <a:ea typeface="Times New Roman"/>
                <a:cs typeface="Times New Roman"/>
                <a:sym typeface="Times New Roman"/>
              </a:rPr>
              <a:t>To figure out the most covering topics and label for polynomial topics.</a:t>
            </a:r>
            <a:endParaRPr sz="24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0" algn="l" rtl="0">
              <a:lnSpc>
                <a:spcPct val="100000"/>
              </a:lnSpc>
              <a:spcBef>
                <a:spcPts val="120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235" name="Google Shape;235;p45"/>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4400" b="1">
                <a:latin typeface="Times New Roman"/>
                <a:ea typeface="Times New Roman"/>
                <a:cs typeface="Times New Roman"/>
                <a:sym typeface="Times New Roman"/>
              </a:rPr>
              <a:t>Research Questions</a:t>
            </a:r>
            <a:endParaRPr sz="4400" b="1">
              <a:latin typeface="Times New Roman"/>
              <a:ea typeface="Times New Roman"/>
              <a:cs typeface="Times New Roman"/>
              <a:sym typeface="Times New Roman"/>
            </a:endParaRPr>
          </a:p>
        </p:txBody>
      </p:sp>
      <p:sp>
        <p:nvSpPr>
          <p:cNvPr id="241" name="Google Shape;241;p46"/>
          <p:cNvSpPr txBox="1">
            <a:spLocks noGrp="1"/>
          </p:cNvSpPr>
          <p:nvPr>
            <p:ph type="body" idx="1"/>
          </p:nvPr>
        </p:nvSpPr>
        <p:spPr>
          <a:xfrm>
            <a:off x="504000" y="1768680"/>
            <a:ext cx="9072000" cy="438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RQ1: What are the topic modeling algorithms existing in the current-state-of-art?</a:t>
            </a:r>
            <a:endParaRPr sz="2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RQ2: How to set the effective/ appropriate number of topics, words and passes parameter for LDA training for best topic pulling out to obtaining the most effective result?</a:t>
            </a:r>
            <a:endParaRPr sz="2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RQ3: How to figure out the most covering topics and label for polynomial topics?</a:t>
            </a:r>
            <a:endParaRPr sz="24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42" name="Google Shape;242;p46"/>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4400" b="1">
                <a:solidFill>
                  <a:schemeClr val="dk1"/>
                </a:solidFill>
                <a:latin typeface="Times New Roman"/>
                <a:ea typeface="Times New Roman"/>
                <a:cs typeface="Times New Roman"/>
                <a:sym typeface="Times New Roman"/>
              </a:rPr>
              <a:t>Research Methodology</a:t>
            </a:r>
            <a:endParaRPr sz="44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48" name="Google Shape;248;p47"/>
          <p:cNvSpPr txBox="1">
            <a:spLocks noGrp="1"/>
          </p:cNvSpPr>
          <p:nvPr>
            <p:ph type="body" idx="1"/>
          </p:nvPr>
        </p:nvSpPr>
        <p:spPr>
          <a:xfrm>
            <a:off x="504000" y="1768680"/>
            <a:ext cx="9072000" cy="4384200"/>
          </a:xfrm>
          <a:prstGeom prst="rect">
            <a:avLst/>
          </a:prstGeom>
          <a:noFill/>
          <a:ln>
            <a:noFill/>
          </a:ln>
        </p:spPr>
        <p:txBody>
          <a:bodyPr spcFirstLastPara="1" wrap="square" lIns="0" tIns="0" rIns="0" bIns="0" anchor="t" anchorCtr="0">
            <a:noAutofit/>
          </a:bodyPr>
          <a:lstStyle/>
          <a:p>
            <a:pPr marL="800100" lvl="0" indent="-34290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Mapping Study for RQ1</a:t>
            </a:r>
            <a:endParaRPr/>
          </a:p>
          <a:p>
            <a:pPr marL="800100" lvl="0" indent="-342900" algn="just" rtl="0">
              <a:lnSpc>
                <a:spcPct val="115000"/>
              </a:lnSpc>
              <a:spcBef>
                <a:spcPts val="0"/>
              </a:spcBef>
              <a:spcAft>
                <a:spcPts val="0"/>
              </a:spcAft>
              <a:buClr>
                <a:schemeClr val="dk1"/>
              </a:buClr>
              <a:buSzPts val="1100"/>
              <a:buFont typeface="Noto Sans Symbols"/>
              <a:buChar char="❑"/>
            </a:pPr>
            <a:r>
              <a:rPr lang="en-US" sz="2400">
                <a:latin typeface="Times New Roman"/>
                <a:ea typeface="Times New Roman"/>
                <a:cs typeface="Times New Roman"/>
                <a:sym typeface="Times New Roman"/>
              </a:rPr>
              <a:t>Research experiment for RQ2 &amp; RQ3</a:t>
            </a:r>
            <a:endParaRPr sz="2400">
              <a:latin typeface="Times New Roman"/>
              <a:ea typeface="Times New Roman"/>
              <a:cs typeface="Times New Roman"/>
              <a:sym typeface="Times New Roman"/>
            </a:endParaRPr>
          </a:p>
        </p:txBody>
      </p:sp>
      <p:sp>
        <p:nvSpPr>
          <p:cNvPr id="249" name="Google Shape;249;p47"/>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8"/>
          <p:cNvSpPr txBox="1"/>
          <p:nvPr/>
        </p:nvSpPr>
        <p:spPr>
          <a:xfrm>
            <a:off x="504000" y="301320"/>
            <a:ext cx="9071640" cy="12614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Mapping Study</a:t>
            </a:r>
            <a:endParaRPr sz="4400" b="1" i="0" u="none" strike="noStrike" cap="none">
              <a:solidFill>
                <a:srgbClr val="000000"/>
              </a:solidFill>
              <a:latin typeface="Times New Roman"/>
              <a:ea typeface="Times New Roman"/>
              <a:cs typeface="Times New Roman"/>
              <a:sym typeface="Times New Roman"/>
            </a:endParaRPr>
          </a:p>
        </p:txBody>
      </p:sp>
      <p:sp>
        <p:nvSpPr>
          <p:cNvPr id="255" name="Google Shape;255;p48"/>
          <p:cNvSpPr txBox="1"/>
          <p:nvPr/>
        </p:nvSpPr>
        <p:spPr>
          <a:xfrm>
            <a:off x="504000" y="1768680"/>
            <a:ext cx="9071640" cy="438372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6" name="Google Shape;256;p48"/>
          <p:cNvPicPr preferRelativeResize="0"/>
          <p:nvPr/>
        </p:nvPicPr>
        <p:blipFill rotWithShape="1">
          <a:blip r:embed="rId3">
            <a:alphaModFix/>
          </a:blip>
          <a:srcRect/>
          <a:stretch/>
        </p:blipFill>
        <p:spPr>
          <a:xfrm>
            <a:off x="496888" y="1989138"/>
            <a:ext cx="9086850" cy="3581400"/>
          </a:xfrm>
          <a:prstGeom prst="rect">
            <a:avLst/>
          </a:prstGeom>
          <a:noFill/>
          <a:ln>
            <a:noFill/>
          </a:ln>
        </p:spPr>
      </p:pic>
      <p:sp>
        <p:nvSpPr>
          <p:cNvPr id="257" name="Google Shape;257;p48"/>
          <p:cNvSpPr txBox="1"/>
          <p:nvPr/>
        </p:nvSpPr>
        <p:spPr>
          <a:xfrm>
            <a:off x="2662380" y="5849638"/>
            <a:ext cx="475488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Figure-1: Flow diagram of search and filtering procedure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258" name="Google Shape;258;p48"/>
          <p:cNvSpPr txBox="1"/>
          <p:nvPr/>
        </p:nvSpPr>
        <p:spPr>
          <a:xfrm>
            <a:off x="776176" y="6751674"/>
            <a:ext cx="879946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https://github.com/Sourav-Hasan/topic-modeling-for-generic-labeling/blob/master/Mapping_Study_Result.xlsx</a:t>
            </a:r>
            <a:endParaRPr/>
          </a:p>
        </p:txBody>
      </p:sp>
      <p:sp>
        <p:nvSpPr>
          <p:cNvPr id="259" name="Google Shape;259;p48"/>
          <p:cNvSpPr txBox="1"/>
          <p:nvPr/>
        </p:nvSpPr>
        <p:spPr>
          <a:xfrm>
            <a:off x="776176" y="6469148"/>
            <a:ext cx="265813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Mapping study references-</a:t>
            </a:r>
            <a:endParaRPr sz="1400" b="0" i="0" u="none" strike="noStrike" cap="none">
              <a:solidFill>
                <a:srgbClr val="000000"/>
              </a:solidFill>
              <a:latin typeface="Arial"/>
              <a:ea typeface="Arial"/>
              <a:cs typeface="Arial"/>
              <a:sym typeface="Arial"/>
            </a:endParaRPr>
          </a:p>
        </p:txBody>
      </p:sp>
      <p:sp>
        <p:nvSpPr>
          <p:cNvPr id="260" name="Google Shape;260;p48"/>
          <p:cNvSpPr txBox="1">
            <a:spLocks noGrp="1"/>
          </p:cNvSpPr>
          <p:nvPr>
            <p:ph type="sldNum" idx="12"/>
          </p:nvPr>
        </p:nvSpPr>
        <p:spPr>
          <a:xfrm>
            <a:off x="9433260" y="6981108"/>
            <a:ext cx="604800" cy="578700"/>
          </a:xfrm>
          <a:prstGeom prst="rect">
            <a:avLst/>
          </a:prstGeom>
        </p:spPr>
        <p:txBody>
          <a:bodyPr spcFirstLastPara="1" wrap="square" lIns="111950" tIns="111950" rIns="111950" bIns="11195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Custom</PresentationFormat>
  <Paragraphs>170</Paragraphs>
  <Slides>22</Slides>
  <Notes>22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Arial</vt:lpstr>
      <vt:lpstr>Calibri</vt:lpstr>
      <vt:lpstr>Noto Sans Symbols</vt:lpstr>
      <vt:lpstr>Times New Roman</vt:lpstr>
      <vt:lpstr>Office Theme</vt:lpstr>
      <vt:lpstr>Office Theme</vt:lpstr>
      <vt:lpstr>Office Theme</vt:lpstr>
      <vt:lpstr>PowerPoint Presentation</vt:lpstr>
      <vt:lpstr>PowerPoint Presentation</vt:lpstr>
      <vt:lpstr>Outline</vt:lpstr>
      <vt:lpstr>PowerPoint Presentation</vt:lpstr>
      <vt:lpstr>PowerPoint Presentation</vt:lpstr>
      <vt:lpstr>PowerPoint Presentation</vt:lpstr>
      <vt:lpstr>Research Questions</vt:lpstr>
      <vt:lpstr>Research Methodology </vt:lpstr>
      <vt:lpstr>PowerPoint Presentation</vt:lpstr>
      <vt:lpstr>PowerPoint Presentation</vt:lpstr>
      <vt:lpstr>PowerPoint Presentation</vt:lpstr>
      <vt:lpstr>Research Experiment </vt:lpstr>
      <vt:lpstr>PowerPoint Presentation</vt:lpstr>
      <vt:lpstr>Result Analysis  Difference Between Taking Topic Quantity Four and Three</vt:lpstr>
      <vt:lpstr>Result Analysis(Cont.)   A sample dataset-</vt:lpstr>
      <vt:lpstr>Result Analysis(Cont.)  </vt:lpstr>
      <vt:lpstr>Result Analysis(Cont.)</vt:lpstr>
      <vt:lpstr>Result Analysis(Cont.)</vt:lpstr>
      <vt:lpstr>Contribution</vt:lpstr>
      <vt:lpstr>Future Work</vt:lpstr>
      <vt:lpstr>Github Repository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cp:revision>
  <dcterms:modified xsi:type="dcterms:W3CDTF">2018-12-22T17:24:05Z</dcterms:modified>
</cp:coreProperties>
</file>