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3" r:id="rId6"/>
    <p:sldId id="259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3" r:id="rId15"/>
    <p:sldId id="272" r:id="rId16"/>
    <p:sldId id="270" r:id="rId17"/>
    <p:sldId id="274" r:id="rId18"/>
    <p:sldId id="271" r:id="rId19"/>
  </p:sldIdLst>
  <p:sldSz cx="4762500" cy="4762500"/>
  <p:notesSz cx="6858000" cy="9144000"/>
  <p:embeddedFontLst>
    <p:embeddedFont>
      <p:font typeface="Microsoft JhengHei" panose="020B0604030504040204" pitchFamily="34" charset="-120"/>
      <p:regular r:id="rId20"/>
      <p:bold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Kollektif" panose="020B0604020202020204" charset="0"/>
      <p:regular r:id="rId26"/>
    </p:embeddedFont>
    <p:embeddedFont>
      <p:font typeface="Open Sans Extra Bold" panose="020B0604020202020204" charset="0"/>
      <p:regular r:id="rId27"/>
    </p:embeddedFont>
    <p:embeddedFont>
      <p:font typeface="Open Sans Light" panose="020B0604020202020204" charset="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92" userDrawn="1">
          <p15:clr>
            <a:srgbClr val="A4A3A4"/>
          </p15:clr>
        </p15:guide>
        <p15:guide id="2" pos="252" userDrawn="1">
          <p15:clr>
            <a:srgbClr val="A4A3A4"/>
          </p15:clr>
        </p15:guide>
        <p15:guide id="3" orient="horz" pos="2508" userDrawn="1">
          <p15:clr>
            <a:srgbClr val="A4A3A4"/>
          </p15:clr>
        </p15:guide>
        <p15:guide id="4" pos="2752" userDrawn="1">
          <p15:clr>
            <a:srgbClr val="A4A3A4"/>
          </p15:clr>
        </p15:guide>
        <p15:guide id="5" pos="4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9720"/>
    <a:srgbClr val="131F28"/>
    <a:srgbClr val="333300"/>
    <a:srgbClr val="9B3134"/>
    <a:srgbClr val="2F2F2F"/>
    <a:srgbClr val="0061A4"/>
    <a:srgbClr val="F0922C"/>
    <a:srgbClr val="B2E672"/>
    <a:srgbClr val="DDF0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156" d="100"/>
          <a:sy n="156" d="100"/>
        </p:scale>
        <p:origin x="1668" y="132"/>
      </p:cViewPr>
      <p:guideLst>
        <p:guide orient="horz" pos="492"/>
        <p:guide pos="252"/>
        <p:guide orient="horz" pos="2508"/>
        <p:guide pos="2752"/>
        <p:guide pos="4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F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82926" y="2126026"/>
            <a:ext cx="2897305" cy="763790"/>
            <a:chOff x="0" y="0"/>
            <a:chExt cx="3863073" cy="1018387"/>
          </a:xfrm>
        </p:grpSpPr>
        <p:sp>
          <p:nvSpPr>
            <p:cNvPr id="3" name="TextBox 3"/>
            <p:cNvSpPr txBox="1"/>
            <p:nvPr/>
          </p:nvSpPr>
          <p:spPr>
            <a:xfrm>
              <a:off x="0" y="9525"/>
              <a:ext cx="3863073" cy="5873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449"/>
                </a:lnSpc>
              </a:pPr>
              <a:r>
                <a:rPr lang="en-US" sz="3000" spc="540" dirty="0">
                  <a:solidFill>
                    <a:srgbClr val="FFFFFF"/>
                  </a:solidFill>
                  <a:latin typeface="Kollektif"/>
                </a:rPr>
                <a:t>MELBOURNE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809948"/>
              <a:ext cx="3055331" cy="2084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142"/>
                </a:lnSpc>
              </a:pPr>
              <a:r>
                <a:rPr lang="en-US" sz="993" spc="178">
                  <a:solidFill>
                    <a:srgbClr val="FFFFFF"/>
                  </a:solidFill>
                  <a:latin typeface="Kollektif"/>
                </a:rPr>
                <a:t>HOUSING PRICE</a:t>
              </a:r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41231" y="1872684"/>
            <a:ext cx="757764" cy="101713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F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1CC62E4F-667F-4F0B-9CB0-E7A8FD5896CE}"/>
              </a:ext>
            </a:extLst>
          </p:cNvPr>
          <p:cNvSpPr txBox="1"/>
          <p:nvPr/>
        </p:nvSpPr>
        <p:spPr>
          <a:xfrm>
            <a:off x="425237" y="476250"/>
            <a:ext cx="3810000" cy="2646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 dirty="0">
                <a:solidFill>
                  <a:srgbClr val="619720"/>
                </a:solidFill>
                <a:latin typeface="Open Sans Extra Bold"/>
              </a:rPr>
              <a:t>5. Exploratory Data Analysis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694CE9E-2C38-490F-8A62-F9BF62342878}"/>
              </a:ext>
            </a:extLst>
          </p:cNvPr>
          <p:cNvCxnSpPr/>
          <p:nvPr/>
        </p:nvCxnSpPr>
        <p:spPr>
          <a:xfrm>
            <a:off x="400050" y="816610"/>
            <a:ext cx="3968750" cy="0"/>
          </a:xfrm>
          <a:prstGeom prst="line">
            <a:avLst/>
          </a:prstGeom>
          <a:ln w="50800" cmpd="dbl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599C55C-E202-4197-BACC-22330811C492}"/>
              </a:ext>
            </a:extLst>
          </p:cNvPr>
          <p:cNvSpPr txBox="1"/>
          <p:nvPr/>
        </p:nvSpPr>
        <p:spPr>
          <a:xfrm>
            <a:off x="425237" y="941894"/>
            <a:ext cx="3810000" cy="350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71450" indent="-171450">
              <a:lnSpc>
                <a:spcPts val="1400"/>
              </a:lnSpc>
              <a:buFontTx/>
              <a:buChar char="-"/>
            </a:pPr>
            <a:r>
              <a:rPr lang="en-US" sz="1100" dirty="0">
                <a:solidFill>
                  <a:srgbClr val="FFFFFF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Univariate Analysis</a:t>
            </a:r>
          </a:p>
          <a:p>
            <a:pPr marL="628650" lvl="1" indent="-171450">
              <a:lnSpc>
                <a:spcPts val="1400"/>
              </a:lnSpc>
              <a:buFontTx/>
              <a:buChar char="-"/>
            </a:pPr>
            <a:r>
              <a:rPr lang="en-US" sz="900" dirty="0">
                <a:solidFill>
                  <a:srgbClr val="FFFFFF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Numerical Features</a:t>
            </a:r>
            <a:endParaRPr lang="en-US" sz="1100" dirty="0">
              <a:solidFill>
                <a:srgbClr val="FFFFFF"/>
              </a:solidFill>
              <a:latin typeface="Open Sans Extra Bold" panose="020B0604020202020204" charset="0"/>
              <a:ea typeface="Open Sans Extra Bold" panose="020B0604020202020204" charset="0"/>
              <a:cs typeface="Open Sans Extra Bold" panose="020B060402020202020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698A5B5-A348-4347-9B00-9B83FD123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89" y="1275072"/>
            <a:ext cx="3810000" cy="1921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525E51-9F7C-43A7-BD5A-9D615D9B0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76763"/>
            <a:ext cx="4762500" cy="153825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0D84AF3-8865-477D-8F78-A1277FC46E27}"/>
              </a:ext>
            </a:extLst>
          </p:cNvPr>
          <p:cNvSpPr txBox="1"/>
          <p:nvPr/>
        </p:nvSpPr>
        <p:spPr>
          <a:xfrm>
            <a:off x="1390650" y="2502858"/>
            <a:ext cx="136447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Positive skewness/Right skew</a:t>
            </a:r>
            <a:endParaRPr lang="en-GB" sz="700" b="1" dirty="0">
              <a:solidFill>
                <a:schemeClr val="bg1"/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F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BBE4C2C5-B4E8-4731-A986-6CF1C7C3C02E}"/>
              </a:ext>
            </a:extLst>
          </p:cNvPr>
          <p:cNvGrpSpPr/>
          <p:nvPr/>
        </p:nvGrpSpPr>
        <p:grpSpPr>
          <a:xfrm>
            <a:off x="0" y="1102772"/>
            <a:ext cx="4762500" cy="2971908"/>
            <a:chOff x="0" y="895296"/>
            <a:chExt cx="4762500" cy="2971908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21B57CF5-B379-4B3F-8D71-C7062A2602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895296"/>
              <a:ext cx="4762500" cy="2971908"/>
            </a:xfrm>
            <a:prstGeom prst="rect">
              <a:avLst/>
            </a:prstGeom>
          </p:spPr>
        </p:pic>
        <p:sp>
          <p:nvSpPr>
            <p:cNvPr id="7" name="Star: 6 Points 6">
              <a:extLst>
                <a:ext uri="{FF2B5EF4-FFF2-40B4-BE49-F238E27FC236}">
                  <a16:creationId xmlns:a16="http://schemas.microsoft.com/office/drawing/2014/main" id="{3AE41C78-6DB7-4905-85C3-1C19507FF4C8}"/>
                </a:ext>
              </a:extLst>
            </p:cNvPr>
            <p:cNvSpPr/>
            <p:nvPr/>
          </p:nvSpPr>
          <p:spPr>
            <a:xfrm>
              <a:off x="1619250" y="2160105"/>
              <a:ext cx="140126" cy="152400"/>
            </a:xfrm>
            <a:prstGeom prst="star6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9F8D5DC-69AF-4D4F-8F02-935F0D551CA3}"/>
                </a:ext>
              </a:extLst>
            </p:cNvPr>
            <p:cNvCxnSpPr>
              <a:cxnSpLocks/>
              <a:stCxn id="7" idx="2"/>
              <a:endCxn id="11" idx="0"/>
            </p:cNvCxnSpPr>
            <p:nvPr/>
          </p:nvCxnSpPr>
          <p:spPr>
            <a:xfrm flipH="1">
              <a:off x="1368147" y="2312505"/>
              <a:ext cx="321166" cy="817094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6D611FC-FF6C-4BBD-9651-EB40D0A019A0}"/>
                </a:ext>
              </a:extLst>
            </p:cNvPr>
            <p:cNvSpPr txBox="1"/>
            <p:nvPr/>
          </p:nvSpPr>
          <p:spPr>
            <a:xfrm>
              <a:off x="955184" y="3129599"/>
              <a:ext cx="825926" cy="255389"/>
            </a:xfrm>
            <a:prstGeom prst="roundRect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Open Sans Extra Bold" panose="020B0604020202020204" charset="0"/>
                </a:rPr>
                <a:t>CBD AREA</a:t>
              </a:r>
              <a:endParaRPr lang="en-GB" sz="9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Open Sans Extra Bold" panose="020B060402020202020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36FF6A5-1B0C-47E8-992C-AF94BE23A8A6}"/>
              </a:ext>
            </a:extLst>
          </p:cNvPr>
          <p:cNvGrpSpPr/>
          <p:nvPr/>
        </p:nvGrpSpPr>
        <p:grpSpPr>
          <a:xfrm>
            <a:off x="6776" y="3417202"/>
            <a:ext cx="926673" cy="1332385"/>
            <a:chOff x="6776" y="3385809"/>
            <a:chExt cx="926673" cy="133238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89E70F2-CCD0-444A-9BA7-B4CD317440EC}"/>
                </a:ext>
              </a:extLst>
            </p:cNvPr>
            <p:cNvSpPr/>
            <p:nvPr/>
          </p:nvSpPr>
          <p:spPr>
            <a:xfrm>
              <a:off x="6776" y="3385809"/>
              <a:ext cx="926673" cy="1332385"/>
            </a:xfrm>
            <a:prstGeom prst="roundRect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GB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72EA0C1-FAA9-422C-AA93-4DD28034CFC1}"/>
                </a:ext>
              </a:extLst>
            </p:cNvPr>
            <p:cNvSpPr/>
            <p:nvPr/>
          </p:nvSpPr>
          <p:spPr>
            <a:xfrm>
              <a:off x="76838" y="3561071"/>
              <a:ext cx="113405" cy="108803"/>
            </a:xfrm>
            <a:prstGeom prst="roundRect">
              <a:avLst/>
            </a:prstGeom>
            <a:solidFill>
              <a:srgbClr val="B2E6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FA089F7-5609-4E28-93A9-E68AFF8D302F}"/>
                </a:ext>
              </a:extLst>
            </p:cNvPr>
            <p:cNvSpPr/>
            <p:nvPr/>
          </p:nvSpPr>
          <p:spPr>
            <a:xfrm>
              <a:off x="76838" y="3736333"/>
              <a:ext cx="113405" cy="108803"/>
            </a:xfrm>
            <a:prstGeom prst="roundRect">
              <a:avLst/>
            </a:prstGeom>
            <a:solidFill>
              <a:srgbClr val="6197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6867086-A086-4D97-B0A7-3DEE27CF0D2A}"/>
                </a:ext>
              </a:extLst>
            </p:cNvPr>
            <p:cNvSpPr/>
            <p:nvPr/>
          </p:nvSpPr>
          <p:spPr>
            <a:xfrm>
              <a:off x="76838" y="3906560"/>
              <a:ext cx="113405" cy="108803"/>
            </a:xfrm>
            <a:prstGeom prst="roundRect">
              <a:avLst/>
            </a:prstGeom>
            <a:solidFill>
              <a:srgbClr val="F09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52565B3-5344-4546-B8A3-270C699AB11C}"/>
                </a:ext>
              </a:extLst>
            </p:cNvPr>
            <p:cNvSpPr/>
            <p:nvPr/>
          </p:nvSpPr>
          <p:spPr>
            <a:xfrm>
              <a:off x="81503" y="4076787"/>
              <a:ext cx="113405" cy="108803"/>
            </a:xfrm>
            <a:prstGeom prst="roundRect">
              <a:avLst/>
            </a:prstGeom>
            <a:solidFill>
              <a:srgbClr val="9B31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E401899-E70D-4B8F-AE77-D6B42E1E8F62}"/>
                </a:ext>
              </a:extLst>
            </p:cNvPr>
            <p:cNvSpPr/>
            <p:nvPr/>
          </p:nvSpPr>
          <p:spPr>
            <a:xfrm>
              <a:off x="76838" y="4247014"/>
              <a:ext cx="113405" cy="108803"/>
            </a:xfrm>
            <a:prstGeom prst="roundRect">
              <a:avLst/>
            </a:prstGeom>
            <a:solidFill>
              <a:srgbClr val="006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3AEA70A-FD07-410E-9BF2-194DC8F0F2FA}"/>
                </a:ext>
              </a:extLst>
            </p:cNvPr>
            <p:cNvSpPr/>
            <p:nvPr/>
          </p:nvSpPr>
          <p:spPr>
            <a:xfrm>
              <a:off x="76838" y="4422817"/>
              <a:ext cx="113405" cy="108803"/>
            </a:xfrm>
            <a:prstGeom prst="roundRect">
              <a:avLst/>
            </a:prstGeom>
            <a:solidFill>
              <a:srgbClr val="2F2F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E31EC93-40E5-42CE-83F7-40701F059A9D}"/>
                </a:ext>
              </a:extLst>
            </p:cNvPr>
            <p:cNvSpPr txBox="1"/>
            <p:nvPr/>
          </p:nvSpPr>
          <p:spPr>
            <a:xfrm>
              <a:off x="136597" y="3512858"/>
              <a:ext cx="716219" cy="238363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  <a:latin typeface="Open Sans Light" panose="020B0604020202020204" charset="0"/>
                  <a:ea typeface="Open Sans Light" panose="020B0604020202020204" charset="0"/>
                  <a:cs typeface="Open Sans Light" panose="020B0604020202020204" charset="0"/>
                </a:rPr>
                <a:t>Up to 500k</a:t>
              </a:r>
              <a:endPara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212C177-B9ED-43E2-8CDC-BB3D2567E72D}"/>
                </a:ext>
              </a:extLst>
            </p:cNvPr>
            <p:cNvSpPr txBox="1"/>
            <p:nvPr/>
          </p:nvSpPr>
          <p:spPr>
            <a:xfrm>
              <a:off x="136597" y="3690177"/>
              <a:ext cx="661784" cy="238363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  <a:latin typeface="Open Sans Light" panose="020B0604020202020204" charset="0"/>
                  <a:ea typeface="Open Sans Light" panose="020B0604020202020204" charset="0"/>
                  <a:cs typeface="Open Sans Light" panose="020B0604020202020204" charset="0"/>
                </a:rPr>
                <a:t>Up to 1 M</a:t>
              </a:r>
              <a:endPara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32BB6FC-88B7-4A77-BDC1-DD281EAB660C}"/>
                </a:ext>
              </a:extLst>
            </p:cNvPr>
            <p:cNvSpPr txBox="1"/>
            <p:nvPr/>
          </p:nvSpPr>
          <p:spPr>
            <a:xfrm>
              <a:off x="136597" y="3855351"/>
              <a:ext cx="661784" cy="238363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  <a:latin typeface="Open Sans Light" panose="020B0604020202020204" charset="0"/>
                  <a:ea typeface="Open Sans Light" panose="020B0604020202020204" charset="0"/>
                  <a:cs typeface="Open Sans Light" panose="020B0604020202020204" charset="0"/>
                </a:rPr>
                <a:t>Up to 2 M</a:t>
              </a:r>
              <a:endPara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ACE0948-DC13-4C3E-85B0-47EC4AA4E7FC}"/>
                </a:ext>
              </a:extLst>
            </p:cNvPr>
            <p:cNvSpPr txBox="1"/>
            <p:nvPr/>
          </p:nvSpPr>
          <p:spPr>
            <a:xfrm>
              <a:off x="133540" y="4030073"/>
              <a:ext cx="661784" cy="238363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  <a:latin typeface="Open Sans Light" panose="020B0604020202020204" charset="0"/>
                  <a:ea typeface="Open Sans Light" panose="020B0604020202020204" charset="0"/>
                  <a:cs typeface="Open Sans Light" panose="020B0604020202020204" charset="0"/>
                </a:rPr>
                <a:t>Up to 3 M</a:t>
              </a:r>
              <a:endPara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8F7D5AC-6D12-4000-8216-36227999608B}"/>
                </a:ext>
              </a:extLst>
            </p:cNvPr>
            <p:cNvSpPr txBox="1"/>
            <p:nvPr/>
          </p:nvSpPr>
          <p:spPr>
            <a:xfrm>
              <a:off x="133540" y="4195831"/>
              <a:ext cx="661784" cy="238363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  <a:latin typeface="Open Sans Light" panose="020B0604020202020204" charset="0"/>
                  <a:ea typeface="Open Sans Light" panose="020B0604020202020204" charset="0"/>
                  <a:cs typeface="Open Sans Light" panose="020B0604020202020204" charset="0"/>
                </a:rPr>
                <a:t>Up to 5 M</a:t>
              </a:r>
              <a:endPara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EBA41FE-B7E9-4302-8EC1-8BE9B2E18953}"/>
                </a:ext>
              </a:extLst>
            </p:cNvPr>
            <p:cNvSpPr txBox="1"/>
            <p:nvPr/>
          </p:nvSpPr>
          <p:spPr>
            <a:xfrm>
              <a:off x="133540" y="4369969"/>
              <a:ext cx="691475" cy="238363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  <a:latin typeface="Open Sans Light" panose="020B0604020202020204" charset="0"/>
                  <a:ea typeface="Open Sans Light" panose="020B0604020202020204" charset="0"/>
                  <a:cs typeface="Open Sans Light" panose="020B0604020202020204" charset="0"/>
                </a:rPr>
                <a:t>Above 5 M</a:t>
              </a:r>
              <a:endPara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B4BE6170-38CB-46D9-98EB-86193406745C}"/>
              </a:ext>
            </a:extLst>
          </p:cNvPr>
          <p:cNvSpPr txBox="1"/>
          <p:nvPr/>
        </p:nvSpPr>
        <p:spPr>
          <a:xfrm>
            <a:off x="3219228" y="3997003"/>
            <a:ext cx="15953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*Each category was sampled  200 data</a:t>
            </a:r>
            <a:endParaRPr lang="en-GB" sz="700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89EBEE2-E82F-41A3-840A-E8C571AB4085}"/>
              </a:ext>
            </a:extLst>
          </p:cNvPr>
          <p:cNvSpPr txBox="1"/>
          <p:nvPr/>
        </p:nvSpPr>
        <p:spPr>
          <a:xfrm>
            <a:off x="430478" y="552120"/>
            <a:ext cx="3810000" cy="17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00"/>
              </a:lnSpc>
            </a:pPr>
            <a:r>
              <a:rPr lang="en-US" sz="1400" dirty="0">
                <a:solidFill>
                  <a:srgbClr val="619720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Melbourne House Distributions Map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00F2510-BC4E-46AB-AF01-99B8F10C984E}"/>
              </a:ext>
            </a:extLst>
          </p:cNvPr>
          <p:cNvSpPr txBox="1"/>
          <p:nvPr/>
        </p:nvSpPr>
        <p:spPr>
          <a:xfrm>
            <a:off x="400050" y="830763"/>
            <a:ext cx="34628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- </a:t>
            </a:r>
            <a:r>
              <a:rPr lang="en-US" sz="800" dirty="0" err="1">
                <a:solidFill>
                  <a:schemeClr val="bg1"/>
                </a:solidFill>
              </a:rPr>
              <a:t>Menggunakan</a:t>
            </a:r>
            <a:r>
              <a:rPr lang="en-US" sz="800" dirty="0">
                <a:solidFill>
                  <a:schemeClr val="bg1"/>
                </a:solidFill>
              </a:rPr>
              <a:t> folium map  </a:t>
            </a:r>
            <a:r>
              <a:rPr lang="en-US" sz="800" dirty="0" err="1">
                <a:solidFill>
                  <a:schemeClr val="bg1"/>
                </a:solidFill>
              </a:rPr>
              <a:t>untuk</a:t>
            </a:r>
            <a:r>
              <a:rPr lang="en-US" sz="800" dirty="0">
                <a:solidFill>
                  <a:schemeClr val="bg1"/>
                </a:solidFill>
              </a:rPr>
              <a:t> </a:t>
            </a:r>
            <a:r>
              <a:rPr lang="en-US" sz="800" dirty="0" err="1">
                <a:solidFill>
                  <a:schemeClr val="bg1"/>
                </a:solidFill>
              </a:rPr>
              <a:t>melihat</a:t>
            </a:r>
            <a:r>
              <a:rPr lang="en-US" sz="800" dirty="0">
                <a:solidFill>
                  <a:schemeClr val="bg1"/>
                </a:solidFill>
              </a:rPr>
              <a:t> </a:t>
            </a:r>
            <a:r>
              <a:rPr lang="en-US" sz="800" dirty="0" err="1">
                <a:solidFill>
                  <a:schemeClr val="bg1"/>
                </a:solidFill>
              </a:rPr>
              <a:t>rumah</a:t>
            </a:r>
            <a:r>
              <a:rPr lang="en-US" sz="800" dirty="0">
                <a:solidFill>
                  <a:schemeClr val="bg1"/>
                </a:solidFill>
              </a:rPr>
              <a:t> </a:t>
            </a:r>
            <a:r>
              <a:rPr lang="en-US" sz="800" dirty="0" err="1">
                <a:solidFill>
                  <a:schemeClr val="bg1"/>
                </a:solidFill>
              </a:rPr>
              <a:t>berdasarkan</a:t>
            </a:r>
            <a:r>
              <a:rPr lang="en-US" sz="800" dirty="0">
                <a:solidFill>
                  <a:schemeClr val="bg1"/>
                </a:solidFill>
              </a:rPr>
              <a:t> price </a:t>
            </a:r>
            <a:r>
              <a:rPr lang="en-US" sz="800" dirty="0" err="1">
                <a:solidFill>
                  <a:schemeClr val="bg1"/>
                </a:solidFill>
              </a:rPr>
              <a:t>groupnya</a:t>
            </a:r>
            <a:endParaRPr lang="en-GB" sz="800" dirty="0">
              <a:solidFill>
                <a:schemeClr val="bg1"/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49FE9E5-073B-4348-A304-0012C830A55D}"/>
              </a:ext>
            </a:extLst>
          </p:cNvPr>
          <p:cNvCxnSpPr/>
          <p:nvPr/>
        </p:nvCxnSpPr>
        <p:spPr>
          <a:xfrm>
            <a:off x="400050" y="816610"/>
            <a:ext cx="3968750" cy="0"/>
          </a:xfrm>
          <a:prstGeom prst="line">
            <a:avLst/>
          </a:prstGeom>
          <a:ln w="50800" cmpd="dbl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F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8BF464-704E-4D00-AE2B-4B26BFF1CD0F}"/>
              </a:ext>
            </a:extLst>
          </p:cNvPr>
          <p:cNvSpPr txBox="1"/>
          <p:nvPr/>
        </p:nvSpPr>
        <p:spPr>
          <a:xfrm>
            <a:off x="476250" y="552450"/>
            <a:ext cx="3810000" cy="17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00"/>
              </a:lnSpc>
            </a:pPr>
            <a:r>
              <a:rPr lang="en-US" sz="1200" dirty="0">
                <a:solidFill>
                  <a:srgbClr val="619720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Monthly and Yearly House Distributions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F64429-8A59-404A-92C6-AEA8992AD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58" y="799461"/>
            <a:ext cx="4496184" cy="23499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418B90-ED8D-4CC8-92A0-12D565255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" y="951861"/>
            <a:ext cx="1508530" cy="243953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CE24A131-8979-47BD-A4E9-464564431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150" y="3106428"/>
            <a:ext cx="476250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174F436-C02C-4109-9ED4-BD55A390994F}"/>
              </a:ext>
            </a:extLst>
          </p:cNvPr>
          <p:cNvCxnSpPr/>
          <p:nvPr/>
        </p:nvCxnSpPr>
        <p:spPr>
          <a:xfrm>
            <a:off x="400050" y="781050"/>
            <a:ext cx="3968750" cy="0"/>
          </a:xfrm>
          <a:prstGeom prst="line">
            <a:avLst/>
          </a:prstGeom>
          <a:ln w="50800" cmpd="dbl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F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7A6198-0313-4AA5-9A40-C2B04089F9E9}"/>
              </a:ext>
            </a:extLst>
          </p:cNvPr>
          <p:cNvSpPr txBox="1"/>
          <p:nvPr/>
        </p:nvSpPr>
        <p:spPr>
          <a:xfrm>
            <a:off x="476250" y="509375"/>
            <a:ext cx="3810000" cy="17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71450" indent="-171450">
              <a:lnSpc>
                <a:spcPts val="1400"/>
              </a:lnSpc>
              <a:buFontTx/>
              <a:buChar char="-"/>
            </a:pPr>
            <a:r>
              <a:rPr lang="en-US" sz="1200" dirty="0">
                <a:solidFill>
                  <a:srgbClr val="619720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Multivariate Analysis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1BB6BED-E438-4913-B225-5BCBA04DF1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641080"/>
              </p:ext>
            </p:extLst>
          </p:nvPr>
        </p:nvGraphicFramePr>
        <p:xfrm>
          <a:off x="3160783" y="2774104"/>
          <a:ext cx="1546229" cy="19349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6224">
                  <a:extLst>
                    <a:ext uri="{9D8B030D-6E8A-4147-A177-3AD203B41FA5}">
                      <a16:colId xmlns:a16="http://schemas.microsoft.com/office/drawing/2014/main" val="870188673"/>
                    </a:ext>
                  </a:extLst>
                </a:gridCol>
                <a:gridCol w="750005">
                  <a:extLst>
                    <a:ext uri="{9D8B030D-6E8A-4147-A177-3AD203B41FA5}">
                      <a16:colId xmlns:a16="http://schemas.microsoft.com/office/drawing/2014/main" val="4055268141"/>
                    </a:ext>
                  </a:extLst>
                </a:gridCol>
              </a:tblGrid>
              <a:tr h="87577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Rooms</a:t>
                      </a:r>
                      <a:endParaRPr lang="en-GB" sz="800" dirty="0"/>
                    </a:p>
                  </a:txBody>
                  <a:tcPr marL="40986" marR="40986" marT="20494" marB="204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Median Price</a:t>
                      </a:r>
                      <a:endParaRPr lang="en-GB" sz="800" dirty="0"/>
                    </a:p>
                  </a:txBody>
                  <a:tcPr marL="40986" marR="40986" marT="20494" marB="20494" anchor="ctr"/>
                </a:tc>
                <a:extLst>
                  <a:ext uri="{0D108BD9-81ED-4DB2-BD59-A6C34878D82A}">
                    <a16:rowId xmlns:a16="http://schemas.microsoft.com/office/drawing/2014/main" val="2261395877"/>
                  </a:ext>
                </a:extLst>
              </a:tr>
              <a:tr h="87577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16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5,000,000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extLst>
                  <a:ext uri="{0D108BD9-81ED-4DB2-BD59-A6C34878D82A}">
                    <a16:rowId xmlns:a16="http://schemas.microsoft.com/office/drawing/2014/main" val="955485474"/>
                  </a:ext>
                </a:extLst>
              </a:tr>
              <a:tr h="87577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12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2,705,000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extLst>
                  <a:ext uri="{0D108BD9-81ED-4DB2-BD59-A6C34878D82A}">
                    <a16:rowId xmlns:a16="http://schemas.microsoft.com/office/drawing/2014/main" val="3595704010"/>
                  </a:ext>
                </a:extLst>
              </a:tr>
              <a:tr h="87577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10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2,115,000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extLst>
                  <a:ext uri="{0D108BD9-81ED-4DB2-BD59-A6C34878D82A}">
                    <a16:rowId xmlns:a16="http://schemas.microsoft.com/office/drawing/2014/main" val="1797380849"/>
                  </a:ext>
                </a:extLst>
              </a:tr>
              <a:tr h="87577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6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1,663,000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extLst>
                  <a:ext uri="{0D108BD9-81ED-4DB2-BD59-A6C34878D82A}">
                    <a16:rowId xmlns:a16="http://schemas.microsoft.com/office/drawing/2014/main" val="4179394152"/>
                  </a:ext>
                </a:extLst>
              </a:tr>
              <a:tr h="87577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5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1,553,000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extLst>
                  <a:ext uri="{0D108BD9-81ED-4DB2-BD59-A6C34878D82A}">
                    <a16:rowId xmlns:a16="http://schemas.microsoft.com/office/drawing/2014/main" val="2561353896"/>
                  </a:ext>
                </a:extLst>
              </a:tr>
              <a:tr h="87577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8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1,535,883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extLst>
                  <a:ext uri="{0D108BD9-81ED-4DB2-BD59-A6C34878D82A}">
                    <a16:rowId xmlns:a16="http://schemas.microsoft.com/office/drawing/2014/main" val="2957211535"/>
                  </a:ext>
                </a:extLst>
              </a:tr>
              <a:tr h="87577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9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1,380,000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extLst>
                  <a:ext uri="{0D108BD9-81ED-4DB2-BD59-A6C34878D82A}">
                    <a16:rowId xmlns:a16="http://schemas.microsoft.com/office/drawing/2014/main" val="1003942475"/>
                  </a:ext>
                </a:extLst>
              </a:tr>
              <a:tr h="87577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7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1,350,000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extLst>
                  <a:ext uri="{0D108BD9-81ED-4DB2-BD59-A6C34878D82A}">
                    <a16:rowId xmlns:a16="http://schemas.microsoft.com/office/drawing/2014/main" val="127543708"/>
                  </a:ext>
                </a:extLst>
              </a:tr>
              <a:tr h="87577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4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1,210,000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extLst>
                  <a:ext uri="{0D108BD9-81ED-4DB2-BD59-A6C34878D82A}">
                    <a16:rowId xmlns:a16="http://schemas.microsoft.com/office/drawing/2014/main" val="1040714278"/>
                  </a:ext>
                </a:extLst>
              </a:tr>
              <a:tr h="87577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3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900,000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extLst>
                  <a:ext uri="{0D108BD9-81ED-4DB2-BD59-A6C34878D82A}">
                    <a16:rowId xmlns:a16="http://schemas.microsoft.com/office/drawing/2014/main" val="3490023947"/>
                  </a:ext>
                </a:extLst>
              </a:tr>
              <a:tr h="87577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2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678,000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extLst>
                  <a:ext uri="{0D108BD9-81ED-4DB2-BD59-A6C34878D82A}">
                    <a16:rowId xmlns:a16="http://schemas.microsoft.com/office/drawing/2014/main" val="1375827901"/>
                  </a:ext>
                </a:extLst>
              </a:tr>
              <a:tr h="87577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1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390,000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extLst>
                  <a:ext uri="{0D108BD9-81ED-4DB2-BD59-A6C34878D82A}">
                    <a16:rowId xmlns:a16="http://schemas.microsoft.com/office/drawing/2014/main" val="2227260765"/>
                  </a:ext>
                </a:extLst>
              </a:tr>
            </a:tbl>
          </a:graphicData>
        </a:graphic>
      </p:graphicFrame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DB9DD5BD-E525-45A4-AA74-3F1BB3C3B2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241735"/>
              </p:ext>
            </p:extLst>
          </p:nvPr>
        </p:nvGraphicFramePr>
        <p:xfrm>
          <a:off x="3160783" y="812459"/>
          <a:ext cx="1553100" cy="19349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76550">
                  <a:extLst>
                    <a:ext uri="{9D8B030D-6E8A-4147-A177-3AD203B41FA5}">
                      <a16:colId xmlns:a16="http://schemas.microsoft.com/office/drawing/2014/main" val="870188673"/>
                    </a:ext>
                  </a:extLst>
                </a:gridCol>
                <a:gridCol w="776550">
                  <a:extLst>
                    <a:ext uri="{9D8B030D-6E8A-4147-A177-3AD203B41FA5}">
                      <a16:colId xmlns:a16="http://schemas.microsoft.com/office/drawing/2014/main" val="4055268141"/>
                    </a:ext>
                  </a:extLst>
                </a:gridCol>
              </a:tblGrid>
              <a:tr h="16147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Bathrooms</a:t>
                      </a:r>
                      <a:endParaRPr lang="en-GB" sz="800" dirty="0"/>
                    </a:p>
                  </a:txBody>
                  <a:tcPr marL="40986" marR="40986" marT="20494" marB="204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Median Price</a:t>
                      </a:r>
                      <a:endParaRPr lang="en-GB" sz="800" dirty="0"/>
                    </a:p>
                  </a:txBody>
                  <a:tcPr marL="40986" marR="40986" marT="20494" marB="20494" anchor="ctr"/>
                </a:tc>
                <a:extLst>
                  <a:ext uri="{0D108BD9-81ED-4DB2-BD59-A6C34878D82A}">
                    <a16:rowId xmlns:a16="http://schemas.microsoft.com/office/drawing/2014/main" val="2261395877"/>
                  </a:ext>
                </a:extLst>
              </a:tr>
              <a:tr h="142015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7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3,425,000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extLst>
                  <a:ext uri="{0D108BD9-81ED-4DB2-BD59-A6C34878D82A}">
                    <a16:rowId xmlns:a16="http://schemas.microsoft.com/office/drawing/2014/main" val="955485474"/>
                  </a:ext>
                </a:extLst>
              </a:tr>
              <a:tr h="142015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7.5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3,130,000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extLst>
                  <a:ext uri="{0D108BD9-81ED-4DB2-BD59-A6C34878D82A}">
                    <a16:rowId xmlns:a16="http://schemas.microsoft.com/office/drawing/2014/main" val="3595704010"/>
                  </a:ext>
                </a:extLst>
              </a:tr>
              <a:tr h="142015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5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2,580,000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extLst>
                  <a:ext uri="{0D108BD9-81ED-4DB2-BD59-A6C34878D82A}">
                    <a16:rowId xmlns:a16="http://schemas.microsoft.com/office/drawing/2014/main" val="1797380849"/>
                  </a:ext>
                </a:extLst>
              </a:tr>
              <a:tr h="142015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4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2,445,000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extLst>
                  <a:ext uri="{0D108BD9-81ED-4DB2-BD59-A6C34878D82A}">
                    <a16:rowId xmlns:a16="http://schemas.microsoft.com/office/drawing/2014/main" val="4179394152"/>
                  </a:ext>
                </a:extLst>
              </a:tr>
              <a:tr h="142015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9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2,215,000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extLst>
                  <a:ext uri="{0D108BD9-81ED-4DB2-BD59-A6C34878D82A}">
                    <a16:rowId xmlns:a16="http://schemas.microsoft.com/office/drawing/2014/main" val="2561353896"/>
                  </a:ext>
                </a:extLst>
              </a:tr>
              <a:tr h="142015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8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2,220,000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extLst>
                  <a:ext uri="{0D108BD9-81ED-4DB2-BD59-A6C34878D82A}">
                    <a16:rowId xmlns:a16="http://schemas.microsoft.com/office/drawing/2014/main" val="2957211535"/>
                  </a:ext>
                </a:extLst>
              </a:tr>
              <a:tr h="142015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6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1,810,000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extLst>
                  <a:ext uri="{0D108BD9-81ED-4DB2-BD59-A6C34878D82A}">
                    <a16:rowId xmlns:a16="http://schemas.microsoft.com/office/drawing/2014/main" val="1003942475"/>
                  </a:ext>
                </a:extLst>
              </a:tr>
              <a:tr h="142015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3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1,550,000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extLst>
                  <a:ext uri="{0D108BD9-81ED-4DB2-BD59-A6C34878D82A}">
                    <a16:rowId xmlns:a16="http://schemas.microsoft.com/office/drawing/2014/main" val="127543708"/>
                  </a:ext>
                </a:extLst>
              </a:tr>
              <a:tr h="142015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3.5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1,290,000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extLst>
                  <a:ext uri="{0D108BD9-81ED-4DB2-BD59-A6C34878D82A}">
                    <a16:rowId xmlns:a16="http://schemas.microsoft.com/office/drawing/2014/main" val="1040714278"/>
                  </a:ext>
                </a:extLst>
              </a:tr>
              <a:tr h="142015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2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1,050,000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extLst>
                  <a:ext uri="{0D108BD9-81ED-4DB2-BD59-A6C34878D82A}">
                    <a16:rowId xmlns:a16="http://schemas.microsoft.com/office/drawing/2014/main" val="3490023947"/>
                  </a:ext>
                </a:extLst>
              </a:tr>
              <a:tr h="142015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2.5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994,000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extLst>
                  <a:ext uri="{0D108BD9-81ED-4DB2-BD59-A6C34878D82A}">
                    <a16:rowId xmlns:a16="http://schemas.microsoft.com/office/drawing/2014/main" val="1375827901"/>
                  </a:ext>
                </a:extLst>
              </a:tr>
              <a:tr h="142015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1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735,000</a:t>
                      </a:r>
                      <a:endParaRPr lang="en-GB" sz="700" b="1" dirty="0"/>
                    </a:p>
                  </a:txBody>
                  <a:tcPr marL="40986" marR="40986" marT="20494" marB="20494"/>
                </a:tc>
                <a:extLst>
                  <a:ext uri="{0D108BD9-81ED-4DB2-BD59-A6C34878D82A}">
                    <a16:rowId xmlns:a16="http://schemas.microsoft.com/office/drawing/2014/main" val="222726076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9BCE702-D6D7-46FE-A70E-B54E5ABBD618}"/>
              </a:ext>
            </a:extLst>
          </p:cNvPr>
          <p:cNvSpPr txBox="1"/>
          <p:nvPr/>
        </p:nvSpPr>
        <p:spPr>
          <a:xfrm>
            <a:off x="704850" y="841057"/>
            <a:ext cx="3810000" cy="1710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00"/>
              </a:lnSpc>
            </a:pPr>
            <a:r>
              <a:rPr lang="en-US" sz="1100" dirty="0">
                <a:solidFill>
                  <a:srgbClr val="FFFFFF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Basic Features of House vs Price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5916238-E159-4B64-831F-5CB9225FA091}"/>
              </a:ext>
            </a:extLst>
          </p:cNvPr>
          <p:cNvCxnSpPr/>
          <p:nvPr/>
        </p:nvCxnSpPr>
        <p:spPr>
          <a:xfrm>
            <a:off x="400050" y="769458"/>
            <a:ext cx="3968750" cy="0"/>
          </a:xfrm>
          <a:prstGeom prst="line">
            <a:avLst/>
          </a:prstGeom>
          <a:ln w="50800" cmpd="dbl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3FD7D83-8652-4DC6-BC2A-C1B9879EF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35" y="2914650"/>
            <a:ext cx="3142936" cy="18152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64D40A-7C4F-46B2-ACFC-1D599B51A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35" y="1040727"/>
            <a:ext cx="3150671" cy="17231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F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66C92E-3DC0-4850-9753-786207347E28}"/>
              </a:ext>
            </a:extLst>
          </p:cNvPr>
          <p:cNvSpPr txBox="1"/>
          <p:nvPr/>
        </p:nvSpPr>
        <p:spPr>
          <a:xfrm>
            <a:off x="476250" y="556961"/>
            <a:ext cx="3810000" cy="17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00"/>
              </a:lnSpc>
            </a:pPr>
            <a:r>
              <a:rPr lang="en-US" sz="1400" dirty="0">
                <a:solidFill>
                  <a:srgbClr val="619720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Location vs Price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723F896-7471-494C-B342-EFA8B9E2455B}"/>
              </a:ext>
            </a:extLst>
          </p:cNvPr>
          <p:cNvCxnSpPr/>
          <p:nvPr/>
        </p:nvCxnSpPr>
        <p:spPr>
          <a:xfrm>
            <a:off x="400050" y="769458"/>
            <a:ext cx="3968750" cy="0"/>
          </a:xfrm>
          <a:prstGeom prst="line">
            <a:avLst/>
          </a:prstGeom>
          <a:ln w="50800" cmpd="dbl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B70EA93-13EE-4BB1-8F58-A11E6F62C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8282"/>
            <a:ext cx="4743450" cy="20437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68D313-5AE0-47E4-B449-83CE2C99D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90850"/>
            <a:ext cx="4762500" cy="162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281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F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494C98-BC5D-4D08-A893-75B023B4F0DD}"/>
              </a:ext>
            </a:extLst>
          </p:cNvPr>
          <p:cNvSpPr txBox="1"/>
          <p:nvPr/>
        </p:nvSpPr>
        <p:spPr>
          <a:xfrm>
            <a:off x="400050" y="857250"/>
            <a:ext cx="40519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800" dirty="0">
              <a:solidFill>
                <a:schemeClr val="bg1">
                  <a:lumMod val="9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  <a:p>
            <a:r>
              <a:rPr lang="en-US" sz="800" b="1" dirty="0">
                <a:solidFill>
                  <a:schemeClr val="bg1">
                    <a:lumMod val="9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Data Distribution</a:t>
            </a:r>
          </a:p>
          <a:p>
            <a:endParaRPr lang="en-US" sz="800" dirty="0">
              <a:solidFill>
                <a:schemeClr val="bg1">
                  <a:lumMod val="9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  <a:p>
            <a:r>
              <a:rPr lang="en-US" sz="800" dirty="0">
                <a:solidFill>
                  <a:schemeClr val="bg1">
                    <a:lumMod val="9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Pada dataset Melbourne Housing Market </a:t>
            </a:r>
            <a:r>
              <a:rPr lang="en-US" sz="800" dirty="0" err="1">
                <a:solidFill>
                  <a:schemeClr val="bg1">
                    <a:lumMod val="9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ini</a:t>
            </a:r>
            <a:r>
              <a:rPr lang="en-US" sz="800" dirty="0">
                <a:solidFill>
                  <a:schemeClr val="bg1">
                    <a:lumMod val="9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US" sz="800" dirty="0" err="1">
                <a:solidFill>
                  <a:schemeClr val="bg1">
                    <a:lumMod val="9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terdapat</a:t>
            </a:r>
            <a:r>
              <a:rPr lang="en-US" sz="800" dirty="0">
                <a:solidFill>
                  <a:schemeClr val="bg1">
                    <a:lumMod val="9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12 </a:t>
            </a:r>
            <a:r>
              <a:rPr lang="en-US" sz="800" dirty="0" err="1">
                <a:solidFill>
                  <a:schemeClr val="bg1">
                    <a:lumMod val="9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kolom</a:t>
            </a:r>
            <a:r>
              <a:rPr lang="en-US" sz="800" dirty="0">
                <a:solidFill>
                  <a:schemeClr val="bg1">
                    <a:lumMod val="9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numerical dan 7 </a:t>
            </a:r>
            <a:r>
              <a:rPr lang="en-US" sz="800" dirty="0" err="1">
                <a:solidFill>
                  <a:schemeClr val="bg1">
                    <a:lumMod val="9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kolom</a:t>
            </a:r>
            <a:r>
              <a:rPr lang="en-US" sz="800" dirty="0">
                <a:solidFill>
                  <a:schemeClr val="bg1">
                    <a:lumMod val="9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categorical. </a:t>
            </a:r>
            <a:r>
              <a:rPr lang="en-US" sz="800" dirty="0" err="1">
                <a:solidFill>
                  <a:schemeClr val="bg1">
                    <a:lumMod val="9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Berdasarkan</a:t>
            </a:r>
            <a:r>
              <a:rPr lang="en-US" sz="800" dirty="0">
                <a:solidFill>
                  <a:schemeClr val="bg1">
                    <a:lumMod val="9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US" sz="800" dirty="0" err="1">
                <a:solidFill>
                  <a:schemeClr val="bg1">
                    <a:lumMod val="9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kolom</a:t>
            </a:r>
            <a:r>
              <a:rPr lang="en-US" sz="800" dirty="0">
                <a:solidFill>
                  <a:schemeClr val="bg1">
                    <a:lumMod val="9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target </a:t>
            </a:r>
            <a:r>
              <a:rPr lang="en-US" sz="800" dirty="0" err="1">
                <a:solidFill>
                  <a:schemeClr val="bg1">
                    <a:lumMod val="9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tampak</a:t>
            </a:r>
            <a:r>
              <a:rPr lang="en-US" sz="800" dirty="0">
                <a:solidFill>
                  <a:schemeClr val="bg1">
                    <a:lumMod val="9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US" sz="800" dirty="0" err="1">
                <a:solidFill>
                  <a:schemeClr val="bg1">
                    <a:lumMod val="9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dsitribusinya</a:t>
            </a:r>
            <a:r>
              <a:rPr lang="en-US" sz="800" dirty="0">
                <a:solidFill>
                  <a:schemeClr val="bg1">
                    <a:lumMod val="9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skewness </a:t>
            </a:r>
            <a:r>
              <a:rPr lang="en-US" sz="800" dirty="0" err="1">
                <a:solidFill>
                  <a:schemeClr val="bg1">
                    <a:lumMod val="9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positif</a:t>
            </a:r>
            <a:r>
              <a:rPr lang="en-US" sz="800" dirty="0">
                <a:solidFill>
                  <a:schemeClr val="bg1">
                    <a:lumMod val="9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, </a:t>
            </a:r>
            <a:r>
              <a:rPr lang="en-US" sz="800" dirty="0" err="1">
                <a:solidFill>
                  <a:schemeClr val="bg1">
                    <a:lumMod val="9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ini</a:t>
            </a:r>
            <a:r>
              <a:rPr lang="en-US" sz="800" dirty="0">
                <a:solidFill>
                  <a:schemeClr val="bg1">
                    <a:lumMod val="9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US" sz="800" dirty="0" err="1">
                <a:solidFill>
                  <a:schemeClr val="bg1">
                    <a:lumMod val="9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menandakan</a:t>
            </a:r>
            <a:r>
              <a:rPr lang="en-US" sz="800" dirty="0">
                <a:solidFill>
                  <a:schemeClr val="bg1">
                    <a:lumMod val="9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, </a:t>
            </a:r>
            <a:r>
              <a:rPr lang="en-US" sz="800" dirty="0" err="1">
                <a:solidFill>
                  <a:schemeClr val="bg1">
                    <a:lumMod val="9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sebagian</a:t>
            </a:r>
            <a:r>
              <a:rPr lang="en-US" sz="800" dirty="0">
                <a:solidFill>
                  <a:schemeClr val="bg1">
                    <a:lumMod val="9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US" sz="800" dirty="0" err="1">
                <a:solidFill>
                  <a:schemeClr val="bg1">
                    <a:lumMod val="9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besar</a:t>
            </a:r>
            <a:r>
              <a:rPr lang="en-US" sz="800" dirty="0">
                <a:solidFill>
                  <a:schemeClr val="bg1">
                    <a:lumMod val="9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US" sz="800" dirty="0" err="1">
                <a:solidFill>
                  <a:schemeClr val="bg1">
                    <a:lumMod val="9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distribusi</a:t>
            </a:r>
            <a:r>
              <a:rPr lang="en-US" sz="800" dirty="0">
                <a:solidFill>
                  <a:schemeClr val="bg1">
                    <a:lumMod val="9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US" sz="800" dirty="0" err="1">
                <a:solidFill>
                  <a:schemeClr val="bg1">
                    <a:lumMod val="9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berada</a:t>
            </a:r>
            <a:r>
              <a:rPr lang="en-US" sz="800" dirty="0">
                <a:solidFill>
                  <a:schemeClr val="bg1">
                    <a:lumMod val="9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di </a:t>
            </a:r>
            <a:r>
              <a:rPr lang="en-US" sz="800" dirty="0" err="1">
                <a:solidFill>
                  <a:schemeClr val="bg1">
                    <a:lumMod val="9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nilai</a:t>
            </a:r>
            <a:r>
              <a:rPr lang="en-US" sz="800" dirty="0">
                <a:solidFill>
                  <a:schemeClr val="bg1">
                    <a:lumMod val="9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US" sz="800" dirty="0" err="1">
                <a:solidFill>
                  <a:schemeClr val="bg1">
                    <a:lumMod val="9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rendah</a:t>
            </a:r>
            <a:r>
              <a:rPr lang="en-US" sz="800" dirty="0">
                <a:solidFill>
                  <a:schemeClr val="bg1">
                    <a:lumMod val="9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dan </a:t>
            </a:r>
            <a:r>
              <a:rPr lang="en-US" sz="800" dirty="0" err="1">
                <a:solidFill>
                  <a:schemeClr val="bg1">
                    <a:lumMod val="9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nilai</a:t>
            </a:r>
            <a:r>
              <a:rPr lang="en-US" sz="800" dirty="0">
                <a:solidFill>
                  <a:schemeClr val="bg1">
                    <a:lumMod val="9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rata-rata </a:t>
            </a:r>
            <a:r>
              <a:rPr lang="en-US" sz="800" dirty="0" err="1">
                <a:solidFill>
                  <a:schemeClr val="bg1">
                    <a:lumMod val="9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nya</a:t>
            </a:r>
            <a:r>
              <a:rPr lang="en-US" sz="800" dirty="0">
                <a:solidFill>
                  <a:schemeClr val="bg1">
                    <a:lumMod val="9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US" sz="800" dirty="0" err="1">
                <a:solidFill>
                  <a:schemeClr val="bg1">
                    <a:lumMod val="9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diatas</a:t>
            </a:r>
            <a:r>
              <a:rPr lang="en-US" sz="800" dirty="0">
                <a:solidFill>
                  <a:schemeClr val="bg1">
                    <a:lumMod val="9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US" sz="800" dirty="0" err="1">
                <a:solidFill>
                  <a:schemeClr val="bg1">
                    <a:lumMod val="9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nilai</a:t>
            </a:r>
            <a:r>
              <a:rPr lang="en-US" sz="800" dirty="0">
                <a:solidFill>
                  <a:schemeClr val="bg1">
                    <a:lumMod val="9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median. Hal </a:t>
            </a:r>
            <a:r>
              <a:rPr lang="en-US" sz="800" dirty="0" err="1">
                <a:solidFill>
                  <a:schemeClr val="bg1">
                    <a:lumMod val="9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ini</a:t>
            </a:r>
            <a:r>
              <a:rPr lang="en-US" sz="800" dirty="0">
                <a:solidFill>
                  <a:schemeClr val="bg1">
                    <a:lumMod val="9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juga </a:t>
            </a:r>
            <a:r>
              <a:rPr lang="en-US" sz="800" dirty="0" err="1">
                <a:solidFill>
                  <a:schemeClr val="bg1">
                    <a:lumMod val="9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menunjukkan</a:t>
            </a:r>
            <a:r>
              <a:rPr lang="en-US" sz="800" dirty="0">
                <a:solidFill>
                  <a:schemeClr val="bg1">
                    <a:lumMod val="9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US" sz="800" dirty="0" err="1">
                <a:solidFill>
                  <a:schemeClr val="bg1">
                    <a:lumMod val="9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bahwa</a:t>
            </a:r>
            <a:r>
              <a:rPr lang="en-US" sz="800" dirty="0">
                <a:solidFill>
                  <a:schemeClr val="bg1">
                    <a:lumMod val="9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US" sz="800" dirty="0" err="1">
                <a:solidFill>
                  <a:schemeClr val="bg1">
                    <a:lumMod val="9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kebanyakan</a:t>
            </a:r>
            <a:r>
              <a:rPr lang="en-US" sz="800" dirty="0">
                <a:solidFill>
                  <a:schemeClr val="bg1">
                    <a:lumMod val="9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US" sz="800" dirty="0" err="1">
                <a:solidFill>
                  <a:schemeClr val="bg1">
                    <a:lumMod val="9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dari</a:t>
            </a:r>
            <a:r>
              <a:rPr lang="en-US" sz="800" dirty="0">
                <a:solidFill>
                  <a:schemeClr val="bg1">
                    <a:lumMod val="9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US" sz="800" dirty="0" err="1">
                <a:solidFill>
                  <a:schemeClr val="bg1">
                    <a:lumMod val="9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rumah</a:t>
            </a:r>
            <a:r>
              <a:rPr lang="en-US" sz="800" dirty="0">
                <a:solidFill>
                  <a:schemeClr val="bg1">
                    <a:lumMod val="9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yang </a:t>
            </a:r>
            <a:r>
              <a:rPr lang="en-US" sz="800" dirty="0" err="1">
                <a:solidFill>
                  <a:schemeClr val="bg1">
                    <a:lumMod val="9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dijual</a:t>
            </a:r>
            <a:r>
              <a:rPr lang="en-US" sz="800" dirty="0">
                <a:solidFill>
                  <a:schemeClr val="bg1">
                    <a:lumMod val="9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US" sz="800" dirty="0" err="1">
                <a:solidFill>
                  <a:schemeClr val="bg1">
                    <a:lumMod val="9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harganya</a:t>
            </a:r>
            <a:r>
              <a:rPr lang="en-US" sz="800" dirty="0">
                <a:solidFill>
                  <a:schemeClr val="bg1">
                    <a:lumMod val="9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US" sz="800" dirty="0" err="1">
                <a:solidFill>
                  <a:schemeClr val="bg1">
                    <a:lumMod val="9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dibawah</a:t>
            </a:r>
            <a:r>
              <a:rPr lang="en-US" sz="800" dirty="0">
                <a:solidFill>
                  <a:schemeClr val="bg1">
                    <a:lumMod val="9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rata-rata/median dan </a:t>
            </a:r>
            <a:r>
              <a:rPr lang="en-US" sz="800" dirty="0" err="1">
                <a:solidFill>
                  <a:schemeClr val="bg1">
                    <a:lumMod val="9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ada</a:t>
            </a:r>
            <a:r>
              <a:rPr lang="en-US" sz="800" dirty="0">
                <a:solidFill>
                  <a:schemeClr val="bg1">
                    <a:lumMod val="9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US" sz="800" dirty="0" err="1">
                <a:solidFill>
                  <a:schemeClr val="bg1">
                    <a:lumMod val="9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beberapa</a:t>
            </a:r>
            <a:r>
              <a:rPr lang="en-US" sz="800" dirty="0">
                <a:solidFill>
                  <a:schemeClr val="bg1">
                    <a:lumMod val="9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US" sz="800" dirty="0" err="1">
                <a:solidFill>
                  <a:schemeClr val="bg1">
                    <a:lumMod val="9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rumah</a:t>
            </a:r>
            <a:r>
              <a:rPr lang="en-US" sz="800" dirty="0">
                <a:solidFill>
                  <a:schemeClr val="bg1">
                    <a:lumMod val="9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yang </a:t>
            </a:r>
            <a:r>
              <a:rPr lang="en-US" sz="800" dirty="0" err="1">
                <a:solidFill>
                  <a:schemeClr val="bg1">
                    <a:lumMod val="9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terjual</a:t>
            </a:r>
            <a:r>
              <a:rPr lang="en-US" sz="800" dirty="0">
                <a:solidFill>
                  <a:schemeClr val="bg1">
                    <a:lumMod val="9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US" sz="800" dirty="0" err="1">
                <a:solidFill>
                  <a:schemeClr val="bg1">
                    <a:lumMod val="9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dengan</a:t>
            </a:r>
            <a:r>
              <a:rPr lang="en-US" sz="800" dirty="0">
                <a:solidFill>
                  <a:schemeClr val="bg1">
                    <a:lumMod val="9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US" sz="800" dirty="0" err="1">
                <a:solidFill>
                  <a:schemeClr val="bg1">
                    <a:lumMod val="9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harga</a:t>
            </a:r>
            <a:r>
              <a:rPr lang="en-US" sz="800" dirty="0">
                <a:solidFill>
                  <a:schemeClr val="bg1">
                    <a:lumMod val="9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yang </a:t>
            </a:r>
            <a:r>
              <a:rPr lang="en-US" sz="800" dirty="0" err="1">
                <a:solidFill>
                  <a:schemeClr val="bg1">
                    <a:lumMod val="9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sangat</a:t>
            </a:r>
            <a:r>
              <a:rPr lang="en-US" sz="800" dirty="0">
                <a:solidFill>
                  <a:schemeClr val="bg1">
                    <a:lumMod val="9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US" sz="800" dirty="0" err="1">
                <a:solidFill>
                  <a:schemeClr val="bg1">
                    <a:lumMod val="9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tinggi</a:t>
            </a:r>
            <a:r>
              <a:rPr lang="en-US" sz="800" dirty="0">
                <a:solidFill>
                  <a:schemeClr val="bg1">
                    <a:lumMod val="9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US" sz="800" dirty="0" err="1">
                <a:solidFill>
                  <a:schemeClr val="bg1">
                    <a:lumMod val="9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jauh</a:t>
            </a:r>
            <a:r>
              <a:rPr lang="en-US" sz="800" dirty="0">
                <a:solidFill>
                  <a:schemeClr val="bg1">
                    <a:lumMod val="9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US" sz="800" dirty="0" err="1">
                <a:solidFill>
                  <a:schemeClr val="bg1">
                    <a:lumMod val="9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melebihi</a:t>
            </a:r>
            <a:r>
              <a:rPr lang="en-US" sz="800" dirty="0">
                <a:solidFill>
                  <a:schemeClr val="bg1">
                    <a:lumMod val="9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US" sz="800" dirty="0" err="1">
                <a:solidFill>
                  <a:schemeClr val="bg1">
                    <a:lumMod val="9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harga</a:t>
            </a:r>
            <a:r>
              <a:rPr lang="en-US" sz="800" dirty="0">
                <a:solidFill>
                  <a:schemeClr val="bg1">
                    <a:lumMod val="9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US" sz="800" dirty="0" err="1">
                <a:solidFill>
                  <a:schemeClr val="bg1">
                    <a:lumMod val="9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pasaran</a:t>
            </a:r>
            <a:r>
              <a:rPr lang="en-US" sz="800" dirty="0">
                <a:solidFill>
                  <a:schemeClr val="bg1">
                    <a:lumMod val="9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. Hal </a:t>
            </a:r>
            <a:r>
              <a:rPr lang="en-US" sz="800" dirty="0" err="1">
                <a:solidFill>
                  <a:schemeClr val="bg1">
                    <a:lumMod val="9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ini</a:t>
            </a:r>
            <a:r>
              <a:rPr lang="en-US" sz="800" dirty="0">
                <a:solidFill>
                  <a:schemeClr val="bg1">
                    <a:lumMod val="9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US" sz="800" dirty="0" err="1">
                <a:solidFill>
                  <a:schemeClr val="bg1">
                    <a:lumMod val="9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tentu</a:t>
            </a:r>
            <a:r>
              <a:rPr lang="en-US" sz="800" dirty="0">
                <a:solidFill>
                  <a:schemeClr val="bg1">
                    <a:lumMod val="9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US" sz="800" dirty="0" err="1">
                <a:solidFill>
                  <a:schemeClr val="bg1">
                    <a:lumMod val="9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membuat</a:t>
            </a:r>
            <a:r>
              <a:rPr lang="en-US" sz="800" dirty="0">
                <a:solidFill>
                  <a:schemeClr val="bg1">
                    <a:lumMod val="9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property owner </a:t>
            </a:r>
            <a:r>
              <a:rPr lang="en-US" sz="800" dirty="0" err="1">
                <a:solidFill>
                  <a:schemeClr val="bg1">
                    <a:lumMod val="9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semakin</a:t>
            </a:r>
            <a:r>
              <a:rPr lang="en-US" sz="800" dirty="0">
                <a:solidFill>
                  <a:schemeClr val="bg1">
                    <a:lumMod val="9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US" sz="800" dirty="0" err="1">
                <a:solidFill>
                  <a:schemeClr val="bg1">
                    <a:lumMod val="9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sulit</a:t>
            </a:r>
            <a:r>
              <a:rPr lang="en-US" sz="800" dirty="0">
                <a:solidFill>
                  <a:schemeClr val="bg1">
                    <a:lumMod val="9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US" sz="800" dirty="0" err="1">
                <a:solidFill>
                  <a:schemeClr val="bg1">
                    <a:lumMod val="9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menentukan</a:t>
            </a:r>
            <a:r>
              <a:rPr lang="en-US" sz="800" dirty="0">
                <a:solidFill>
                  <a:schemeClr val="bg1">
                    <a:lumMod val="9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US" sz="800" dirty="0" err="1">
                <a:solidFill>
                  <a:schemeClr val="bg1">
                    <a:lumMod val="9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harga</a:t>
            </a:r>
            <a:r>
              <a:rPr lang="en-US" sz="800" dirty="0">
                <a:solidFill>
                  <a:schemeClr val="bg1">
                    <a:lumMod val="9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yang pas/fair </a:t>
            </a:r>
            <a:r>
              <a:rPr lang="en-US" sz="800" dirty="0" err="1">
                <a:solidFill>
                  <a:schemeClr val="bg1">
                    <a:lumMod val="9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untuk</a:t>
            </a:r>
            <a:r>
              <a:rPr lang="en-US" sz="800" dirty="0">
                <a:solidFill>
                  <a:schemeClr val="bg1">
                    <a:lumMod val="9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US" sz="800" dirty="0" err="1">
                <a:solidFill>
                  <a:schemeClr val="bg1">
                    <a:lumMod val="9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propertinya</a:t>
            </a:r>
            <a:r>
              <a:rPr lang="en-US" sz="800" dirty="0">
                <a:solidFill>
                  <a:schemeClr val="bg1">
                    <a:lumMod val="95000"/>
                  </a:schemeClr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.</a:t>
            </a:r>
            <a:endParaRPr lang="en-GB" sz="800" dirty="0">
              <a:solidFill>
                <a:schemeClr val="bg1">
                  <a:lumMod val="9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C55BD5-B04B-4B8E-AF15-CFA862E34CEF}"/>
              </a:ext>
            </a:extLst>
          </p:cNvPr>
          <p:cNvSpPr txBox="1"/>
          <p:nvPr/>
        </p:nvSpPr>
        <p:spPr>
          <a:xfrm>
            <a:off x="476250" y="556961"/>
            <a:ext cx="3810000" cy="17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00"/>
              </a:lnSpc>
            </a:pPr>
            <a:r>
              <a:rPr lang="en-US" sz="1400" dirty="0">
                <a:solidFill>
                  <a:srgbClr val="619720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Conclusion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268A71-6196-42DF-B5F8-9474420526AB}"/>
              </a:ext>
            </a:extLst>
          </p:cNvPr>
          <p:cNvCxnSpPr/>
          <p:nvPr/>
        </p:nvCxnSpPr>
        <p:spPr>
          <a:xfrm>
            <a:off x="400050" y="769458"/>
            <a:ext cx="3968750" cy="0"/>
          </a:xfrm>
          <a:prstGeom prst="line">
            <a:avLst/>
          </a:prstGeom>
          <a:ln w="50800" cmpd="dbl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3792345-77BF-4A06-BFBC-F9CB2F710F5E}"/>
              </a:ext>
            </a:extLst>
          </p:cNvPr>
          <p:cNvSpPr txBox="1"/>
          <p:nvPr/>
        </p:nvSpPr>
        <p:spPr>
          <a:xfrm>
            <a:off x="400050" y="2300248"/>
            <a:ext cx="40519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800" b="1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Analisis</a:t>
            </a:r>
            <a:endParaRPr lang="en-GB" sz="800" b="1" i="0" dirty="0">
              <a:solidFill>
                <a:srgbClr val="F8F8F0"/>
              </a:solidFill>
              <a:effectLst/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  <a:p>
            <a:pPr algn="l"/>
            <a:endParaRPr lang="en-GB" sz="800" b="0" i="0" dirty="0">
              <a:solidFill>
                <a:srgbClr val="F8F8F0"/>
              </a:solidFill>
              <a:effectLst/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  <a:p>
            <a:pPr algn="l"/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Dari dataset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ini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,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terlihat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bahwa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median price property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dari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tahun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ke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tahun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cenderung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turun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,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namun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terjadi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lonjakan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permintaan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/demand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terhadap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property pada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tahun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2017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hingga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92%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dibanding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tahun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2016. Demand/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permintaan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/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penjualan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properti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di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tahun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2017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meningkat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drastis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dari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bulan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Maret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sampai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dengan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November,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khususnya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di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bulan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9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atau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September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penjualan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meningkat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285%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dibanding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tahun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2016 di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bulan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yang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sama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.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Ini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menandakan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, Housing bubble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mencapai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puncak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nya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di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tahun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2017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sebelum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akhirnya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demand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melambat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di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bulan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Desember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2017.</a:t>
            </a:r>
            <a:b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</a:br>
            <a:endParaRPr lang="en-GB" sz="800" b="0" i="0" dirty="0">
              <a:solidFill>
                <a:srgbClr val="F8F8F0"/>
              </a:solidFill>
              <a:effectLst/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  <a:p>
            <a:pPr algn="l"/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Jumlah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kamar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dan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kamar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mandi yang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merupakan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fitur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utama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dari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sebuah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rumah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memang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mempengaruhi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harga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dari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sebuah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rumah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.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Sedangkan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dari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jumlah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space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untuk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parker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mobil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tidak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terlalu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berpengaruh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banyak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terhadap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harga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dari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suatu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rumah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.</a:t>
            </a:r>
            <a:endParaRPr lang="en-GB" sz="800" dirty="0">
              <a:solidFill>
                <a:schemeClr val="bg1">
                  <a:lumMod val="95000"/>
                </a:schemeClr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629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F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0B2BA3B-81EC-4545-A725-EC9C6AA00E21}"/>
              </a:ext>
            </a:extLst>
          </p:cNvPr>
          <p:cNvSpPr txBox="1"/>
          <p:nvPr/>
        </p:nvSpPr>
        <p:spPr>
          <a:xfrm>
            <a:off x="396875" y="933450"/>
            <a:ext cx="396875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Luas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bangunan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juga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menjadi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salah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satu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faktor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yang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mempengaruhi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harga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dari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suatu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rumah</a:t>
            </a:r>
            <a:r>
              <a:rPr lang="en-GB" sz="800" dirty="0">
                <a:solidFill>
                  <a:srgbClr val="F8F8F0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dan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umur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dari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sebuah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rumah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bukanlah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faktor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yang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berpengaruh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pada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suatu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harga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rumah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,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karena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sebuah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rumah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dapat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direnovasi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pada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akhirnya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.</a:t>
            </a:r>
          </a:p>
          <a:p>
            <a:pPr algn="l"/>
            <a:b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</a:b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Berdasarkan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hasil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folium map,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terlihat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memang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bahwa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rumah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rumah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yang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harganya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dibawah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harga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median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atau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dengan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kisaran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harga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500k - 1M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letaknya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berada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jauh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dari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CBD,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sedangkan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rumah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dengan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kisaran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harga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4 - 10M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atau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bisa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di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bilang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sangat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mahal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berada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disekitaran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/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dekat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dengan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CBD area.</a:t>
            </a:r>
          </a:p>
          <a:p>
            <a:pPr algn="l"/>
            <a:b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</a:b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Dari peta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pebaran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tersebut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bahwa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beberapa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daerah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/suburb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walaupun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jaraknya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tidak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terlalu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dekat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namun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median price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nya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sangat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tinggi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seperti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Canterbury yang median price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nya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sangat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tinggi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padahal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distancenya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dari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CBD 9.0 km.</a:t>
            </a:r>
            <a:b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</a:b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Hal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ini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tentu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mengindikasikan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bahwa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jarak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rumah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dari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CBD area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adalah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salah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satu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faktor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penting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dalam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menentukan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rumah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dan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daerah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/suburbs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dari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sebuah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rumah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juga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menentukan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harga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sebuah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rumah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. </a:t>
            </a:r>
          </a:p>
          <a:p>
            <a:pPr algn="l"/>
            <a:endParaRPr lang="en-GB" sz="800" dirty="0">
              <a:solidFill>
                <a:srgbClr val="F8F8F0"/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  <a:p>
            <a:pPr algn="l"/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Dari dataset, property type house dan townhouse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dengan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2 bedroom dan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jarak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kurang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dari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10 km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ke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CBD yang paling affordable di Melbourne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terletak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di region Western dan Northern Metropolitan.</a:t>
            </a:r>
          </a:p>
          <a:p>
            <a:pPr algn="l"/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Untuk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daerah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yang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menjual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rumah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2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kamar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dan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jarak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ke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CBD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dibawah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10km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dengan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median price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terendah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terletak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di Suburbs Maribyrnong Western Metropolitan.</a:t>
            </a:r>
            <a:b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</a:b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East Melbourne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dari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region Northern Metropolitan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merupakan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daerah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yang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menjual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rumah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dengan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2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kamar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dan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jarak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dari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CBD area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kurang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dari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10 km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dengan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median price </a:t>
            </a:r>
            <a:r>
              <a:rPr lang="en-GB" sz="8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tertinggi</a:t>
            </a:r>
            <a:r>
              <a:rPr lang="en-GB" sz="8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4C3A3F-C51D-4920-90C5-85B8E2DCAA4F}"/>
              </a:ext>
            </a:extLst>
          </p:cNvPr>
          <p:cNvSpPr txBox="1"/>
          <p:nvPr/>
        </p:nvSpPr>
        <p:spPr>
          <a:xfrm>
            <a:off x="476250" y="556961"/>
            <a:ext cx="3810000" cy="17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00"/>
              </a:lnSpc>
            </a:pPr>
            <a:r>
              <a:rPr lang="en-US" sz="1400" dirty="0">
                <a:solidFill>
                  <a:srgbClr val="619720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Conclusion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5D00203-95FF-4A49-AB76-B14EA0723A23}"/>
              </a:ext>
            </a:extLst>
          </p:cNvPr>
          <p:cNvCxnSpPr/>
          <p:nvPr/>
        </p:nvCxnSpPr>
        <p:spPr>
          <a:xfrm>
            <a:off x="400050" y="769458"/>
            <a:ext cx="3968750" cy="0"/>
          </a:xfrm>
          <a:prstGeom prst="line">
            <a:avLst/>
          </a:prstGeom>
          <a:ln w="50800" cmpd="dbl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F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285B8E-136B-44C2-B16E-FAE712C5092D}"/>
              </a:ext>
            </a:extLst>
          </p:cNvPr>
          <p:cNvSpPr txBox="1"/>
          <p:nvPr/>
        </p:nvSpPr>
        <p:spPr>
          <a:xfrm>
            <a:off x="476250" y="556961"/>
            <a:ext cx="3810000" cy="17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00"/>
              </a:lnSpc>
            </a:pPr>
            <a:r>
              <a:rPr lang="en-US" sz="1400" dirty="0">
                <a:solidFill>
                  <a:srgbClr val="619720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Suggestion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521E6EF-1D66-4BB1-A9EF-54A9D5DE235C}"/>
              </a:ext>
            </a:extLst>
          </p:cNvPr>
          <p:cNvCxnSpPr/>
          <p:nvPr/>
        </p:nvCxnSpPr>
        <p:spPr>
          <a:xfrm>
            <a:off x="400050" y="769458"/>
            <a:ext cx="3968750" cy="0"/>
          </a:xfrm>
          <a:prstGeom prst="line">
            <a:avLst/>
          </a:prstGeom>
          <a:ln w="50800" cmpd="dbl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3D1F0C2-8788-42B0-9661-CDBCEDF48C72}"/>
              </a:ext>
            </a:extLst>
          </p:cNvPr>
          <p:cNvSpPr txBox="1"/>
          <p:nvPr/>
        </p:nvSpPr>
        <p:spPr>
          <a:xfrm>
            <a:off x="400689" y="933450"/>
            <a:ext cx="389255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Cek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lokasi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property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anda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terlebih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dahulu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,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apakah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lokasi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anda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tersebut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termasuk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dalam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daerah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suburb yang median price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rumahnya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memang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tinggi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atau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tidak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. Karena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ini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faktor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penting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untuk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menentukan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nilai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harga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property agar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anda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tidak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menentukan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harganya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terlalu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rendah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900" b="0" i="0" dirty="0">
              <a:solidFill>
                <a:srgbClr val="F8F8F0"/>
              </a:solidFill>
              <a:effectLst/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Umur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sebuah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property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bukanlah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hal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yang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mempengaruhi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harga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property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anda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900" b="0" i="0" dirty="0">
              <a:solidFill>
                <a:srgbClr val="F8F8F0"/>
              </a:solidFill>
              <a:effectLst/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Jarak Property Anda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dengan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CBD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merupakah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hal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yang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sangat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mempengaruhi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sebuah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harga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rumah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900" b="0" i="0" dirty="0">
              <a:solidFill>
                <a:srgbClr val="F8F8F0"/>
              </a:solidFill>
              <a:effectLst/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Untuk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meningkatkan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peluang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anda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dalam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menjual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property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dengan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harga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yang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tinggi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,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disarankan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agar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menggunakan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jasa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Property Agent Marshall,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Jellis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atau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Buxton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karena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portfolio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mereka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yang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berhasil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menjual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property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diatas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800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buah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dengan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nilai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median price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diatas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1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juta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AUD.</a:t>
            </a:r>
          </a:p>
        </p:txBody>
      </p:sp>
    </p:spTree>
    <p:extLst>
      <p:ext uri="{BB962C8B-B14F-4D97-AF65-F5344CB8AC3E}">
        <p14:creationId xmlns:p14="http://schemas.microsoft.com/office/powerpoint/2010/main" val="2869990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F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D29782-6F50-4369-B801-6C51C993F2A3}"/>
              </a:ext>
            </a:extLst>
          </p:cNvPr>
          <p:cNvSpPr txBox="1"/>
          <p:nvPr/>
        </p:nvSpPr>
        <p:spPr>
          <a:xfrm>
            <a:off x="400050" y="1009650"/>
            <a:ext cx="37338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Case, Karl E. dan Robert J. Shiller, 2003, Is There a Bubble in the Housing Market? An Analysis, Prepared for the Brookings Panel on Economic Activity September 4-5, 2003 </a:t>
            </a:r>
          </a:p>
          <a:p>
            <a:endParaRPr lang="en-US" sz="1000" dirty="0">
              <a:solidFill>
                <a:schemeClr val="bg1"/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Roberts, Lawrence (2008), The Great House Bubble, Why did House Price Fall?, Monterey Cypress Publishing, a division of Monterey Cypress, LLC Siegel, Jeremy J., 2003, What is an Asset Price Bubble? An Operational Definition, European Financial Management, Vol. 9, No. 1, 2003, 11-24.</a:t>
            </a:r>
            <a:endParaRPr lang="en-GB" sz="1000" dirty="0">
              <a:solidFill>
                <a:schemeClr val="bg1"/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BA5132-8B84-4FD2-B549-CBAF3611ACEC}"/>
              </a:ext>
            </a:extLst>
          </p:cNvPr>
          <p:cNvSpPr txBox="1"/>
          <p:nvPr/>
        </p:nvSpPr>
        <p:spPr>
          <a:xfrm>
            <a:off x="476250" y="556961"/>
            <a:ext cx="3810000" cy="17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00"/>
              </a:lnSpc>
            </a:pPr>
            <a:r>
              <a:rPr lang="en-US" sz="1400" dirty="0">
                <a:solidFill>
                  <a:srgbClr val="619720"/>
                </a:solidFill>
                <a:latin typeface="Open Sans Extra Bold" panose="020B0604020202020204" charset="0"/>
                <a:ea typeface="Open Sans Extra Bold" panose="020B0604020202020204" charset="0"/>
                <a:cs typeface="Open Sans Extra Bold" panose="020B0604020202020204" charset="0"/>
              </a:rPr>
              <a:t>References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84392A-D8A3-4EA5-8EE0-840274F7BEFD}"/>
              </a:ext>
            </a:extLst>
          </p:cNvPr>
          <p:cNvCxnSpPr/>
          <p:nvPr/>
        </p:nvCxnSpPr>
        <p:spPr>
          <a:xfrm>
            <a:off x="400050" y="769458"/>
            <a:ext cx="3968750" cy="0"/>
          </a:xfrm>
          <a:prstGeom prst="line">
            <a:avLst/>
          </a:prstGeom>
          <a:ln w="50800" cmpd="dbl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F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00050" y="552450"/>
            <a:ext cx="3810000" cy="264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 dirty="0">
                <a:solidFill>
                  <a:srgbClr val="619720"/>
                </a:solidFill>
                <a:latin typeface="Open Sans Extra Bold"/>
              </a:rPr>
              <a:t>About 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AE8022-097C-4F03-8C85-0834F1978D0D}"/>
              </a:ext>
            </a:extLst>
          </p:cNvPr>
          <p:cNvSpPr txBox="1"/>
          <p:nvPr/>
        </p:nvSpPr>
        <p:spPr>
          <a:xfrm>
            <a:off x="400050" y="1238250"/>
            <a:ext cx="2209800" cy="17129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497"/>
              </a:lnSpc>
            </a:pPr>
            <a:r>
              <a:rPr lang="en-US" sz="900" b="1" dirty="0">
                <a:solidFill>
                  <a:srgbClr val="FFFFFF"/>
                </a:solidFill>
                <a:latin typeface="Open Sans Light"/>
              </a:rPr>
              <a:t>Satrio Dirgantoro</a:t>
            </a:r>
          </a:p>
          <a:p>
            <a:pPr>
              <a:lnSpc>
                <a:spcPts val="1497"/>
              </a:lnSpc>
            </a:pPr>
            <a:r>
              <a:rPr lang="en-US" sz="900" dirty="0">
                <a:solidFill>
                  <a:srgbClr val="FFFFFF"/>
                </a:solidFill>
                <a:latin typeface="Open Sans Light"/>
              </a:rPr>
              <a:t>Student JCSDS 10 </a:t>
            </a:r>
            <a:r>
              <a:rPr lang="en-US" sz="900" dirty="0" err="1">
                <a:solidFill>
                  <a:srgbClr val="FFFFFF"/>
                </a:solidFill>
                <a:latin typeface="Open Sans Light"/>
              </a:rPr>
              <a:t>Purwadhika</a:t>
            </a:r>
            <a:r>
              <a:rPr lang="en-US" sz="900" dirty="0">
                <a:solidFill>
                  <a:srgbClr val="FFFFFF"/>
                </a:solidFill>
                <a:latin typeface="Open Sans Light"/>
              </a:rPr>
              <a:t> Jakarta</a:t>
            </a:r>
          </a:p>
          <a:p>
            <a:pPr>
              <a:lnSpc>
                <a:spcPts val="1497"/>
              </a:lnSpc>
            </a:pPr>
            <a:endParaRPr lang="en-US" sz="900" dirty="0">
              <a:solidFill>
                <a:srgbClr val="FFFFFF"/>
              </a:solidFill>
              <a:latin typeface="Open Sans Light"/>
            </a:endParaRPr>
          </a:p>
          <a:p>
            <a:pPr>
              <a:lnSpc>
                <a:spcPts val="1497"/>
              </a:lnSpc>
            </a:pPr>
            <a:r>
              <a:rPr lang="en-US" sz="900" b="1" dirty="0">
                <a:solidFill>
                  <a:srgbClr val="FFFFFF"/>
                </a:solidFill>
                <a:latin typeface="Open Sans Light"/>
              </a:rPr>
              <a:t>Background</a:t>
            </a:r>
          </a:p>
          <a:p>
            <a:pPr>
              <a:lnSpc>
                <a:spcPts val="1497"/>
              </a:lnSpc>
            </a:pPr>
            <a:r>
              <a:rPr lang="en-US" sz="900" dirty="0">
                <a:solidFill>
                  <a:srgbClr val="FFFFFF"/>
                </a:solidFill>
                <a:latin typeface="Open Sans Light"/>
              </a:rPr>
              <a:t>Ex – Supervisor Sales Strategy at </a:t>
            </a:r>
          </a:p>
          <a:p>
            <a:pPr>
              <a:lnSpc>
                <a:spcPts val="1497"/>
              </a:lnSpc>
            </a:pPr>
            <a:r>
              <a:rPr lang="en-US" sz="900" dirty="0">
                <a:solidFill>
                  <a:srgbClr val="FFFFFF"/>
                </a:solidFill>
                <a:latin typeface="Open Sans Light"/>
              </a:rPr>
              <a:t>PT. Lotte Shopping Avenue Indonesia</a:t>
            </a:r>
          </a:p>
          <a:p>
            <a:pPr>
              <a:lnSpc>
                <a:spcPts val="1497"/>
              </a:lnSpc>
            </a:pPr>
            <a:endParaRPr lang="en-US" sz="900" b="1" dirty="0">
              <a:solidFill>
                <a:srgbClr val="FFFFFF"/>
              </a:solidFill>
              <a:latin typeface="Open Sans Light"/>
            </a:endParaRPr>
          </a:p>
          <a:p>
            <a:pPr>
              <a:lnSpc>
                <a:spcPts val="1497"/>
              </a:lnSpc>
            </a:pPr>
            <a:r>
              <a:rPr lang="en-US" sz="900" dirty="0">
                <a:solidFill>
                  <a:srgbClr val="FFFFFF"/>
                </a:solidFill>
                <a:latin typeface="Open Sans Light"/>
              </a:rPr>
              <a:t>English Literature,  Jakarta State University 2008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1237F33-F2F1-4CDD-B07E-C0AF36DAA5AA}"/>
              </a:ext>
            </a:extLst>
          </p:cNvPr>
          <p:cNvCxnSpPr/>
          <p:nvPr/>
        </p:nvCxnSpPr>
        <p:spPr>
          <a:xfrm>
            <a:off x="400050" y="816610"/>
            <a:ext cx="3968750" cy="0"/>
          </a:xfrm>
          <a:prstGeom prst="line">
            <a:avLst/>
          </a:prstGeom>
          <a:ln w="50800" cmpd="dbl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F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AFCC4A-A4C8-42EE-A7C1-98B6D807ACBA}"/>
              </a:ext>
            </a:extLst>
          </p:cNvPr>
          <p:cNvSpPr txBox="1"/>
          <p:nvPr/>
        </p:nvSpPr>
        <p:spPr>
          <a:xfrm>
            <a:off x="323850" y="857250"/>
            <a:ext cx="3657600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Dataset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diambil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dari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Kaggle.com yang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sumber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datanya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berasal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dari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Domain.com.au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bagian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dari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Domain Group. Domain group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adalah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sebuah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perusahaan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yang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menawarkan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ekosistem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solusi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properti</a:t>
            </a:r>
            <a:r>
              <a:rPr lang="en-GB" sz="9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multi-platform.</a:t>
            </a:r>
          </a:p>
          <a:p>
            <a:r>
              <a:rPr lang="en-GB" sz="900" dirty="0">
                <a:solidFill>
                  <a:srgbClr val="F8F8F0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Domain.com.au </a:t>
            </a:r>
            <a:r>
              <a:rPr lang="en-GB" sz="900" dirty="0" err="1">
                <a:solidFill>
                  <a:srgbClr val="F8F8F0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sendiri</a:t>
            </a:r>
            <a:r>
              <a:rPr lang="en-GB" sz="900" dirty="0">
                <a:solidFill>
                  <a:srgbClr val="F8F8F0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dirty="0" err="1">
                <a:solidFill>
                  <a:srgbClr val="F8F8F0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merupakan</a:t>
            </a:r>
            <a:r>
              <a:rPr lang="en-GB" sz="900" dirty="0">
                <a:solidFill>
                  <a:srgbClr val="F8F8F0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website yang </a:t>
            </a:r>
            <a:r>
              <a:rPr lang="en-GB" sz="900" dirty="0" err="1">
                <a:solidFill>
                  <a:srgbClr val="F8F8F0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menampilkan</a:t>
            </a:r>
            <a:r>
              <a:rPr lang="en-GB" sz="900" dirty="0">
                <a:solidFill>
                  <a:srgbClr val="F8F8F0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property di Australia yang </a:t>
            </a:r>
            <a:r>
              <a:rPr lang="en-GB" sz="900" dirty="0" err="1">
                <a:solidFill>
                  <a:srgbClr val="F8F8F0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dijual</a:t>
            </a:r>
            <a:r>
              <a:rPr lang="en-GB" sz="900" dirty="0">
                <a:solidFill>
                  <a:srgbClr val="F8F8F0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dirty="0" err="1">
                <a:solidFill>
                  <a:srgbClr val="F8F8F0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dengan</a:t>
            </a:r>
            <a:r>
              <a:rPr lang="en-GB" sz="900" dirty="0">
                <a:solidFill>
                  <a:srgbClr val="F8F8F0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dirty="0" err="1">
                <a:solidFill>
                  <a:srgbClr val="F8F8F0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sistem</a:t>
            </a:r>
            <a:r>
              <a:rPr lang="en-GB" sz="900" dirty="0">
                <a:solidFill>
                  <a:srgbClr val="F8F8F0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dirty="0" err="1">
                <a:solidFill>
                  <a:srgbClr val="F8F8F0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lelang</a:t>
            </a:r>
            <a:r>
              <a:rPr lang="en-GB" sz="900" dirty="0">
                <a:solidFill>
                  <a:srgbClr val="F8F8F0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. Dataset </a:t>
            </a:r>
            <a:r>
              <a:rPr lang="en-GB" sz="900" dirty="0" err="1">
                <a:solidFill>
                  <a:srgbClr val="F8F8F0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diambil</a:t>
            </a:r>
            <a:r>
              <a:rPr lang="en-GB" sz="900" dirty="0">
                <a:solidFill>
                  <a:srgbClr val="F8F8F0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dirty="0" err="1">
                <a:solidFill>
                  <a:srgbClr val="F8F8F0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dari</a:t>
            </a:r>
            <a:r>
              <a:rPr lang="en-GB" sz="900" dirty="0">
                <a:solidFill>
                  <a:srgbClr val="F8F8F0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900" dirty="0" err="1">
                <a:solidFill>
                  <a:srgbClr val="F8F8F0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tahun</a:t>
            </a:r>
            <a:r>
              <a:rPr lang="en-GB" sz="900" dirty="0">
                <a:solidFill>
                  <a:srgbClr val="F8F8F0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2016 – 2018.</a:t>
            </a:r>
            <a:endParaRPr lang="en-GB" sz="900" dirty="0"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47162C29-368D-40D2-9FDD-F693F9027343}"/>
              </a:ext>
            </a:extLst>
          </p:cNvPr>
          <p:cNvSpPr txBox="1"/>
          <p:nvPr/>
        </p:nvSpPr>
        <p:spPr>
          <a:xfrm>
            <a:off x="411940" y="516890"/>
            <a:ext cx="3810000" cy="264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 dirty="0">
                <a:solidFill>
                  <a:srgbClr val="619720"/>
                </a:solidFill>
                <a:latin typeface="Open Sans Extra Bold"/>
              </a:rPr>
              <a:t>1. Background Information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7DA1AB-6D97-419B-90DB-09690DED8A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40" y="1908963"/>
            <a:ext cx="3956860" cy="283627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C83B819-F49E-48D7-8F68-517A7E07B3BD}"/>
              </a:ext>
            </a:extLst>
          </p:cNvPr>
          <p:cNvCxnSpPr/>
          <p:nvPr/>
        </p:nvCxnSpPr>
        <p:spPr>
          <a:xfrm>
            <a:off x="400050" y="816610"/>
            <a:ext cx="3968750" cy="0"/>
          </a:xfrm>
          <a:prstGeom prst="line">
            <a:avLst/>
          </a:prstGeom>
          <a:ln w="50800" cmpd="dbl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F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00050" y="516890"/>
            <a:ext cx="3810000" cy="264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 dirty="0">
                <a:solidFill>
                  <a:srgbClr val="619720"/>
                </a:solidFill>
                <a:latin typeface="Open Sans Extra Bold"/>
              </a:rPr>
              <a:t>1. Background Information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DA2476-104E-475E-AEC5-3BE3E4A6FC5E}"/>
              </a:ext>
            </a:extLst>
          </p:cNvPr>
          <p:cNvSpPr txBox="1"/>
          <p:nvPr/>
        </p:nvSpPr>
        <p:spPr>
          <a:xfrm>
            <a:off x="424598" y="900473"/>
            <a:ext cx="3968750" cy="30561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497"/>
              </a:lnSpc>
            </a:pP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Istilah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b="1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“housing price bubble”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atau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“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Pembengkakan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Harga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Properti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”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seringkali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digunakan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di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banyak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situasi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tapi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sangat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jarang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sekali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didefinisikan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dengan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jelas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. Case and Shiller (2003)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percaya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bahwa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istilah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bubble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menggambarkan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kondisi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dimana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masyarakat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atau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pelaku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pasar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secara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berlebihan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berharap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(excessive public expectations)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bahwa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akan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ada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kenaikan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harga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di masa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depan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karena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sebelumnya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terjadi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kenaikan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harga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terus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menerus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.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Secara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umum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housing bubble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dapat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didefinisikan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sebagai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kenaikan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harga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properti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atau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sekelompok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asset yang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berlangsung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terus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menerus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,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dimana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kenaikan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harga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tersebut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akan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menyebabkan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munculnya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harapan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kenaikan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harga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di masa yang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akan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datang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. </a:t>
            </a:r>
          </a:p>
          <a:p>
            <a:pPr>
              <a:lnSpc>
                <a:spcPts val="1497"/>
              </a:lnSpc>
            </a:pPr>
            <a:endParaRPr lang="en-GB" sz="800" dirty="0">
              <a:solidFill>
                <a:schemeClr val="bg1"/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  <a:p>
            <a:pPr>
              <a:lnSpc>
                <a:spcPts val="1497"/>
              </a:lnSpc>
            </a:pP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Di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saat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housing bubble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terjadi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,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kenaikan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harga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lebih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cepat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dibanding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kenaikan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upah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dan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inflasi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.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Akibatnya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muncul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ketakutan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jika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tidak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beli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sekarang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maka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tidak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akan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pernah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bisa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membeli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karena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harga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rumah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sudah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tidak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terjangkau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.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Akibatnya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permintaan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rumah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naik dan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harga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rumah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akhirnya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benar-benar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meningkat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.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Ketakutan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tersebut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yang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didukung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ide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bahwa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harga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rumah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terus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naik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memunculkan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keyakinan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bahwa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membeli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rumah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adalah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hal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yang </a:t>
            </a:r>
            <a:r>
              <a:rPr lang="en-GB" sz="8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mendesak</a:t>
            </a:r>
            <a:r>
              <a:rPr lang="en-GB" sz="8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(urgent). </a:t>
            </a:r>
            <a:endParaRPr lang="en-US" sz="800" dirty="0">
              <a:solidFill>
                <a:schemeClr val="bg1"/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AAEC406-8EFF-4DAE-9F6F-E12BAD3F77C8}"/>
              </a:ext>
            </a:extLst>
          </p:cNvPr>
          <p:cNvCxnSpPr/>
          <p:nvPr/>
        </p:nvCxnSpPr>
        <p:spPr>
          <a:xfrm>
            <a:off x="400050" y="816610"/>
            <a:ext cx="3968750" cy="0"/>
          </a:xfrm>
          <a:prstGeom prst="line">
            <a:avLst/>
          </a:prstGeom>
          <a:ln w="50800" cmpd="dbl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F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C648AA27-E026-4436-8EAD-CE090CE17707}"/>
              </a:ext>
            </a:extLst>
          </p:cNvPr>
          <p:cNvSpPr txBox="1"/>
          <p:nvPr/>
        </p:nvSpPr>
        <p:spPr>
          <a:xfrm>
            <a:off x="425237" y="534917"/>
            <a:ext cx="3810000" cy="264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 dirty="0">
                <a:solidFill>
                  <a:srgbClr val="619720"/>
                </a:solidFill>
                <a:latin typeface="Open Sans Extra Bold"/>
              </a:rPr>
              <a:t>2. Problems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0AC3DA82-0927-4934-B788-7B42997B7E95}"/>
              </a:ext>
            </a:extLst>
          </p:cNvPr>
          <p:cNvSpPr txBox="1"/>
          <p:nvPr/>
        </p:nvSpPr>
        <p:spPr>
          <a:xfrm>
            <a:off x="476250" y="1019906"/>
            <a:ext cx="3810000" cy="8858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00"/>
              </a:lnSpc>
            </a:pP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Dalam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kondisi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seperti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ini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,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tentu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akan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lebih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sulit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untuk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para vendor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atau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property owner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untuk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menentukan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harga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yang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tepat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atau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reasonable agar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tidak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menjual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harga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properti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terlalu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tinggi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sehingga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sulit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untuk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dijual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dan juga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tidak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terlalu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rendah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agar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tidak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kehilangan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profit.</a:t>
            </a:r>
            <a:endParaRPr lang="en-US" sz="1000" dirty="0">
              <a:solidFill>
                <a:srgbClr val="FFFFFF"/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D1141E5-3692-4D44-B0AF-3E4FC83B03EF}"/>
              </a:ext>
            </a:extLst>
          </p:cNvPr>
          <p:cNvCxnSpPr/>
          <p:nvPr/>
        </p:nvCxnSpPr>
        <p:spPr>
          <a:xfrm>
            <a:off x="400050" y="816610"/>
            <a:ext cx="3968750" cy="0"/>
          </a:xfrm>
          <a:prstGeom prst="line">
            <a:avLst/>
          </a:prstGeom>
          <a:ln w="50800" cmpd="dbl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2">
            <a:extLst>
              <a:ext uri="{FF2B5EF4-FFF2-40B4-BE49-F238E27FC236}">
                <a16:creationId xmlns:a16="http://schemas.microsoft.com/office/drawing/2014/main" id="{D20DFD73-65E0-4B15-800D-231DC0B3B8B7}"/>
              </a:ext>
            </a:extLst>
          </p:cNvPr>
          <p:cNvSpPr txBox="1"/>
          <p:nvPr/>
        </p:nvSpPr>
        <p:spPr>
          <a:xfrm>
            <a:off x="400050" y="2228850"/>
            <a:ext cx="3810000" cy="251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1200" dirty="0">
                <a:solidFill>
                  <a:srgbClr val="619720"/>
                </a:solidFill>
                <a:latin typeface="Open Sans Extra Bold"/>
              </a:rPr>
              <a:t>2.1 Business Questions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A08E5242-C543-4A2F-86C8-FDB80EB67D54}"/>
              </a:ext>
            </a:extLst>
          </p:cNvPr>
          <p:cNvSpPr txBox="1"/>
          <p:nvPr/>
        </p:nvSpPr>
        <p:spPr>
          <a:xfrm>
            <a:off x="476250" y="2686050"/>
            <a:ext cx="3810000" cy="16927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/>
            <a:r>
              <a:rPr lang="en-GB" sz="1000" b="0" i="0" dirty="0" err="1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Tentu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dalam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kondisi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seperti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ini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juga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muncul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pertanyaan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–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pertanyaan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sebagai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berikut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:</a:t>
            </a:r>
          </a:p>
          <a:p>
            <a:pPr algn="l"/>
            <a:endParaRPr lang="en-GB" sz="1000" b="0" i="0" dirty="0">
              <a:solidFill>
                <a:schemeClr val="bg1"/>
              </a:solidFill>
              <a:effectLst/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Kapan housing bubble </a:t>
            </a:r>
            <a:r>
              <a:rPr lang="en-GB" sz="1000" dirty="0" err="1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terjadi</a:t>
            </a:r>
            <a:r>
              <a:rPr lang="en-GB" sz="1000" dirty="0">
                <a:solidFill>
                  <a:schemeClr val="bg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di Melbourne?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000" b="0" i="0" dirty="0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Di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daerah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manakah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rumah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yang paling affordable?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000" b="0" i="0" dirty="0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Di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daerah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manakah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yang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harga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nya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paling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tinggi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000" b="0" i="0" dirty="0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Fitur -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fitur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apa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saja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yang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menjadi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faktor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penting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dalam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menentukan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harga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suatu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rumah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000" b="0" i="0" dirty="0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Berapa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nilai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rumah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dengan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2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kamar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dan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jarak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ke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CBD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kurang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dari</a:t>
            </a:r>
            <a:r>
              <a:rPr lang="en-GB" sz="1000" b="0" i="0" dirty="0">
                <a:solidFill>
                  <a:schemeClr val="bg1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10 km 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1000" b="0" i="0" dirty="0">
              <a:solidFill>
                <a:schemeClr val="bg1"/>
              </a:solidFill>
              <a:effectLst/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D2AF38-43B3-48B9-B146-64FF88270560}"/>
              </a:ext>
            </a:extLst>
          </p:cNvPr>
          <p:cNvCxnSpPr/>
          <p:nvPr/>
        </p:nvCxnSpPr>
        <p:spPr>
          <a:xfrm>
            <a:off x="396875" y="2528152"/>
            <a:ext cx="3968750" cy="0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F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25237" y="552450"/>
            <a:ext cx="3810000" cy="264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 dirty="0">
                <a:solidFill>
                  <a:srgbClr val="619720"/>
                </a:solidFill>
                <a:latin typeface="Open Sans Extra Bold"/>
              </a:rPr>
              <a:t>3. Goals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29968" y="1009650"/>
            <a:ext cx="3810000" cy="10645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00"/>
              </a:lnSpc>
            </a:pP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Dalam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Project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ini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,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saya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akan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menganalisis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harga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properti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,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lebih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spesifiknya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harga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property di Melbourne dan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melihat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fitur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fitur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apa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saja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yang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mempengaruhi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harga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dari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suatu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rumah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dan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membuat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model machine learning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dengan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pendekatan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Supervised Learning: Regression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untuk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memprediksi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harga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rumah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berdasarkan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fitur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GB" sz="1000" b="0" i="0" dirty="0" err="1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fiturnya</a:t>
            </a:r>
            <a:r>
              <a:rPr lang="en-GB" sz="1000" b="0" i="0" dirty="0">
                <a:solidFill>
                  <a:srgbClr val="F8F8F0"/>
                </a:solidFill>
                <a:effectLst/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.</a:t>
            </a:r>
            <a:endParaRPr lang="en-US" sz="1000" dirty="0">
              <a:solidFill>
                <a:srgbClr val="FFFFFF"/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E2B9753-119E-4F3F-89FF-AC459F81DBDF}"/>
              </a:ext>
            </a:extLst>
          </p:cNvPr>
          <p:cNvCxnSpPr/>
          <p:nvPr/>
        </p:nvCxnSpPr>
        <p:spPr>
          <a:xfrm>
            <a:off x="400050" y="816610"/>
            <a:ext cx="3968750" cy="0"/>
          </a:xfrm>
          <a:prstGeom prst="line">
            <a:avLst/>
          </a:prstGeom>
          <a:ln w="50800" cmpd="dbl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F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408A4399-6653-4E00-BD52-D1D068C2C170}"/>
              </a:ext>
            </a:extLst>
          </p:cNvPr>
          <p:cNvSpPr txBox="1"/>
          <p:nvPr/>
        </p:nvSpPr>
        <p:spPr>
          <a:xfrm>
            <a:off x="425237" y="476250"/>
            <a:ext cx="3810000" cy="264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 dirty="0">
                <a:solidFill>
                  <a:srgbClr val="619720"/>
                </a:solidFill>
                <a:latin typeface="Open Sans Extra Bold"/>
              </a:rPr>
              <a:t>4. Read Data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487606E2-70F4-48C3-B625-4EC9CC09E9DB}"/>
              </a:ext>
            </a:extLst>
          </p:cNvPr>
          <p:cNvSpPr txBox="1"/>
          <p:nvPr/>
        </p:nvSpPr>
        <p:spPr>
          <a:xfrm>
            <a:off x="425237" y="922950"/>
            <a:ext cx="3810000" cy="1241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00"/>
              </a:lnSpc>
            </a:pPr>
            <a:r>
              <a:rPr lang="en-US" sz="900" dirty="0" err="1">
                <a:solidFill>
                  <a:srgbClr val="FFFFFF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Karakteristik</a:t>
            </a:r>
            <a:r>
              <a:rPr lang="en-US" sz="900" dirty="0">
                <a:solidFill>
                  <a:srgbClr val="FFFFFF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US" sz="900" dirty="0" err="1">
                <a:solidFill>
                  <a:srgbClr val="FFFFFF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dasar</a:t>
            </a:r>
            <a:r>
              <a:rPr lang="en-US" sz="900" dirty="0">
                <a:solidFill>
                  <a:srgbClr val="FFFFFF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US" sz="900" dirty="0" err="1">
                <a:solidFill>
                  <a:srgbClr val="FFFFFF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dari</a:t>
            </a:r>
            <a:r>
              <a:rPr lang="en-US" sz="900" dirty="0">
                <a:solidFill>
                  <a:srgbClr val="FFFFFF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US" sz="900" dirty="0" err="1">
                <a:solidFill>
                  <a:srgbClr val="FFFFFF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sebuah</a:t>
            </a:r>
            <a:r>
              <a:rPr lang="en-US" sz="900" dirty="0">
                <a:solidFill>
                  <a:srgbClr val="FFFFFF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US" sz="900" dirty="0" err="1">
                <a:solidFill>
                  <a:srgbClr val="FFFFFF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hunian</a:t>
            </a:r>
            <a:r>
              <a:rPr lang="en-US" sz="900" dirty="0">
                <a:solidFill>
                  <a:srgbClr val="FFFFFF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: Bedroom, Bathroom, Car Spot, </a:t>
            </a:r>
            <a:r>
              <a:rPr lang="en-US" sz="900" dirty="0" err="1">
                <a:solidFill>
                  <a:srgbClr val="FFFFFF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Landsize</a:t>
            </a:r>
            <a:r>
              <a:rPr lang="en-US" sz="900" dirty="0">
                <a:solidFill>
                  <a:srgbClr val="FFFFFF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, </a:t>
            </a:r>
            <a:r>
              <a:rPr lang="en-US" sz="900" dirty="0" err="1">
                <a:solidFill>
                  <a:srgbClr val="FFFFFF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BuildingArea</a:t>
            </a:r>
            <a:r>
              <a:rPr lang="en-US" sz="900" dirty="0">
                <a:solidFill>
                  <a:srgbClr val="FFFFFF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, Property Type, Year Built</a:t>
            </a:r>
          </a:p>
          <a:p>
            <a:pPr>
              <a:lnSpc>
                <a:spcPts val="1400"/>
              </a:lnSpc>
            </a:pPr>
            <a:endParaRPr lang="en-US" sz="900" dirty="0">
              <a:solidFill>
                <a:srgbClr val="FFFFFF"/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  <a:p>
            <a:pPr>
              <a:lnSpc>
                <a:spcPts val="1400"/>
              </a:lnSpc>
            </a:pPr>
            <a:r>
              <a:rPr lang="en-US" sz="900" dirty="0">
                <a:solidFill>
                  <a:srgbClr val="FFFFFF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Lokasi </a:t>
            </a:r>
            <a:r>
              <a:rPr lang="en-US" sz="900" dirty="0" err="1">
                <a:solidFill>
                  <a:srgbClr val="FFFFFF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dari</a:t>
            </a:r>
            <a:r>
              <a:rPr lang="en-US" sz="900" dirty="0">
                <a:solidFill>
                  <a:srgbClr val="FFFFFF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US" sz="900" dirty="0" err="1">
                <a:solidFill>
                  <a:srgbClr val="FFFFFF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sebuah</a:t>
            </a:r>
            <a:r>
              <a:rPr lang="en-US" sz="900" dirty="0">
                <a:solidFill>
                  <a:srgbClr val="FFFFFF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US" sz="900" dirty="0" err="1">
                <a:solidFill>
                  <a:srgbClr val="FFFFFF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hunian</a:t>
            </a:r>
            <a:r>
              <a:rPr lang="en-US" sz="900" dirty="0">
                <a:solidFill>
                  <a:srgbClr val="FFFFFF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: Region name, Council Area, Suburb, Latitude, Longitude, Address, Postcode</a:t>
            </a:r>
          </a:p>
          <a:p>
            <a:pPr>
              <a:lnSpc>
                <a:spcPts val="1400"/>
              </a:lnSpc>
            </a:pPr>
            <a:endParaRPr lang="en-US" sz="900" dirty="0">
              <a:solidFill>
                <a:srgbClr val="FFFFFF"/>
              </a:solidFill>
              <a:latin typeface="Open Sans Light" panose="020B0604020202020204" charset="0"/>
              <a:ea typeface="Open Sans Light" panose="020B0604020202020204" charset="0"/>
              <a:cs typeface="Open Sans Light" panose="020B0604020202020204" charset="0"/>
            </a:endParaRPr>
          </a:p>
          <a:p>
            <a:pPr>
              <a:lnSpc>
                <a:spcPts val="1400"/>
              </a:lnSpc>
            </a:pPr>
            <a:r>
              <a:rPr lang="en-US" sz="900" dirty="0" err="1">
                <a:solidFill>
                  <a:srgbClr val="FFFFFF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Informasi</a:t>
            </a:r>
            <a:r>
              <a:rPr lang="en-US" sz="900" dirty="0">
                <a:solidFill>
                  <a:srgbClr val="FFFFFF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 </a:t>
            </a:r>
            <a:r>
              <a:rPr lang="en-US" sz="900" dirty="0" err="1">
                <a:solidFill>
                  <a:srgbClr val="FFFFFF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lainnya</a:t>
            </a:r>
            <a:r>
              <a:rPr lang="en-US" sz="900" dirty="0">
                <a:solidFill>
                  <a:srgbClr val="FFFFFF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: </a:t>
            </a:r>
            <a:r>
              <a:rPr lang="en-US" sz="900" dirty="0" err="1">
                <a:solidFill>
                  <a:srgbClr val="FFFFFF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SellerG</a:t>
            </a:r>
            <a:r>
              <a:rPr lang="en-US" sz="900" dirty="0">
                <a:solidFill>
                  <a:srgbClr val="FFFFFF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/Property Agency, Method, Price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97CD29-D8CE-4BF4-A3D5-33BE78A7F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4773"/>
            <a:ext cx="4762500" cy="150807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97E46F0-EE5D-40DC-AE37-7E55A8899C7E}"/>
              </a:ext>
            </a:extLst>
          </p:cNvPr>
          <p:cNvCxnSpPr/>
          <p:nvPr/>
        </p:nvCxnSpPr>
        <p:spPr>
          <a:xfrm>
            <a:off x="400050" y="816610"/>
            <a:ext cx="3968750" cy="0"/>
          </a:xfrm>
          <a:prstGeom prst="line">
            <a:avLst/>
          </a:prstGeom>
          <a:ln w="50800" cmpd="dbl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F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697AB8-C69A-4899-9069-9FA570EAA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042" y="0"/>
            <a:ext cx="4073457" cy="3143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2054D4-4CBD-40A2-A578-DC60C57C6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15" y="3127907"/>
            <a:ext cx="3976035" cy="161635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15F0D94-FC0F-47A3-AC94-0F2591B123F7}"/>
              </a:ext>
            </a:extLst>
          </p:cNvPr>
          <p:cNvCxnSpPr/>
          <p:nvPr/>
        </p:nvCxnSpPr>
        <p:spPr>
          <a:xfrm>
            <a:off x="247650" y="0"/>
            <a:ext cx="0" cy="476250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F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1ABA2E-B3E2-481C-90AE-1FDA0B127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7250"/>
            <a:ext cx="4762500" cy="279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9FB6A0-1684-422C-87C0-131D32E358CE}"/>
              </a:ext>
            </a:extLst>
          </p:cNvPr>
          <p:cNvSpPr txBox="1"/>
          <p:nvPr/>
        </p:nvSpPr>
        <p:spPr>
          <a:xfrm>
            <a:off x="421657" y="521545"/>
            <a:ext cx="3810000" cy="251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40"/>
              </a:lnSpc>
            </a:pPr>
            <a:r>
              <a:rPr lang="en-US" sz="1200" b="1" dirty="0">
                <a:solidFill>
                  <a:srgbClr val="FFFFFF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Corr.() Visualization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F499C4-2BE3-4ED8-89A4-F185B28D8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57" y="3884410"/>
            <a:ext cx="1504950" cy="741327"/>
          </a:xfrm>
          <a:prstGeom prst="rect">
            <a:avLst/>
          </a:prstGeom>
        </p:spPr>
      </p:pic>
      <p:sp>
        <p:nvSpPr>
          <p:cNvPr id="6" name="TextBox 3">
            <a:extLst>
              <a:ext uri="{FF2B5EF4-FFF2-40B4-BE49-F238E27FC236}">
                <a16:creationId xmlns:a16="http://schemas.microsoft.com/office/drawing/2014/main" id="{62872CBF-7995-49A1-8C49-5673FC20F36A}"/>
              </a:ext>
            </a:extLst>
          </p:cNvPr>
          <p:cNvSpPr txBox="1"/>
          <p:nvPr/>
        </p:nvSpPr>
        <p:spPr>
          <a:xfrm>
            <a:off x="421657" y="3654958"/>
            <a:ext cx="3810000" cy="1644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00"/>
              </a:lnSpc>
            </a:pPr>
            <a:r>
              <a:rPr lang="en-US" sz="900" b="1" dirty="0">
                <a:solidFill>
                  <a:srgbClr val="FFFFFF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Correlation Ratio: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32DDCA-12AA-48B6-93A8-8ACB71B7468F}"/>
              </a:ext>
            </a:extLst>
          </p:cNvPr>
          <p:cNvCxnSpPr/>
          <p:nvPr/>
        </p:nvCxnSpPr>
        <p:spPr>
          <a:xfrm>
            <a:off x="400050" y="816610"/>
            <a:ext cx="3968750" cy="0"/>
          </a:xfrm>
          <a:prstGeom prst="line">
            <a:avLst/>
          </a:prstGeom>
          <a:ln w="50800" cmpd="dbl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33F62A3-0C14-4D99-AEE8-0A6559B7B92D}"/>
              </a:ext>
            </a:extLst>
          </p:cNvPr>
          <p:cNvCxnSpPr>
            <a:cxnSpLocks/>
          </p:cNvCxnSpPr>
          <p:nvPr/>
        </p:nvCxnSpPr>
        <p:spPr>
          <a:xfrm>
            <a:off x="406187" y="3837553"/>
            <a:ext cx="1045193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1761</TotalTime>
  <Words>1305</Words>
  <Application>Microsoft Office PowerPoint</Application>
  <PresentationFormat>Custom</PresentationFormat>
  <Paragraphs>136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Open Sans Light</vt:lpstr>
      <vt:lpstr>Open Sans Extra Bold</vt:lpstr>
      <vt:lpstr>Kollektif</vt:lpstr>
      <vt:lpstr>Calibri</vt:lpstr>
      <vt:lpstr>Arial</vt:lpstr>
      <vt:lpstr>Microsoft JhengHei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Contemporary Simple Black House Logo</dc:title>
  <cp:lastModifiedBy>Satrio Dirgantoro</cp:lastModifiedBy>
  <cp:revision>8</cp:revision>
  <dcterms:created xsi:type="dcterms:W3CDTF">2006-08-16T00:00:00Z</dcterms:created>
  <dcterms:modified xsi:type="dcterms:W3CDTF">2020-11-22T19:53:00Z</dcterms:modified>
  <dc:identifier>DAEMhxTwYnI</dc:identifier>
</cp:coreProperties>
</file>