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4" r:id="rId17"/>
    <p:sldId id="271" r:id="rId18"/>
  </p:sldIdLst>
  <p:sldSz cx="4762500" cy="47625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ollektif" panose="020B0604020202020204" charset="0"/>
      <p:regular r:id="rId23"/>
    </p:embeddedFont>
    <p:embeddedFont>
      <p:font typeface="Microsoft JhengHei" panose="020B0604030504040204" pitchFamily="34" charset="-120"/>
      <p:regular r:id="rId24"/>
      <p:bold r:id="rId25"/>
    </p:embeddedFont>
    <p:embeddedFont>
      <p:font typeface="Open Sans Extra Bold" panose="020B0604020202020204" charset="0"/>
      <p:regular r:id="rId26"/>
    </p:embeddedFont>
    <p:embeddedFont>
      <p:font typeface="Open Sans Ligh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pos="252" userDrawn="1">
          <p15:clr>
            <a:srgbClr val="A4A3A4"/>
          </p15:clr>
        </p15:guide>
        <p15:guide id="3" orient="horz" pos="2508" userDrawn="1">
          <p15:clr>
            <a:srgbClr val="A4A3A4"/>
          </p15:clr>
        </p15:guide>
        <p15:guide id="4" pos="2752" userDrawn="1">
          <p15:clr>
            <a:srgbClr val="A4A3A4"/>
          </p15:clr>
        </p15:guide>
        <p15:guide id="5" pos="4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720"/>
    <a:srgbClr val="131F28"/>
    <a:srgbClr val="333300"/>
    <a:srgbClr val="9B3134"/>
    <a:srgbClr val="2F2F2F"/>
    <a:srgbClr val="0061A4"/>
    <a:srgbClr val="F0922C"/>
    <a:srgbClr val="B2E672"/>
    <a:srgbClr val="DDF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56" d="100"/>
          <a:sy n="156" d="100"/>
        </p:scale>
        <p:origin x="2502" y="132"/>
      </p:cViewPr>
      <p:guideLst>
        <p:guide orient="horz" pos="492"/>
        <p:guide pos="252"/>
        <p:guide orient="horz" pos="2508"/>
        <p:guide pos="2752"/>
        <p:guide pos="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2926" y="2126026"/>
            <a:ext cx="2897305" cy="763790"/>
            <a:chOff x="0" y="0"/>
            <a:chExt cx="3863073" cy="1018387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3863073" cy="587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3000" spc="540" dirty="0">
                  <a:solidFill>
                    <a:srgbClr val="FFFFFF"/>
                  </a:solidFill>
                  <a:latin typeface="Kollektif"/>
                </a:rPr>
                <a:t>MELBOURNE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09948"/>
              <a:ext cx="3055331" cy="208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2"/>
                </a:lnSpc>
              </a:pPr>
              <a:r>
                <a:rPr lang="en-US" sz="993" spc="178">
                  <a:solidFill>
                    <a:srgbClr val="FFFFFF"/>
                  </a:solidFill>
                  <a:latin typeface="Kollektif"/>
                </a:rPr>
                <a:t>HOUSING PRICE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1231" y="1872684"/>
            <a:ext cx="757764" cy="1017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CC62E4F-667F-4F0B-9CB0-E7A8FD5896CE}"/>
              </a:ext>
            </a:extLst>
          </p:cNvPr>
          <p:cNvSpPr txBox="1"/>
          <p:nvPr/>
        </p:nvSpPr>
        <p:spPr>
          <a:xfrm>
            <a:off x="425237" y="476250"/>
            <a:ext cx="3810000" cy="26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5. 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94CE9E-2C38-490F-8A62-F9BF62342878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99C55C-E202-4197-BACC-22330811C492}"/>
              </a:ext>
            </a:extLst>
          </p:cNvPr>
          <p:cNvSpPr txBox="1"/>
          <p:nvPr/>
        </p:nvSpPr>
        <p:spPr>
          <a:xfrm>
            <a:off x="425237" y="941894"/>
            <a:ext cx="3810000" cy="35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>
              <a:lnSpc>
                <a:spcPts val="1400"/>
              </a:lnSpc>
              <a:buFontTx/>
              <a:buChar char="-"/>
            </a:pPr>
            <a:r>
              <a:rPr lang="en-US" sz="11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Univariate Analysis</a:t>
            </a:r>
          </a:p>
          <a:p>
            <a:pPr marL="628650" lvl="1" indent="-171450">
              <a:lnSpc>
                <a:spcPts val="1400"/>
              </a:lnSpc>
              <a:buFontTx/>
              <a:buChar char="-"/>
            </a:pPr>
            <a:r>
              <a:rPr lang="en-US" sz="9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Numerical Features</a:t>
            </a:r>
            <a:endParaRPr lang="en-US" sz="1100" dirty="0">
              <a:solidFill>
                <a:srgbClr val="FFFFFF"/>
              </a:solidFill>
              <a:latin typeface="Open Sans Extra Bold" panose="020B0604020202020204" charset="0"/>
              <a:ea typeface="Open Sans Extra Bold" panose="020B0604020202020204" charset="0"/>
              <a:cs typeface="Open Sans Extra Bold" panose="020B060402020202020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98A5B5-A348-4347-9B00-9B83FD12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9" y="1275072"/>
            <a:ext cx="3810000" cy="192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25E51-9F7C-43A7-BD5A-9D615D9B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763"/>
            <a:ext cx="4762500" cy="1538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D84AF3-8865-477D-8F78-A1277FC46E27}"/>
              </a:ext>
            </a:extLst>
          </p:cNvPr>
          <p:cNvSpPr txBox="1"/>
          <p:nvPr/>
        </p:nvSpPr>
        <p:spPr>
          <a:xfrm>
            <a:off x="1390650" y="2502858"/>
            <a:ext cx="13644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Positive skewness/Right skew</a:t>
            </a:r>
            <a:endParaRPr lang="en-GB" sz="700" b="1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BE4C2C5-B4E8-4731-A986-6CF1C7C3C02E}"/>
              </a:ext>
            </a:extLst>
          </p:cNvPr>
          <p:cNvGrpSpPr/>
          <p:nvPr/>
        </p:nvGrpSpPr>
        <p:grpSpPr>
          <a:xfrm>
            <a:off x="0" y="1102772"/>
            <a:ext cx="4762500" cy="2971908"/>
            <a:chOff x="0" y="895296"/>
            <a:chExt cx="4762500" cy="29719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1B57CF5-B379-4B3F-8D71-C7062A26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95296"/>
              <a:ext cx="4762500" cy="2971908"/>
            </a:xfrm>
            <a:prstGeom prst="rect">
              <a:avLst/>
            </a:prstGeom>
          </p:spPr>
        </p:pic>
        <p:sp>
          <p:nvSpPr>
            <p:cNvPr id="7" name="Star: 6 Points 6">
              <a:extLst>
                <a:ext uri="{FF2B5EF4-FFF2-40B4-BE49-F238E27FC236}">
                  <a16:creationId xmlns:a16="http://schemas.microsoft.com/office/drawing/2014/main" id="{3AE41C78-6DB7-4905-85C3-1C19507FF4C8}"/>
                </a:ext>
              </a:extLst>
            </p:cNvPr>
            <p:cNvSpPr/>
            <p:nvPr/>
          </p:nvSpPr>
          <p:spPr>
            <a:xfrm>
              <a:off x="1619250" y="2160105"/>
              <a:ext cx="140126" cy="152400"/>
            </a:xfrm>
            <a:prstGeom prst="star6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F8D5DC-69AF-4D4F-8F02-935F0D551CA3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1368147" y="2312505"/>
              <a:ext cx="321166" cy="8170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D611FC-FF6C-4BBD-9651-EB40D0A019A0}"/>
                </a:ext>
              </a:extLst>
            </p:cNvPr>
            <p:cNvSpPr txBox="1"/>
            <p:nvPr/>
          </p:nvSpPr>
          <p:spPr>
            <a:xfrm>
              <a:off x="955184" y="3129599"/>
              <a:ext cx="825926" cy="25538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Open Sans Extra Bold" panose="020B0604020202020204" charset="0"/>
                </a:rPr>
                <a:t>CBD AREA</a:t>
              </a:r>
              <a:endParaRPr lang="en-GB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Open Sans Extra Bold" panose="020B060402020202020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6FF6A5-1B0C-47E8-992C-AF94BE23A8A6}"/>
              </a:ext>
            </a:extLst>
          </p:cNvPr>
          <p:cNvGrpSpPr/>
          <p:nvPr/>
        </p:nvGrpSpPr>
        <p:grpSpPr>
          <a:xfrm>
            <a:off x="6776" y="3417202"/>
            <a:ext cx="926673" cy="1332385"/>
            <a:chOff x="6776" y="3385809"/>
            <a:chExt cx="926673" cy="13323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9E70F2-CCD0-444A-9BA7-B4CD317440EC}"/>
                </a:ext>
              </a:extLst>
            </p:cNvPr>
            <p:cNvSpPr/>
            <p:nvPr/>
          </p:nvSpPr>
          <p:spPr>
            <a:xfrm>
              <a:off x="6776" y="3385809"/>
              <a:ext cx="926673" cy="1332385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2EA0C1-FAA9-422C-AA93-4DD28034CFC1}"/>
                </a:ext>
              </a:extLst>
            </p:cNvPr>
            <p:cNvSpPr/>
            <p:nvPr/>
          </p:nvSpPr>
          <p:spPr>
            <a:xfrm>
              <a:off x="76838" y="3561071"/>
              <a:ext cx="113405" cy="108803"/>
            </a:xfrm>
            <a:prstGeom prst="roundRect">
              <a:avLst/>
            </a:prstGeom>
            <a:solidFill>
              <a:srgbClr val="B2E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A089F7-5609-4E28-93A9-E68AFF8D302F}"/>
                </a:ext>
              </a:extLst>
            </p:cNvPr>
            <p:cNvSpPr/>
            <p:nvPr/>
          </p:nvSpPr>
          <p:spPr>
            <a:xfrm>
              <a:off x="76838" y="3736333"/>
              <a:ext cx="113405" cy="108803"/>
            </a:xfrm>
            <a:prstGeom prst="roundRect">
              <a:avLst/>
            </a:prstGeom>
            <a:solidFill>
              <a:srgbClr val="619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867086-A086-4D97-B0A7-3DEE27CF0D2A}"/>
                </a:ext>
              </a:extLst>
            </p:cNvPr>
            <p:cNvSpPr/>
            <p:nvPr/>
          </p:nvSpPr>
          <p:spPr>
            <a:xfrm>
              <a:off x="76838" y="3906560"/>
              <a:ext cx="113405" cy="108803"/>
            </a:xfrm>
            <a:prstGeom prst="roundRect">
              <a:avLst/>
            </a:prstGeom>
            <a:solidFill>
              <a:srgbClr val="F09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2565B3-5344-4546-B8A3-270C699AB11C}"/>
                </a:ext>
              </a:extLst>
            </p:cNvPr>
            <p:cNvSpPr/>
            <p:nvPr/>
          </p:nvSpPr>
          <p:spPr>
            <a:xfrm>
              <a:off x="81503" y="4076787"/>
              <a:ext cx="113405" cy="108803"/>
            </a:xfrm>
            <a:prstGeom prst="roundRect">
              <a:avLst/>
            </a:prstGeom>
            <a:solidFill>
              <a:srgbClr val="9B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401899-E70D-4B8F-AE77-D6B42E1E8F62}"/>
                </a:ext>
              </a:extLst>
            </p:cNvPr>
            <p:cNvSpPr/>
            <p:nvPr/>
          </p:nvSpPr>
          <p:spPr>
            <a:xfrm>
              <a:off x="76838" y="4247014"/>
              <a:ext cx="113405" cy="108803"/>
            </a:xfrm>
            <a:prstGeom prst="roundRect">
              <a:avLst/>
            </a:prstGeom>
            <a:solidFill>
              <a:srgbClr val="006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AEA70A-FD07-410E-9BF2-194DC8F0F2FA}"/>
                </a:ext>
              </a:extLst>
            </p:cNvPr>
            <p:cNvSpPr/>
            <p:nvPr/>
          </p:nvSpPr>
          <p:spPr>
            <a:xfrm>
              <a:off x="76838" y="4422817"/>
              <a:ext cx="113405" cy="108803"/>
            </a:xfrm>
            <a:prstGeom prst="round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31EC93-40E5-42CE-83F7-40701F059A9D}"/>
                </a:ext>
              </a:extLst>
            </p:cNvPr>
            <p:cNvSpPr txBox="1"/>
            <p:nvPr/>
          </p:nvSpPr>
          <p:spPr>
            <a:xfrm>
              <a:off x="136597" y="3512858"/>
              <a:ext cx="716219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500k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12C177-B9ED-43E2-8CDC-BB3D2567E72D}"/>
                </a:ext>
              </a:extLst>
            </p:cNvPr>
            <p:cNvSpPr txBox="1"/>
            <p:nvPr/>
          </p:nvSpPr>
          <p:spPr>
            <a:xfrm>
              <a:off x="136597" y="3690177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1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2BB6FC-88B7-4A77-BDC1-DD281EAB660C}"/>
                </a:ext>
              </a:extLst>
            </p:cNvPr>
            <p:cNvSpPr txBox="1"/>
            <p:nvPr/>
          </p:nvSpPr>
          <p:spPr>
            <a:xfrm>
              <a:off x="136597" y="3855351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2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CE0948-DC13-4C3E-85B0-47EC4AA4E7FC}"/>
                </a:ext>
              </a:extLst>
            </p:cNvPr>
            <p:cNvSpPr txBox="1"/>
            <p:nvPr/>
          </p:nvSpPr>
          <p:spPr>
            <a:xfrm>
              <a:off x="133540" y="4030073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3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F7D5AC-6D12-4000-8216-36227999608B}"/>
                </a:ext>
              </a:extLst>
            </p:cNvPr>
            <p:cNvSpPr txBox="1"/>
            <p:nvPr/>
          </p:nvSpPr>
          <p:spPr>
            <a:xfrm>
              <a:off x="133540" y="4195831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5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A41FE-B7E9-4302-8EC1-8BE9B2E18953}"/>
                </a:ext>
              </a:extLst>
            </p:cNvPr>
            <p:cNvSpPr txBox="1"/>
            <p:nvPr/>
          </p:nvSpPr>
          <p:spPr>
            <a:xfrm>
              <a:off x="133540" y="4369969"/>
              <a:ext cx="691475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Above 5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4BE6170-38CB-46D9-98EB-86193406745C}"/>
              </a:ext>
            </a:extLst>
          </p:cNvPr>
          <p:cNvSpPr txBox="1"/>
          <p:nvPr/>
        </p:nvSpPr>
        <p:spPr>
          <a:xfrm>
            <a:off x="3219228" y="3997003"/>
            <a:ext cx="1595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*Each category was sampled  200 data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EBEE2-E82F-41A3-840A-E8C571AB4085}"/>
              </a:ext>
            </a:extLst>
          </p:cNvPr>
          <p:cNvSpPr txBox="1"/>
          <p:nvPr/>
        </p:nvSpPr>
        <p:spPr>
          <a:xfrm>
            <a:off x="430478" y="552120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Melbourne House Distributions Map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0F2510-BC4E-46AB-AF01-99B8F10C984E}"/>
              </a:ext>
            </a:extLst>
          </p:cNvPr>
          <p:cNvSpPr txBox="1"/>
          <p:nvPr/>
        </p:nvSpPr>
        <p:spPr>
          <a:xfrm>
            <a:off x="400050" y="830763"/>
            <a:ext cx="3462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- </a:t>
            </a:r>
            <a:r>
              <a:rPr lang="en-US" sz="800" dirty="0" err="1">
                <a:solidFill>
                  <a:schemeClr val="bg1"/>
                </a:solidFill>
              </a:rPr>
              <a:t>Menggunakan</a:t>
            </a:r>
            <a:r>
              <a:rPr lang="en-US" sz="800" dirty="0">
                <a:solidFill>
                  <a:schemeClr val="bg1"/>
                </a:solidFill>
              </a:rPr>
              <a:t> folium map  </a:t>
            </a:r>
            <a:r>
              <a:rPr lang="en-US" sz="800" dirty="0" err="1">
                <a:solidFill>
                  <a:schemeClr val="bg1"/>
                </a:solidFill>
              </a:rPr>
              <a:t>untuk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melihat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rumah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berdasarkan</a:t>
            </a:r>
            <a:r>
              <a:rPr lang="en-US" sz="800" dirty="0">
                <a:solidFill>
                  <a:schemeClr val="bg1"/>
                </a:solidFill>
              </a:rPr>
              <a:t> price </a:t>
            </a:r>
            <a:r>
              <a:rPr lang="en-US" sz="800" dirty="0" err="1">
                <a:solidFill>
                  <a:schemeClr val="bg1"/>
                </a:solidFill>
              </a:rPr>
              <a:t>groupnya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9FE9E5-073B-4348-A304-0012C830A55D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BF464-704E-4D00-AE2B-4B26BFF1CD0F}"/>
              </a:ext>
            </a:extLst>
          </p:cNvPr>
          <p:cNvSpPr txBox="1"/>
          <p:nvPr/>
        </p:nvSpPr>
        <p:spPr>
          <a:xfrm>
            <a:off x="476250" y="552450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Monthly and Yearly House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64429-8A59-404A-92C6-AEA8992A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8" y="799461"/>
            <a:ext cx="4496184" cy="234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18B90-ED8D-4CC8-92A0-12D56525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951861"/>
            <a:ext cx="1508530" cy="24395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E24A131-8979-47BD-A4E9-46456443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3106428"/>
            <a:ext cx="476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4F436-C02C-4109-9ED4-BD55A390994F}"/>
              </a:ext>
            </a:extLst>
          </p:cNvPr>
          <p:cNvCxnSpPr/>
          <p:nvPr/>
        </p:nvCxnSpPr>
        <p:spPr>
          <a:xfrm>
            <a:off x="400050" y="78105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A6198-0313-4AA5-9A40-C2B04089F9E9}"/>
              </a:ext>
            </a:extLst>
          </p:cNvPr>
          <p:cNvSpPr txBox="1"/>
          <p:nvPr/>
        </p:nvSpPr>
        <p:spPr>
          <a:xfrm>
            <a:off x="476250" y="509375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>
              <a:lnSpc>
                <a:spcPts val="1400"/>
              </a:lnSpc>
              <a:buFontTx/>
              <a:buChar char="-"/>
            </a:pPr>
            <a:r>
              <a:rPr lang="en-US" sz="12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Multivariate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BB6BED-E438-4913-B225-5BCBA04DF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41080"/>
              </p:ext>
            </p:extLst>
          </p:nvPr>
        </p:nvGraphicFramePr>
        <p:xfrm>
          <a:off x="3160783" y="2774104"/>
          <a:ext cx="1546229" cy="1934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24">
                  <a:extLst>
                    <a:ext uri="{9D8B030D-6E8A-4147-A177-3AD203B41FA5}">
                      <a16:colId xmlns:a16="http://schemas.microsoft.com/office/drawing/2014/main" val="870188673"/>
                    </a:ext>
                  </a:extLst>
                </a:gridCol>
                <a:gridCol w="750005">
                  <a:extLst>
                    <a:ext uri="{9D8B030D-6E8A-4147-A177-3AD203B41FA5}">
                      <a16:colId xmlns:a16="http://schemas.microsoft.com/office/drawing/2014/main" val="4055268141"/>
                    </a:ext>
                  </a:extLst>
                </a:gridCol>
              </a:tblGrid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Rooms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Median Price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extLst>
                  <a:ext uri="{0D108BD9-81ED-4DB2-BD59-A6C34878D82A}">
                    <a16:rowId xmlns:a16="http://schemas.microsoft.com/office/drawing/2014/main" val="2261395877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5,000,000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955485474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2,705,000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595704010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2,115,000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797380849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1,663,000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4179394152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1,553,000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561353896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8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1,535,883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957211535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1,380,000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03942475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1,350,000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27543708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4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1,210,000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40714278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900,000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490023947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678,000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375827901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390,000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22726076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B9DD5BD-E525-45A4-AA74-3F1BB3C3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41735"/>
              </p:ext>
            </p:extLst>
          </p:nvPr>
        </p:nvGraphicFramePr>
        <p:xfrm>
          <a:off x="3160783" y="812459"/>
          <a:ext cx="1553100" cy="1934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0">
                  <a:extLst>
                    <a:ext uri="{9D8B030D-6E8A-4147-A177-3AD203B41FA5}">
                      <a16:colId xmlns:a16="http://schemas.microsoft.com/office/drawing/2014/main" val="870188673"/>
                    </a:ext>
                  </a:extLst>
                </a:gridCol>
                <a:gridCol w="776550">
                  <a:extLst>
                    <a:ext uri="{9D8B030D-6E8A-4147-A177-3AD203B41FA5}">
                      <a16:colId xmlns:a16="http://schemas.microsoft.com/office/drawing/2014/main" val="4055268141"/>
                    </a:ext>
                  </a:extLst>
                </a:gridCol>
              </a:tblGrid>
              <a:tr h="1614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Bathrooms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Median Price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extLst>
                  <a:ext uri="{0D108BD9-81ED-4DB2-BD59-A6C34878D82A}">
                    <a16:rowId xmlns:a16="http://schemas.microsoft.com/office/drawing/2014/main" val="2261395877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3,425,000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955485474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3,130,000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595704010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2,580,000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797380849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4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2,445,000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4179394152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2,215,000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561353896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8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2,220,000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957211535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1,810,000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03942475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27543708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1,290,000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40714278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1,050,000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490023947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994,000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375827901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735,000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2272607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9BCE702-D6D7-46FE-A70E-B54E5ABBD618}"/>
              </a:ext>
            </a:extLst>
          </p:cNvPr>
          <p:cNvSpPr txBox="1"/>
          <p:nvPr/>
        </p:nvSpPr>
        <p:spPr>
          <a:xfrm>
            <a:off x="704850" y="841057"/>
            <a:ext cx="3810000" cy="17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Basic Features of House vs Price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16238-E159-4B64-831F-5CB9225FA091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FD7D83-8652-4DC6-BC2A-C1B9879E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5" y="2914650"/>
            <a:ext cx="3142936" cy="1815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4D40A-7C4F-46B2-ACFC-1D599B51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5" y="1040727"/>
            <a:ext cx="3150671" cy="1723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6C92E-3DC0-4850-9753-786207347E28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Location vs Price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23F896-7471-494C-B342-EFA8B9E2455B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70EA93-13EE-4BB1-8F58-A11E6F62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282"/>
            <a:ext cx="4743450" cy="2043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8D313-5AE0-47E4-B449-83CE2C99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0850"/>
            <a:ext cx="4762500" cy="16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55BD5-B04B-4B8E-AF15-CFA862E34CEF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268A71-6196-42DF-B5F8-9474420526AB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792345-77BF-4A06-BFBC-F9CB2F710F5E}"/>
              </a:ext>
            </a:extLst>
          </p:cNvPr>
          <p:cNvSpPr txBox="1"/>
          <p:nvPr/>
        </p:nvSpPr>
        <p:spPr>
          <a:xfrm>
            <a:off x="355252" y="933450"/>
            <a:ext cx="405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lonjakan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permintaan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/demand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terhadap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pada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hingga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naik  92%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dibanding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2016.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menandakan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Housing bubble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mencapai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puncak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sebelum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akhirnya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demand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melambat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Desember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2017.</a:t>
            </a:r>
            <a:b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</a:br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77788-E8FD-4905-9F7D-C746E8CEB002}"/>
              </a:ext>
            </a:extLst>
          </p:cNvPr>
          <p:cNvSpPr txBox="1"/>
          <p:nvPr/>
        </p:nvSpPr>
        <p:spPr>
          <a:xfrm>
            <a:off x="350777" y="1281662"/>
            <a:ext cx="39687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affordable rata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rata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cukup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jauh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Area.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beberapa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suburb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tertentu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walau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letaknya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jauh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namun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Canterbury. </a:t>
            </a:r>
          </a:p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Property type house dan townhouse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bedroom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yang paling affordable di Melbourne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region Western dan Northern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Metropolitan.Untuk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dibawah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terendah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Suburbs Maribyrnong Western Metropolitan.  East Melbourne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region Northern Metropolitan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tertinggi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 </a:t>
            </a:r>
          </a:p>
          <a:p>
            <a:pPr algn="l"/>
            <a:endParaRPr lang="en-GB" sz="800" dirty="0">
              <a:solidFill>
                <a:srgbClr val="F8F8F0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Tipe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jumlah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mandi, Luas Tanah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Bangunan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dan Lokasi suburb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62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85B8E-136B-44C2-B16E-FAE712C5092D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Suggestion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21E6EF-1D66-4BB1-A9EF-54A9D5DE235C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D1F0C2-8788-42B0-9661-CDBCEDF48C72}"/>
              </a:ext>
            </a:extLst>
          </p:cNvPr>
          <p:cNvSpPr txBox="1"/>
          <p:nvPr/>
        </p:nvSpPr>
        <p:spPr>
          <a:xfrm>
            <a:off x="400689" y="933450"/>
            <a:ext cx="3892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Cek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terlebih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dahulu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apakah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termasuk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suburb yang median price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memang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Karena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penting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agar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rendah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Umur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bukanlah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Jarak Property Anda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meningkatkan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peluang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disarankan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agar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menggunakan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jasa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Agent Marshall,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Jellis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Buxton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portfolio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mereka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berhasil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diatas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800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diatas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juta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AUD.</a:t>
            </a:r>
          </a:p>
        </p:txBody>
      </p:sp>
    </p:spTree>
    <p:extLst>
      <p:ext uri="{BB962C8B-B14F-4D97-AF65-F5344CB8AC3E}">
        <p14:creationId xmlns:p14="http://schemas.microsoft.com/office/powerpoint/2010/main" val="286999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D29782-6F50-4369-B801-6C51C993F2A3}"/>
              </a:ext>
            </a:extLst>
          </p:cNvPr>
          <p:cNvSpPr txBox="1"/>
          <p:nvPr/>
        </p:nvSpPr>
        <p:spPr>
          <a:xfrm>
            <a:off x="400050" y="1009650"/>
            <a:ext cx="3733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Case, Karl E. dan Robert J. Shiller, 2003, Is There a Bubble in the Housing Market? An Analysis, Prepared for the Brookings Panel on Economic Activity September 4-5, 2003 </a:t>
            </a:r>
          </a:p>
          <a:p>
            <a:endParaRPr lang="en-US" sz="10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Roberts, Lawrence (2008), The Great House Bubble, Why did House Price Fall?, Monterey Cypress Publishing, a division of Monterey Cypress, LLC Siegel, Jeremy J., 2003, What is an Asset Price Bubble? An Operational Definition, European Financial Management, Vol. 9, No. 1, 2003, 11-24.</a:t>
            </a:r>
            <a:endParaRPr lang="en-GB" sz="10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A5132-8B84-4FD2-B549-CBAF3611ACEC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4392A-D8A3-4EA5-8EE0-840274F7BEFD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050" y="5524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E8022-097C-4F03-8C85-0834F1978D0D}"/>
              </a:ext>
            </a:extLst>
          </p:cNvPr>
          <p:cNvSpPr txBox="1"/>
          <p:nvPr/>
        </p:nvSpPr>
        <p:spPr>
          <a:xfrm>
            <a:off x="400050" y="1238250"/>
            <a:ext cx="2209800" cy="1712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7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/>
              </a:rPr>
              <a:t>Satrio Dirgantoro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Student JCSDS 10 </a:t>
            </a:r>
            <a:r>
              <a:rPr lang="en-US" sz="900" dirty="0" err="1">
                <a:solidFill>
                  <a:srgbClr val="FFFFFF"/>
                </a:solidFill>
                <a:latin typeface="Open Sans Light"/>
              </a:rPr>
              <a:t>Purwadhika</a:t>
            </a:r>
            <a:r>
              <a:rPr lang="en-US" sz="900" dirty="0">
                <a:solidFill>
                  <a:srgbClr val="FFFFFF"/>
                </a:solidFill>
                <a:latin typeface="Open Sans Light"/>
              </a:rPr>
              <a:t> Jakarta</a:t>
            </a:r>
          </a:p>
          <a:p>
            <a:pPr>
              <a:lnSpc>
                <a:spcPts val="1497"/>
              </a:lnSpc>
            </a:pPr>
            <a:endParaRPr lang="en-US" sz="900" dirty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1497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/>
              </a:rPr>
              <a:t>Background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Ex – Supervisor Sales Strategy at 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PT. Lotte Shopping Avenue Indonesia</a:t>
            </a:r>
          </a:p>
          <a:p>
            <a:pPr>
              <a:lnSpc>
                <a:spcPts val="1497"/>
              </a:lnSpc>
            </a:pPr>
            <a:endParaRPr lang="en-US" sz="900" b="1" dirty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English Literature,  Jakarta State University 2008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237F33-F2F1-4CDD-B07E-C0AF36DAA5AA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FCC4A-A4C8-42EE-A7C1-98B6D807ACBA}"/>
              </a:ext>
            </a:extLst>
          </p:cNvPr>
          <p:cNvSpPr txBox="1"/>
          <p:nvPr/>
        </p:nvSpPr>
        <p:spPr>
          <a:xfrm>
            <a:off x="323850" y="857250"/>
            <a:ext cx="36576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Dataset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diambil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Kaggle.com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sumber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berasal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Domain.com.au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bagian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Domain Group. Domain group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adalah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perusahaan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menawarkan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ekosistem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solusi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multi-platform.</a:t>
            </a:r>
          </a:p>
          <a:p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Domain.com.au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sendiri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website yang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menampilkan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di Australia yang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dijual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sistem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lelang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Dataset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diambil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2016 – 2018.</a:t>
            </a:r>
            <a:endParaRPr lang="en-GB" sz="9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7162C29-368D-40D2-9FDD-F693F9027343}"/>
              </a:ext>
            </a:extLst>
          </p:cNvPr>
          <p:cNvSpPr txBox="1"/>
          <p:nvPr/>
        </p:nvSpPr>
        <p:spPr>
          <a:xfrm>
            <a:off x="411940" y="51689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1. Background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DA1AB-6D97-419B-90DB-09690DED8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0" y="1908963"/>
            <a:ext cx="3956860" cy="283627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83B819-F49E-48D7-8F68-517A7E07B3BD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050" y="51689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1. Background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A2476-104E-475E-AEC5-3BE3E4A6FC5E}"/>
              </a:ext>
            </a:extLst>
          </p:cNvPr>
          <p:cNvSpPr txBox="1"/>
          <p:nvPr/>
        </p:nvSpPr>
        <p:spPr>
          <a:xfrm>
            <a:off x="424598" y="900473"/>
            <a:ext cx="3968750" cy="3056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7"/>
              </a:lnSpc>
            </a:pP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Istilah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1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“housing price bubble”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“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Pembengkakan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Harga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”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seringkali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digunakan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banyak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situasi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tapi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sekali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didefinisikan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jelas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Case and Shiller (2003)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percaya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istilah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bubble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menggambarkan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dimana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masyarakat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pelaku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pasar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secara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berlebihan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berharap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(excessive public expectations)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masa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depan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sebelumnya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Secara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umum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housing bubble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dapat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didefinisikan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sebagai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sekelompok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asset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berlangsung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dimana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menyebabkan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munculnya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harapan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masa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</a:p>
          <a:p>
            <a:pPr>
              <a:lnSpc>
                <a:spcPts val="1497"/>
              </a:lnSpc>
            </a:pPr>
            <a:endParaRPr lang="en-GB" sz="8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97"/>
              </a:lnSpc>
            </a:pP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housing bubble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cepat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dibanding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upah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inflasi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Akibatnya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muncul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ketakutan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jika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sekarang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maka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pernah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bisa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membeli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sudah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terjangkau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Akibatnya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permintaan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naik dan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akhirnya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benar-benar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meningkat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Ketakutan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didukung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ide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naik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memunculkan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keyakinan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membeli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adalah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mendesak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(urgent). </a:t>
            </a:r>
            <a:endParaRPr lang="en-US" sz="8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AEC406-8EFF-4DAE-9F6F-E12BAD3F77C8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648AA27-E026-4436-8EAD-CE090CE17707}"/>
              </a:ext>
            </a:extLst>
          </p:cNvPr>
          <p:cNvSpPr txBox="1"/>
          <p:nvPr/>
        </p:nvSpPr>
        <p:spPr>
          <a:xfrm>
            <a:off x="425237" y="534917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2. Problems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AC3DA82-0927-4934-B788-7B42997B7E95}"/>
              </a:ext>
            </a:extLst>
          </p:cNvPr>
          <p:cNvSpPr txBox="1"/>
          <p:nvPr/>
        </p:nvSpPr>
        <p:spPr>
          <a:xfrm>
            <a:off x="476250" y="1019906"/>
            <a:ext cx="3810000" cy="88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sulit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para vendor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owner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tepat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reasonable agar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sehingga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sulit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dijual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juga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rendah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agar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kehilangan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profit.</a:t>
            </a:r>
            <a:endParaRPr lang="en-US" sz="10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1141E5-3692-4D44-B0AF-3E4FC83B03E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D20DFD73-65E0-4B15-800D-231DC0B3B8B7}"/>
              </a:ext>
            </a:extLst>
          </p:cNvPr>
          <p:cNvSpPr txBox="1"/>
          <p:nvPr/>
        </p:nvSpPr>
        <p:spPr>
          <a:xfrm>
            <a:off x="400050" y="2228850"/>
            <a:ext cx="3810000" cy="25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619720"/>
                </a:solidFill>
                <a:latin typeface="Open Sans Extra Bold"/>
              </a:rPr>
              <a:t>2.1 Business Questions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08E5242-C543-4A2F-86C8-FDB80EB67D54}"/>
              </a:ext>
            </a:extLst>
          </p:cNvPr>
          <p:cNvSpPr txBox="1"/>
          <p:nvPr/>
        </p:nvSpPr>
        <p:spPr>
          <a:xfrm>
            <a:off x="476250" y="2686050"/>
            <a:ext cx="3810000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juga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muncul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pertanyaan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–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pertanyaan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sebagai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berikut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</a:t>
            </a:r>
          </a:p>
          <a:p>
            <a:pPr algn="l"/>
            <a:endParaRPr lang="en-GB" sz="1000" b="0" i="0" dirty="0">
              <a:solidFill>
                <a:schemeClr val="bg1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Kapan housing bubble </a:t>
            </a:r>
            <a:r>
              <a:rPr lang="en-GB" sz="10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Melbourne?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manakah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paling affordable?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manakah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paling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Fitur -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saja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menjadi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penting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Berapa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chemeClr val="bg1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2AF38-43B3-48B9-B146-64FF88270560}"/>
              </a:ext>
            </a:extLst>
          </p:cNvPr>
          <p:cNvCxnSpPr/>
          <p:nvPr/>
        </p:nvCxnSpPr>
        <p:spPr>
          <a:xfrm>
            <a:off x="396875" y="2528152"/>
            <a:ext cx="3968750" cy="0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5237" y="5524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3. Goals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9968" y="1009650"/>
            <a:ext cx="3810000" cy="106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Project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menganalisis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spesifiknya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di Melbourne dan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melihat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saja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membuat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model machine learning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pendekatan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Supervised Learning: Regression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memprediksi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berdasarkan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fiturnya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  <a:endParaRPr lang="en-US" sz="10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B9753-119E-4F3F-89FF-AC459F81DBD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08A4399-6653-4E00-BD52-D1D068C2C170}"/>
              </a:ext>
            </a:extLst>
          </p:cNvPr>
          <p:cNvSpPr txBox="1"/>
          <p:nvPr/>
        </p:nvSpPr>
        <p:spPr>
          <a:xfrm>
            <a:off x="425237" y="4762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4. Read Data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87606E2-70F4-48C3-B625-4EC9CC09E9DB}"/>
              </a:ext>
            </a:extLst>
          </p:cNvPr>
          <p:cNvSpPr txBox="1"/>
          <p:nvPr/>
        </p:nvSpPr>
        <p:spPr>
          <a:xfrm>
            <a:off x="425237" y="922950"/>
            <a:ext cx="3810000" cy="1241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Karakteristik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dasar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hunian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Bedroom, Bathroom, Car Spot,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Landsize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BuildingArea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Property Type, Year Built</a:t>
            </a:r>
          </a:p>
          <a:p>
            <a:pPr>
              <a:lnSpc>
                <a:spcPts val="1400"/>
              </a:lnSpc>
            </a:pPr>
            <a:endParaRPr lang="en-US" sz="9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hunian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Region name, Council Area, Suburb, Latitude, Longitude, Address, Postcode</a:t>
            </a:r>
          </a:p>
          <a:p>
            <a:pPr>
              <a:lnSpc>
                <a:spcPts val="1400"/>
              </a:lnSpc>
            </a:pPr>
            <a:endParaRPr lang="en-US" sz="9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00"/>
              </a:lnSpc>
            </a:pP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Informasi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lainnya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SellerG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/Property Agency, Method,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7CD29-D8CE-4BF4-A3D5-33BE78A7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773"/>
            <a:ext cx="4762500" cy="15080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E46F0-EE5D-40DC-AE37-7E55A8899C7E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97AB8-C69A-4899-9069-9FA570EA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" y="0"/>
            <a:ext cx="4073457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054D4-4CBD-40A2-A578-DC60C57C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5" y="3127907"/>
            <a:ext cx="3976035" cy="161635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5F0D94-FC0F-47A3-AC94-0F2591B123F7}"/>
              </a:ext>
            </a:extLst>
          </p:cNvPr>
          <p:cNvCxnSpPr/>
          <p:nvPr/>
        </p:nvCxnSpPr>
        <p:spPr>
          <a:xfrm>
            <a:off x="247650" y="0"/>
            <a:ext cx="0" cy="4762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ABA2E-B3E2-481C-90AE-1FDA0B12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47625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FB6A0-1684-422C-87C0-131D32E358CE}"/>
              </a:ext>
            </a:extLst>
          </p:cNvPr>
          <p:cNvSpPr txBox="1"/>
          <p:nvPr/>
        </p:nvSpPr>
        <p:spPr>
          <a:xfrm>
            <a:off x="421657" y="521545"/>
            <a:ext cx="3810000" cy="25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200" b="1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Corr.()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499C4-2BE3-4ED8-89A4-F185B28D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7" y="3884410"/>
            <a:ext cx="1504950" cy="741327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872CBF-7995-49A1-8C49-5673FC20F36A}"/>
              </a:ext>
            </a:extLst>
          </p:cNvPr>
          <p:cNvSpPr txBox="1"/>
          <p:nvPr/>
        </p:nvSpPr>
        <p:spPr>
          <a:xfrm>
            <a:off x="421657" y="3654958"/>
            <a:ext cx="3810000" cy="16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Correlation Ratio: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32DDCA-12AA-48B6-93A8-8ACB71B7468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3F62A3-0C14-4D99-AEE8-0A6559B7B92D}"/>
              </a:ext>
            </a:extLst>
          </p:cNvPr>
          <p:cNvCxnSpPr>
            <a:cxnSpLocks/>
          </p:cNvCxnSpPr>
          <p:nvPr/>
        </p:nvCxnSpPr>
        <p:spPr>
          <a:xfrm>
            <a:off x="406187" y="3837553"/>
            <a:ext cx="104519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1029</Words>
  <Application>Microsoft Office PowerPoint</Application>
  <PresentationFormat>Custom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Kollektif</vt:lpstr>
      <vt:lpstr>Calibri</vt:lpstr>
      <vt:lpstr>Open Sans Light</vt:lpstr>
      <vt:lpstr>Arial</vt:lpstr>
      <vt:lpstr>Microsoft JhengHei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Simple Black House Logo</dc:title>
  <cp:lastModifiedBy>Satrio Dirgantoro</cp:lastModifiedBy>
  <cp:revision>9</cp:revision>
  <dcterms:created xsi:type="dcterms:W3CDTF">2006-08-16T00:00:00Z</dcterms:created>
  <dcterms:modified xsi:type="dcterms:W3CDTF">2020-11-24T04:57:06Z</dcterms:modified>
  <dc:identifier>DAEMhxTwYnI</dc:identifier>
</cp:coreProperties>
</file>