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B75C93-03C6-4BBA-89F9-C1A3803E7E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B5A0238-D1B1-4402-9AB0-722988E0FF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6316A5F-CF0D-4F75-922E-348E3355A6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90883C6C-D756-47C5-871E-F2F34C19D4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F2323C-8298-4468-A6CA-851BF6B90C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CC628C-D139-4F3C-90EE-B88BFFE294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1913C49-B448-4100-92C3-29A69DE3A7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00A8CD2-AAA5-4405-923B-1493FBA384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A60CE81-049F-40B5-949D-BAAF2934E2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BECCD32-2C64-48FD-BF38-8DAF7C1C52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7833B12-996A-4060-9757-5DC5189DA3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F279444-83D8-4EA3-9483-1EAE699233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DDDB33D-386F-4D76-A1CB-61F3684151F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4CE8920-24DA-4080-96BC-9CD70E9A6E8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49FED8F-072C-46AD-9D1B-5D7F4BA7CEE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360" y="0"/>
            <a:ext cx="9144360" cy="5142960"/>
          </a:xfrm>
          <a:custGeom>
            <a:avLst/>
            <a:gdLst/>
            <a:ahLst/>
            <a:rect l="0" t="0" r="r" b="b"/>
            <a:pathLst>
              <a:path w="25401" h="14286">
                <a:moveTo>
                  <a:pt x="0" y="14286"/>
                </a:moveTo>
                <a:lnTo>
                  <a:pt x="0" y="0"/>
                </a:lnTo>
                <a:lnTo>
                  <a:pt x="25401" y="0"/>
                </a:lnTo>
                <a:lnTo>
                  <a:pt x="25401" y="9448"/>
                </a:lnTo>
                <a:lnTo>
                  <a:pt x="0" y="14286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 rot="20951400">
            <a:off x="456840" y="3146040"/>
            <a:ext cx="822960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6769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1" lang="en-US" sz="676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 rot="20951400">
            <a:off x="548280" y="4345920"/>
            <a:ext cx="8046720" cy="3977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 algn="ctr">
              <a:spcAft>
                <a:spcPts val="14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Aft>
                <a:spcPts val="10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Aft>
                <a:spcPts val="77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Aft>
                <a:spcPts val="5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1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1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9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Aft>
                <a:spcPts val="30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64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4"/>
          </p:nvPr>
        </p:nvSpPr>
        <p:spPr>
          <a:xfrm>
            <a:off x="6367680" y="5942880"/>
            <a:ext cx="2612520" cy="4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Liberation Sans Narrow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ftr" idx="35"/>
          </p:nvPr>
        </p:nvSpPr>
        <p:spPr>
          <a:xfrm>
            <a:off x="5061240" y="6204240"/>
            <a:ext cx="3918960" cy="4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Liberation Sans Narrow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sldNum" idx="36"/>
          </p:nvPr>
        </p:nvSpPr>
        <p:spPr>
          <a:xfrm>
            <a:off x="6694200" y="5551200"/>
            <a:ext cx="2286000" cy="4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fld id="{5EC9D661-D664-44A0-B438-CE3F34AE5145}" type="slidenum">
              <a:rPr b="0" lang="en-US" sz="2600" spc="-1" strike="noStrike">
                <a:solidFill>
                  <a:srgbClr val="000000"/>
                </a:solidFill>
                <a:latin typeface="Liberation Sans Narrow"/>
              </a:rPr>
              <a:t>&lt;number&gt;</a:t>
            </a:fld>
            <a:endParaRPr b="0" lang="en-US" sz="2600" spc="-1" strike="noStrike">
              <a:solidFill>
                <a:srgbClr val="000000"/>
              </a:solidFill>
              <a:latin typeface="Liberation Sans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Master text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ACA9790-C307-4AA6-90E9-B7B557DA071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0FFFFD3-8693-4C66-B649-116CF148400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B8D282B-AF18-4C08-B2C4-ADBDB5A52D2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1FFF770-5AD8-497B-A974-27061DD9646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A61AD8F-D6E7-4046-B262-FB2A0C5D79C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429987D-661D-4C49-A05F-F1D41DFCBD4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0209A2A-6010-47AC-9718-2987BEAB835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1CCC1F8-8942-4324-9B3D-2745127282A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Efficient Tuning and Inference for Large Language Models on Textual Graphs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Group 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Future Research Directions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Extend ENGINE to edge and graph-level tasks.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Experiment with larger and more diverse datasets.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Investigate automated parameter tuning mechanisms.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Deliverables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Presentation: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Architecture, key questions, results, and critical thinking.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Code Implementation: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ENGINE and ENGINEearly.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Experimental Results: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Performance analysis and comparison.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README: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Setup and replication guide.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Conclusion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ENGINE effectively integrates LLMs and GNNs for textual graphs.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Addresses key challenges of efficiency and latency.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Demonstrates state-of-the-art performance on node classification tasks.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Thank You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Questions?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Textual Graphs: Combination of textual data and graph structures (e.g., webpages, academic papers).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Traditional Approaches: Use shallow encoders + GNNs.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Challenges: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Efficiency in parameter and memory usage.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High latency during inference.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Objective of ENGINE Framework: Efficient integration of LLMs and GNNs for textual graph tasks.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Key Questions Investigated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Challenges of integrating LLMs with GNNs.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How GNNs enable parameter and memory-efficient fine-tuning.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Existing methods to combine LLMs and GNNs.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GNN’s role in Parameter-Efficient Fine-Tuning (PEFT).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Integration of structural information via G-Ladders.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Addressing high latency during inference.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Challenges of Integrating LLMs and GNNs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Memory Overhead: Large parameter sizes in LLMs.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Separate Processing: Encoding of textual and structural features often decoupled.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Inference Latency: Depth of LLM layers increases processing time.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The ENGINE Framework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Core Idea: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Freeze LLM parameters.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Add lightweight, tunable G-Ladders alongside LLM layers.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Advantages: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Parameter and memory efficiency.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Integration of textual and structural features.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Architecture Details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Components: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LLM: Pretrained and frozen for efficient use.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G-Ladders: Enhance node representations via message passing.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Caching Mechanism: Precompute node embeddings to speed up training.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Dynamic Early Exit: Lightweight classifiers for faster inference.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G-Ladders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Purpose: Integrate structural information through message passing.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Operation: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Maps token-level representations to node-level representations.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Combines information across layers using learnable coefficients.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Addressing High Latency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Challenge: Depth of LLM layers increases inference time.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Solution: Dynamic Early Exit.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Lightweight classifiers after each G-Ladder.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Stops processing when predictions stabilize.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Critical Analysis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Potential Limitations: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Scalability to extremely large graphs.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Dataset-specific tuning of early exit criteria.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Suggested Improvements: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Advanced message-passing methods.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Adaptive thresholds for dynamic exit.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Sparse tensor representations for scalability.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LibreOffice/24.2.5.2$Linux_X86_64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2024-12-21T16:23:17Z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