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1896D-197C-464B-9B76-B3B78CC20E68}">
  <a:tblStyle styleId="{E631896D-197C-464B-9B76-B3B78CC20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6cdad2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6cdad2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125cac2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125cac2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b9a34ed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b9a34e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b9a34e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b9a34e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b9a34ed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b9a34ed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b9a34e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b9a34e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b9a34ed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b9a34e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62b9a34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62b9a34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125cac2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a125cac2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a125cac2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a125cac2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125cac2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a125cac2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b9a34e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b9a34e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e39939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e39939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6cdad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6cdad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6cdad2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6cdad2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" type="body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276600" y="4947047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2084326" y="4912322"/>
            <a:ext cx="7059480" cy="36859"/>
            <a:chOff x="2083888" y="6550671"/>
            <a:chExt cx="7060186" cy="48601"/>
          </a:xfrm>
        </p:grpSpPr>
        <p:sp>
          <p:nvSpPr>
            <p:cNvPr id="8" name="Google Shape;8;p1"/>
            <p:cNvSpPr txBox="1"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 txBox="1"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1" name="Google Shape;11;p1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519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2133600" y="4915446"/>
            <a:ext cx="7010409" cy="34442"/>
            <a:chOff x="1905000" y="6553200"/>
            <a:chExt cx="7010409" cy="45600"/>
          </a:xfrm>
        </p:grpSpPr>
        <p:sp>
          <p:nvSpPr>
            <p:cNvPr id="13" name="Google Shape;13;p1"/>
            <p:cNvSpPr txBox="1"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1"/>
          <p:cNvGrpSpPr/>
          <p:nvPr/>
        </p:nvGrpSpPr>
        <p:grpSpPr>
          <a:xfrm>
            <a:off x="0" y="972096"/>
            <a:ext cx="7010409" cy="34442"/>
            <a:chOff x="1905000" y="6553200"/>
            <a:chExt cx="7010409" cy="45600"/>
          </a:xfrm>
        </p:grpSpPr>
        <p:sp>
          <p:nvSpPr>
            <p:cNvPr id="17" name="Google Shape;17;p1"/>
            <p:cNvSpPr txBox="1"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With Graphs</a:t>
            </a:r>
            <a:endParaRPr/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-44775" y="-151725"/>
            <a:ext cx="7632600" cy="161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Results(only on validation)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950" y="1519300"/>
            <a:ext cx="55911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as Predictors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7500" y="1118350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In this approach using only the LLM for the classification of each node, a prompt corresponding to the target TAG is generated both with and without structure (edge) information.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The generated prompt is input to the LLM and classification of each node is performed.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9625"/>
            <a:ext cx="4532824" cy="23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825" y="2692700"/>
            <a:ext cx="4658249" cy="11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-54975" y="4358675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555555"/>
                </a:solidFill>
              </a:rPr>
              <a:t>Example of prompt generation without structure information</a:t>
            </a:r>
            <a:endParaRPr i="1" sz="11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572000" y="3951350"/>
            <a:ext cx="4422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555555"/>
                </a:solidFill>
              </a:rPr>
              <a:t>Example of prompt generation with additional structure information</a:t>
            </a:r>
            <a:endParaRPr i="1" sz="11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types used</a:t>
            </a:r>
            <a:endParaRPr/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161600" y="121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{E631896D-197C-464B-9B76-B3B78CC20E68}</a:tableStyleId>
              </a:tblPr>
              <a:tblGrid>
                <a:gridCol w="1834675"/>
                <a:gridCol w="4091200"/>
                <a:gridCol w="2962925"/>
              </a:tblGrid>
              <a:tr h="3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Advantages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Disadvantages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2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LLM-as-Enhancers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Effectively enhances text attributes at the feature level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Improves performance of models in node classification tasks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not be suitable for tasks that require prediction of node labels based on structural and attribute information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2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LLMs-as-Predictors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Directly employs LLMs to generate predictions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potentially improve performance of models in node classification tasks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May be inaccurate in predictions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Potential test data leakage problem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ctrTitle"/>
          </p:nvPr>
        </p:nvSpPr>
        <p:spPr>
          <a:xfrm>
            <a:off x="-54975" y="424375"/>
            <a:ext cx="77250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353535"/>
                </a:solidFill>
              </a:rPr>
              <a:t>Observational findings of LLMs for node classification on TAGs</a:t>
            </a:r>
            <a:endParaRPr sz="1900">
              <a:solidFill>
                <a:srgbClr val="353535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-54975" y="1102675"/>
            <a:ext cx="9144000" cy="397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900"/>
              <a:t>F</a:t>
            </a:r>
            <a:r>
              <a:rPr lang="en" sz="1900"/>
              <a:t>or LLMs-as-Predictors :</a:t>
            </a:r>
            <a:endParaRPr sz="1900"/>
          </a:p>
          <a:p>
            <a:pPr indent="-298450" lvl="0" marL="457200" rtl="0" algn="l">
              <a:lnSpc>
                <a:spcPct val="165000"/>
              </a:lnSpc>
              <a:spcBef>
                <a:spcPts val="110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LLMs present preliminary effectiveness on some datasets.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Wrong predictions made by LLMs are sometimes also reasonable.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Chain-of-thoughts do not bring in performance gain.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There is potential test data leakage in evaluation.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Neighborhood summarization is likely to achieve performance gain.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LLMs with a structure-aware prompt may also suffer from heterophilous neighboring nodes.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The quality of pseudo labels is key to downstream performance.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11"/>
            </a:pPr>
            <a:r>
              <a:rPr lang="en" sz="1100"/>
              <a:t>Getting the confidence by simply prompting the LLMs may not work since they are too “confident”.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/>
              <a:t>These e</a:t>
            </a:r>
            <a:r>
              <a:rPr lang="en" sz="1100"/>
              <a:t>xperiments are performed on-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~  Datasets: CORA, Pubmed, OGBN-Arxiv, OGBN-Products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~  GNNs: GCN, GAT, RevGAT, GraphSAGE, SAGN, (and MLP)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~  LLMs: Deberta, LLaMA, Sentence-BERT, e5-large, text-ada-embedding-002 (OpenAI), and Palm-Cortex-001 (Google),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-54975" y="424375"/>
            <a:ext cx="77250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353535"/>
                </a:solidFill>
              </a:rPr>
              <a:t>Observational findings of LLMs for node classification on TAGs</a:t>
            </a:r>
            <a:endParaRPr sz="1900">
              <a:solidFill>
                <a:srgbClr val="353535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-54975" y="1102675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For </a:t>
            </a:r>
            <a:r>
              <a:rPr lang="en" sz="2000"/>
              <a:t>LLMs-as-Enhancers :</a:t>
            </a:r>
            <a:endParaRPr sz="2000"/>
          </a:p>
          <a:p>
            <a:pPr indent="-298450" lvl="0" marL="457200" rtl="0" algn="l">
              <a:lnSpc>
                <a:spcPct val="165000"/>
              </a:lnSpc>
              <a:spcBef>
                <a:spcPts val="11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Combined with different types of text embeddings, GNNs demonstrate distinct effectiveness.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Fine-tune-based LLMs may fail at low labeling rate settings.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With a simple cascading structure, the combination of deep sentence embedding with GNNs makes a strong baseline.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Simply enlarging the model size of LLMs may not help with the node classification performance.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For integrating structures, iterative structure introduces massive computation overhead in the training stage.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 terms of different LLM types, deep sentence embedding models present better efficiency in the training stage.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effectiveness of TAPE is mainly from the explanations E generated by LLMs.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Replacing fine-tuned Pre-trained Language Models (PLMs) with deep sentence embedding models can further improve the overall performance of TAPE.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proposed knowledge enhancement attributes KEA can enhance the performance of the original attribute TA.</a:t>
            </a:r>
            <a:endParaRPr sz="1100"/>
          </a:p>
          <a:p>
            <a:pPr indent="-2984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For different datasets, the most effective enhancement methods may vary.</a:t>
            </a:r>
            <a:endParaRPr sz="11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-54975" y="1102675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Key findings are as follows:</a:t>
            </a:r>
            <a:endParaRPr sz="1400"/>
          </a:p>
          <a:p>
            <a:pPr indent="-317500" lvl="0" marL="457200" rtl="0" algn="l">
              <a:lnSpc>
                <a:spcPct val="1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/>
              <a:t>For LLMs-as-Enhancers, deep sentence embedding models present effectiveness in terms of performance and efficiency.</a:t>
            </a:r>
            <a:endParaRPr sz="1400"/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/>
              <a:t>For LLMs-as-Enhancers, the combination of LLMs’ augmentations and ensembling demonstrates its effectiveness.</a:t>
            </a:r>
            <a:endParaRPr sz="1400"/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/>
              <a:t>For LLMs-as-Predictors, LLMs present preliminary effectiveness but also indicate potential evaluation problem.</a:t>
            </a:r>
            <a:endParaRPr sz="1400"/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77425" y="102900"/>
            <a:ext cx="8422800" cy="93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Implementation</a:t>
            </a:r>
            <a:endParaRPr sz="3500"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-54975" y="1102675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-19200" y="966075"/>
            <a:ext cx="9182400" cy="38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LLM</a:t>
            </a:r>
            <a:r>
              <a:rPr lang="en"/>
              <a:t>s, with their proven efficacy in NLP tasks and beyond, offer rich node representations and complex reasoning capabilities, making them promising for enhancing GNNs.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paper explores the utility of LLMs for </a:t>
            </a:r>
            <a:r>
              <a:rPr lang="en" sz="1100">
                <a:solidFill>
                  <a:srgbClr val="555555"/>
                </a:solidFill>
              </a:rPr>
              <a:t> </a:t>
            </a:r>
            <a:r>
              <a:rPr lang="en"/>
              <a:t>interpreting text-attributed graphs (TAGs) as enhancers</a:t>
            </a:r>
            <a:r>
              <a:rPr lang="en" sz="1100">
                <a:solidFill>
                  <a:srgbClr val="555555"/>
                </a:solidFill>
              </a:rPr>
              <a:t> </a:t>
            </a:r>
            <a:r>
              <a:rPr lang="en"/>
              <a:t>and predictors.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paper presents observational findings of LLMs for node classification on TAGs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GNNs for graph ML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-47125" y="1149725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Graph Neural Networks (GNNs) have emerged as a prominent technique for handling graph-structured data in the field of machine learning.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GNNs employ a message-passing mechanism to effectively capture the inherent structure of graphs and learn meaningful representations for individual nodes.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They have demonstrated remarkable success in a wide range of graph-related tasks, including node classification, link prediction, and graph classification.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Traditional pipelines for learning on graphs with textual node attributes often rely on non-contextualized shallow embeddings, such as Bag-of-Words and Word2Vec embeddings.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These shallow embeddings pose limitations in capturing general knowledge and in-depth semantic understanding of the textual content associated with nodes.</a:t>
            </a:r>
            <a:endParaRPr sz="1200"/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types used</a:t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-584625" y="1467300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55555"/>
                </a:solidFill>
              </a:rPr>
              <a:t>The proposed two ways of utilizing LLMs to perform node classification on TAGs are:</a:t>
            </a:r>
            <a:endParaRPr sz="1500">
              <a:solidFill>
                <a:srgbClr val="555555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555555"/>
                </a:solidFill>
              </a:rPr>
              <a:t>LLMs-as-Enhancers</a:t>
            </a:r>
            <a:r>
              <a:rPr lang="en" sz="1500">
                <a:solidFill>
                  <a:srgbClr val="555555"/>
                </a:solidFill>
              </a:rPr>
              <a:t>,</a:t>
            </a:r>
            <a:r>
              <a:rPr lang="en" sz="1500">
                <a:solidFill>
                  <a:srgbClr val="555555"/>
                </a:solidFill>
              </a:rPr>
              <a:t>                   </a:t>
            </a:r>
            <a:r>
              <a:rPr lang="en" sz="1500">
                <a:solidFill>
                  <a:srgbClr val="555555"/>
                </a:solidFill>
              </a:rPr>
              <a:t>and                              </a:t>
            </a:r>
            <a:r>
              <a:rPr b="1" i="1" lang="en" sz="1500">
                <a:solidFill>
                  <a:srgbClr val="555555"/>
                </a:solidFill>
              </a:rPr>
              <a:t>LLMs-as-Predictors</a:t>
            </a:r>
            <a:r>
              <a:rPr lang="en" sz="1500">
                <a:solidFill>
                  <a:srgbClr val="555555"/>
                </a:solidFill>
              </a:rPr>
              <a:t>.</a:t>
            </a:r>
            <a:endParaRPr sz="1500">
              <a:solidFill>
                <a:srgbClr val="555555"/>
              </a:solidFill>
            </a:endParaRPr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1354"/>
            <a:ext cx="9143999" cy="209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as Enhancers</a:t>
            </a:r>
            <a:endParaRPr/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0" y="1039950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approach is to utilize the LLMs to extract features from text-attributed nodes within the graph, enriching them before feeding them into a GNN for graph learning.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LLM Feature Extraction Strategies proposed: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Cascading </a:t>
            </a:r>
            <a:r>
              <a:rPr i="1" lang="en" sz="1200"/>
              <a:t>(left)</a:t>
            </a:r>
            <a:r>
              <a:rPr lang="en" sz="1200"/>
              <a:t>: LLMs extract features at multiple levels of the graph hierarchy.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Iterative </a:t>
            </a:r>
            <a:r>
              <a:rPr i="1" lang="en" sz="1200"/>
              <a:t>(middle)</a:t>
            </a:r>
            <a:r>
              <a:rPr lang="en" sz="1200"/>
              <a:t>: LLMs refine features through iterative interaction with the GNN.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Text-Level Enhancement </a:t>
            </a:r>
            <a:r>
              <a:rPr i="1" lang="en" sz="1200"/>
              <a:t>(right)</a:t>
            </a:r>
            <a:r>
              <a:rPr lang="en" sz="1200"/>
              <a:t>: LLMs enrich node features directly using surrounding text.</a:t>
            </a:r>
            <a:endParaRPr sz="1200">
              <a:solidFill>
                <a:srgbClr val="E3E3E3"/>
              </a:solidFill>
              <a:highlight>
                <a:srgbClr val="131314"/>
              </a:highlight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5" y="2467274"/>
            <a:ext cx="7088874" cy="25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as Enhancers</a:t>
            </a:r>
            <a:endParaRPr/>
          </a:p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-54975" y="1102675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Leveraging Pre-trained Knowledge of the LLMs, two strategies for augmentation are: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TAPE (Text-Augmented Pre-training Embedding): Incorporates external text relevant to the graph nodes.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KEA (Knowledge Enhanced Augmentation): Injects specific knowledge concepts related to the task.</a:t>
            </a:r>
            <a:endParaRPr sz="1200"/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00" y="2142275"/>
            <a:ext cx="4686024" cy="25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ctrTitle"/>
          </p:nvPr>
        </p:nvSpPr>
        <p:spPr>
          <a:xfrm>
            <a:off x="77427" y="102900"/>
            <a:ext cx="68484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as Enhancers</a:t>
            </a:r>
            <a:endParaRPr/>
          </a:p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-54975" y="1102675"/>
            <a:ext cx="8956800" cy="3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8" y="1722594"/>
            <a:ext cx="4587183" cy="233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25" y="1175350"/>
            <a:ext cx="4597549" cy="34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800" y="1057275"/>
            <a:ext cx="4384801" cy="35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44399" cy="51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ctrTitle"/>
          </p:nvPr>
        </p:nvSpPr>
        <p:spPr>
          <a:xfrm>
            <a:off x="311700" y="-121175"/>
            <a:ext cx="6665100" cy="111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Finetuning of DeBERT</a:t>
            </a:r>
            <a:endParaRPr/>
          </a:p>
        </p:txBody>
      </p: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162950" y="1132600"/>
            <a:ext cx="8981100" cy="35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To get meaningful embeddings from DeBERT for our task, we have to finetune them.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Used pseudo labels to make DeBERT predict them and fine tuned based on them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We are giving only the pseudo labels of the training set as inputs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output of the model is 768*2 vector (</a:t>
            </a:r>
            <a:r>
              <a:rPr lang="en" sz="2200"/>
              <a:t>enhanced</a:t>
            </a:r>
            <a:r>
              <a:rPr lang="en" sz="2200"/>
              <a:t> + original text </a:t>
            </a:r>
            <a:r>
              <a:rPr lang="en" sz="2200"/>
              <a:t>embeddings concatenated together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Pseudo labels is repeated 8 times to get a vector of 8 which is concatenated with finetuned embeddings and passed on to MLP- (768*2 +8 sized vector)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ppt_pilan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