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333" r:id="rId4"/>
    <p:sldId id="258" r:id="rId5"/>
    <p:sldId id="275" r:id="rId6"/>
    <p:sldId id="279" r:id="rId7"/>
    <p:sldId id="281" r:id="rId8"/>
    <p:sldId id="282" r:id="rId9"/>
    <p:sldId id="276" r:id="rId10"/>
    <p:sldId id="280" r:id="rId11"/>
    <p:sldId id="283" r:id="rId12"/>
    <p:sldId id="287" r:id="rId13"/>
    <p:sldId id="288" r:id="rId14"/>
    <p:sldId id="289" r:id="rId15"/>
    <p:sldId id="290" r:id="rId16"/>
    <p:sldId id="295" r:id="rId17"/>
    <p:sldId id="296" r:id="rId18"/>
    <p:sldId id="297" r:id="rId19"/>
    <p:sldId id="299" r:id="rId20"/>
    <p:sldId id="321" r:id="rId21"/>
    <p:sldId id="300" r:id="rId22"/>
    <p:sldId id="301" r:id="rId23"/>
    <p:sldId id="303" r:id="rId24"/>
    <p:sldId id="292" r:id="rId25"/>
    <p:sldId id="293" r:id="rId26"/>
    <p:sldId id="284" r:id="rId27"/>
    <p:sldId id="285" r:id="rId28"/>
    <p:sldId id="286" r:id="rId29"/>
    <p:sldId id="304" r:id="rId30"/>
    <p:sldId id="305" r:id="rId31"/>
    <p:sldId id="306" r:id="rId32"/>
    <p:sldId id="307" r:id="rId33"/>
    <p:sldId id="308" r:id="rId34"/>
    <p:sldId id="309" r:id="rId35"/>
    <p:sldId id="310" r:id="rId36"/>
    <p:sldId id="318" r:id="rId37"/>
    <p:sldId id="319" r:id="rId38"/>
    <p:sldId id="320" r:id="rId39"/>
    <p:sldId id="322" r:id="rId40"/>
    <p:sldId id="323" r:id="rId41"/>
    <p:sldId id="324" r:id="rId42"/>
    <p:sldId id="325" r:id="rId43"/>
    <p:sldId id="326" r:id="rId44"/>
    <p:sldId id="327" r:id="rId45"/>
    <p:sldId id="328" r:id="rId46"/>
    <p:sldId id="329" r:id="rId47"/>
    <p:sldId id="330" r:id="rId48"/>
    <p:sldId id="331" r:id="rId49"/>
    <p:sldId id="332" r:id="rId5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40D212-209F-CA8F-0EAB-22A1472E141E}" v="1614" dt="2021-11-14T17:54:32.288"/>
    <p1510:client id="{A87F701C-72EF-4E09-8BC1-24A4BEE0241B}" v="3558" dt="2021-11-14T16:33:35.136"/>
    <p1510:client id="{EF0F9D82-D34D-FDE4-F370-6226FE64E7C4}" v="70" dt="2021-11-14T18:04:38.5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1" autoAdjust="0"/>
    <p:restoredTop sz="94660"/>
  </p:normalViewPr>
  <p:slideViewPr>
    <p:cSldViewPr snapToGrid="0">
      <p:cViewPr varScale="1">
        <p:scale>
          <a:sx n="91" d="100"/>
          <a:sy n="91" d="100"/>
        </p:scale>
        <p:origin x="6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12/7/21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0134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0467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9629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0883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08101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2543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7984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50433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230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9848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9345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12/7/21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2522841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2788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9130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93762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9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91874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12/7/21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91679408"/>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3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44.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5.png"/><Relationship Id="rId7" Type="http://schemas.openxmlformats.org/officeDocument/2006/relationships/image" Target="../media/image27.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36" name="Picture 35">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7" name="Rectangle 36">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8" name="Picture 37">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9" name="Picture 38">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p:cNvSpPr>
            <a:spLocks noGrp="1"/>
          </p:cNvSpPr>
          <p:nvPr>
            <p:ph type="ctrTitle"/>
          </p:nvPr>
        </p:nvSpPr>
        <p:spPr>
          <a:xfrm>
            <a:off x="997528" y="982132"/>
            <a:ext cx="4094017" cy="2823880"/>
          </a:xfrm>
        </p:spPr>
        <p:txBody>
          <a:bodyPr>
            <a:normAutofit/>
          </a:bodyPr>
          <a:lstStyle/>
          <a:p>
            <a:pPr>
              <a:lnSpc>
                <a:spcPct val="90000"/>
              </a:lnSpc>
            </a:pPr>
            <a:r>
              <a:rPr lang="en-GB" sz="4000" u="sng" dirty="0">
                <a:latin typeface="Century Schoolbook"/>
              </a:rPr>
              <a:t>Defence Force</a:t>
            </a:r>
            <a:br>
              <a:rPr lang="en-GB" sz="4000" u="sng" dirty="0">
                <a:latin typeface="Century Schoolbook"/>
              </a:rPr>
            </a:br>
            <a:r>
              <a:rPr lang="en-GB" sz="4000" u="sng" dirty="0">
                <a:latin typeface="Century Schoolbook"/>
              </a:rPr>
              <a:t>Database</a:t>
            </a:r>
            <a:br>
              <a:rPr lang="en-GB" sz="4000" u="sng" dirty="0">
                <a:latin typeface="Century Schoolbook"/>
              </a:rPr>
            </a:br>
            <a:r>
              <a:rPr lang="en-GB" sz="4000" u="sng" dirty="0">
                <a:latin typeface="Century Schoolbook"/>
              </a:rPr>
              <a:t>Management</a:t>
            </a:r>
            <a:br>
              <a:rPr lang="en-GB" sz="4000" u="sng" dirty="0">
                <a:latin typeface="Century Schoolbook"/>
              </a:rPr>
            </a:br>
            <a:r>
              <a:rPr lang="en-GB" sz="4000" u="sng" dirty="0">
                <a:solidFill>
                  <a:srgbClr val="262626"/>
                </a:solidFill>
                <a:latin typeface="Century Schoolbook"/>
              </a:rPr>
              <a:t>System</a:t>
            </a:r>
          </a:p>
        </p:txBody>
      </p:sp>
      <p:sp>
        <p:nvSpPr>
          <p:cNvPr id="3" name="Subtitle 2"/>
          <p:cNvSpPr>
            <a:spLocks noGrp="1"/>
          </p:cNvSpPr>
          <p:nvPr>
            <p:ph type="subTitle" idx="1"/>
          </p:nvPr>
        </p:nvSpPr>
        <p:spPr>
          <a:xfrm>
            <a:off x="997528" y="4390095"/>
            <a:ext cx="4094017" cy="1679620"/>
          </a:xfrm>
        </p:spPr>
        <p:txBody>
          <a:bodyPr vert="horz" lIns="91440" tIns="45720" rIns="91440" bIns="45720" rtlCol="0">
            <a:normAutofit/>
          </a:bodyPr>
          <a:lstStyle/>
          <a:p>
            <a:r>
              <a:rPr lang="en-GB" sz="3600" b="1" u="sng" dirty="0">
                <a:solidFill>
                  <a:srgbClr val="000000"/>
                </a:solidFill>
                <a:latin typeface="Century Schoolbook"/>
              </a:rPr>
              <a:t>Group - 5</a:t>
            </a:r>
          </a:p>
        </p:txBody>
      </p:sp>
      <p:pic>
        <p:nvPicPr>
          <p:cNvPr id="15" name="Picture 3" descr="Computer script on a screen">
            <a:extLst>
              <a:ext uri="{FF2B5EF4-FFF2-40B4-BE49-F238E27FC236}">
                <a16:creationId xmlns:a16="http://schemas.microsoft.com/office/drawing/2014/main" id="{D430035C-8577-4509-AE47-8557FCA979ED}"/>
              </a:ext>
            </a:extLst>
          </p:cNvPr>
          <p:cNvPicPr>
            <a:picLocks noChangeAspect="1"/>
          </p:cNvPicPr>
          <p:nvPr/>
        </p:nvPicPr>
        <p:blipFill rotWithShape="1">
          <a:blip r:embed="rId5"/>
          <a:srcRect l="8406" r="48832" b="2"/>
          <a:stretch/>
        </p:blipFill>
        <p:spPr>
          <a:xfrm>
            <a:off x="6585835" y="982131"/>
            <a:ext cx="3135132" cy="4893735"/>
          </a:xfrm>
          <a:prstGeom prst="rect">
            <a:avLst/>
          </a:prstGeom>
          <a:ln w="57150" cmpd="thickThin">
            <a:solidFill>
              <a:srgbClr val="7F7F7F"/>
            </a:solidFill>
            <a:miter lim="800000"/>
          </a:ln>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9B78A0-1222-4067-BE5D-9DD7376276D3}"/>
              </a:ext>
            </a:extLst>
          </p:cNvPr>
          <p:cNvSpPr txBox="1"/>
          <p:nvPr/>
        </p:nvSpPr>
        <p:spPr>
          <a:xfrm>
            <a:off x="1086929" y="885646"/>
            <a:ext cx="10190671"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800" dirty="0"/>
              <a:t>When the user enter their username and password, we will know their position and accordingly they will be given access.</a:t>
            </a:r>
          </a:p>
          <a:p>
            <a:pPr marL="285750" indent="-285750">
              <a:buFont typeface="Arial"/>
              <a:buChar char="•"/>
            </a:pPr>
            <a:r>
              <a:rPr lang="en-GB" sz="2800" dirty="0"/>
              <a:t>For army, Sepoy, </a:t>
            </a:r>
            <a:r>
              <a:rPr lang="en-GB" sz="2800" dirty="0" err="1"/>
              <a:t>lieutenant,major</a:t>
            </a:r>
            <a:r>
              <a:rPr lang="en-GB" sz="2800" dirty="0"/>
              <a:t> and general form a multilevel inheritance where general is derived from class major, major is derived from class lieutenant and </a:t>
            </a:r>
            <a:r>
              <a:rPr lang="en-GB" sz="2800" dirty="0" err="1"/>
              <a:t>leiutenant</a:t>
            </a:r>
            <a:r>
              <a:rPr lang="en-GB" sz="2800" dirty="0"/>
              <a:t> is derived from class sepoy. </a:t>
            </a:r>
          </a:p>
          <a:p>
            <a:pPr marL="285750" indent="-285750">
              <a:buFont typeface="Arial,Sans-Serif"/>
              <a:buChar char="•"/>
            </a:pPr>
            <a:r>
              <a:rPr lang="en-GB" sz="2800" dirty="0"/>
              <a:t>Similarly, air chief </a:t>
            </a:r>
            <a:r>
              <a:rPr lang="en-GB" sz="2800" dirty="0" err="1"/>
              <a:t>marshall</a:t>
            </a:r>
            <a:r>
              <a:rPr lang="en-GB" sz="2800" dirty="0"/>
              <a:t>, squadron leader, flight lieutenant and </a:t>
            </a:r>
            <a:r>
              <a:rPr lang="en-GB" sz="2800" dirty="0" err="1"/>
              <a:t>aircarftman</a:t>
            </a:r>
            <a:r>
              <a:rPr lang="en-GB" sz="2800" dirty="0"/>
              <a:t> form the multilevel-inheritance for </a:t>
            </a:r>
            <a:r>
              <a:rPr lang="en-GB" sz="2800" dirty="0" err="1"/>
              <a:t>airforce</a:t>
            </a:r>
            <a:r>
              <a:rPr lang="en-GB" sz="2800" dirty="0"/>
              <a:t>. </a:t>
            </a:r>
            <a:endParaRPr lang="en-US" sz="2800" dirty="0">
              <a:ea typeface="+mn-lt"/>
              <a:cs typeface="+mn-lt"/>
            </a:endParaRPr>
          </a:p>
          <a:p>
            <a:pPr marL="285750" indent="-285750">
              <a:buFont typeface="Arial,Sans-Serif"/>
              <a:buChar char="•"/>
            </a:pPr>
            <a:r>
              <a:rPr lang="en-GB" sz="2800" dirty="0">
                <a:ea typeface="+mn-lt"/>
                <a:cs typeface="+mn-lt"/>
              </a:rPr>
              <a:t>There will also be other classes such as chief of defence staff, date, war, sections for army and </a:t>
            </a:r>
            <a:r>
              <a:rPr lang="en-GB" sz="2800" dirty="0" err="1">
                <a:ea typeface="+mn-lt"/>
                <a:cs typeface="+mn-lt"/>
              </a:rPr>
              <a:t>airforce</a:t>
            </a:r>
            <a:r>
              <a:rPr lang="en-GB" sz="2800" dirty="0">
                <a:ea typeface="+mn-lt"/>
                <a:cs typeface="+mn-lt"/>
              </a:rPr>
              <a:t>, etc to make the program more accessible.</a:t>
            </a:r>
            <a:endParaRPr lang="en-GB" sz="2800" dirty="0"/>
          </a:p>
        </p:txBody>
      </p:sp>
    </p:spTree>
    <p:extLst>
      <p:ext uri="{BB962C8B-B14F-4D97-AF65-F5344CB8AC3E}">
        <p14:creationId xmlns:p14="http://schemas.microsoft.com/office/powerpoint/2010/main" val="2094884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1F707-83DD-41BA-A335-F1DE89EC5621}"/>
              </a:ext>
            </a:extLst>
          </p:cNvPr>
          <p:cNvSpPr txBox="1"/>
          <p:nvPr/>
        </p:nvSpPr>
        <p:spPr>
          <a:xfrm>
            <a:off x="1015042" y="957533"/>
            <a:ext cx="10205048"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2400" dirty="0"/>
          </a:p>
          <a:p>
            <a:pPr marL="285750" indent="-285750">
              <a:buFont typeface="Arial"/>
              <a:buChar char="•"/>
            </a:pPr>
            <a:r>
              <a:rPr lang="en-GB" sz="2800" dirty="0"/>
              <a:t>Member functions will be used to add, delete, modify details for tasks like logging in, hiring, retiring of </a:t>
            </a:r>
            <a:r>
              <a:rPr lang="en-GB" sz="2800" dirty="0" err="1"/>
              <a:t>personnels</a:t>
            </a:r>
            <a:r>
              <a:rPr lang="en-GB" sz="2800" dirty="0"/>
              <a:t>.</a:t>
            </a:r>
          </a:p>
          <a:p>
            <a:pPr marL="285750" indent="-285750">
              <a:buFont typeface="Arial"/>
              <a:buChar char="•"/>
            </a:pPr>
            <a:r>
              <a:rPr lang="en-GB" sz="2800" dirty="0"/>
              <a:t>Starting from the main menu, the user can choose their military squad. This will lead them to their proper squad as </a:t>
            </a:r>
            <a:r>
              <a:rPr lang="en-GB" sz="2800" dirty="0" err="1"/>
              <a:t>selcted</a:t>
            </a:r>
            <a:r>
              <a:rPr lang="en-GB" sz="2800" dirty="0"/>
              <a:t> and then they can </a:t>
            </a:r>
            <a:r>
              <a:rPr lang="en-GB" sz="2800" dirty="0">
                <a:ea typeface="+mn-lt"/>
                <a:cs typeface="+mn-lt"/>
              </a:rPr>
              <a:t>log in using correct credentials.</a:t>
            </a:r>
          </a:p>
          <a:p>
            <a:pPr marL="285750" indent="-285750">
              <a:buFont typeface="Arial"/>
              <a:buChar char="•"/>
            </a:pPr>
            <a:r>
              <a:rPr lang="en-GB" sz="2800" dirty="0">
                <a:ea typeface="+mn-lt"/>
                <a:cs typeface="+mn-lt"/>
              </a:rPr>
              <a:t>This will help to maintain privatization of data for all and accessibility to the selected people with the application of OOPL.</a:t>
            </a:r>
          </a:p>
        </p:txBody>
      </p:sp>
    </p:spTree>
    <p:extLst>
      <p:ext uri="{BB962C8B-B14F-4D97-AF65-F5344CB8AC3E}">
        <p14:creationId xmlns:p14="http://schemas.microsoft.com/office/powerpoint/2010/main" val="3216075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1EDF6D-99B6-4C33-9D39-026F7C019782}"/>
              </a:ext>
            </a:extLst>
          </p:cNvPr>
          <p:cNvSpPr txBox="1"/>
          <p:nvPr/>
        </p:nvSpPr>
        <p:spPr>
          <a:xfrm>
            <a:off x="957533" y="842514"/>
            <a:ext cx="10334444" cy="53737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                                                     </a:t>
            </a:r>
            <a:r>
              <a:rPr lang="en-GB" sz="3600" u="sng" dirty="0"/>
              <a:t>Used Classes</a:t>
            </a:r>
          </a:p>
          <a:p>
            <a:pPr>
              <a:buFont typeface="Arial"/>
              <a:buChar char="•"/>
            </a:pPr>
            <a:r>
              <a:rPr lang="en-US" sz="2400" dirty="0">
                <a:ea typeface="+mn-lt"/>
                <a:cs typeface="+mn-lt"/>
              </a:rPr>
              <a:t> Sepoy </a:t>
            </a:r>
            <a:r>
              <a:rPr lang="en-GB" sz="2400" dirty="0">
                <a:ea typeface="+mn-lt"/>
                <a:cs typeface="+mn-lt"/>
              </a:rPr>
              <a:t>→</a:t>
            </a:r>
            <a:r>
              <a:rPr lang="en-US" sz="2400" dirty="0">
                <a:ea typeface="+mn-lt"/>
                <a:cs typeface="+mn-lt"/>
              </a:rPr>
              <a:t> Lieutenant </a:t>
            </a:r>
            <a:r>
              <a:rPr lang="en-GB" sz="2400" dirty="0">
                <a:ea typeface="+mn-lt"/>
                <a:cs typeface="+mn-lt"/>
              </a:rPr>
              <a:t>→</a:t>
            </a:r>
            <a:r>
              <a:rPr lang="en-US" sz="2400" dirty="0">
                <a:ea typeface="+mn-lt"/>
                <a:cs typeface="+mn-lt"/>
              </a:rPr>
              <a:t> Major </a:t>
            </a:r>
            <a:r>
              <a:rPr lang="en-GB" sz="2400" dirty="0">
                <a:ea typeface="+mn-lt"/>
                <a:cs typeface="+mn-lt"/>
              </a:rPr>
              <a:t>→</a:t>
            </a:r>
            <a:r>
              <a:rPr lang="en-US" sz="2400" dirty="0">
                <a:ea typeface="+mn-lt"/>
                <a:cs typeface="+mn-lt"/>
              </a:rPr>
              <a:t>Army General (Multi-level Inheritance)</a:t>
            </a:r>
            <a:endParaRPr lang="en-GB" sz="2400" dirty="0">
              <a:latin typeface="Century Schoolbook"/>
            </a:endParaRPr>
          </a:p>
          <a:p>
            <a:pPr>
              <a:buFont typeface="Arial"/>
              <a:buChar char="•"/>
            </a:pPr>
            <a:r>
              <a:rPr lang="en-US" sz="2400" dirty="0">
                <a:ea typeface="+mn-lt"/>
                <a:cs typeface="+mn-lt"/>
              </a:rPr>
              <a:t> Aircraftman </a:t>
            </a:r>
            <a:r>
              <a:rPr lang="en-GB" sz="2400" dirty="0">
                <a:ea typeface="+mn-lt"/>
                <a:cs typeface="+mn-lt"/>
              </a:rPr>
              <a:t>→</a:t>
            </a:r>
            <a:r>
              <a:rPr lang="en-US" sz="2400" dirty="0">
                <a:ea typeface="+mn-lt"/>
                <a:cs typeface="+mn-lt"/>
              </a:rPr>
              <a:t> Flight Lieutenant </a:t>
            </a:r>
            <a:r>
              <a:rPr lang="en-GB" sz="2400" dirty="0">
                <a:ea typeface="+mn-lt"/>
                <a:cs typeface="+mn-lt"/>
              </a:rPr>
              <a:t>→</a:t>
            </a:r>
            <a:r>
              <a:rPr lang="en-US" sz="2400" dirty="0">
                <a:ea typeface="+mn-lt"/>
                <a:cs typeface="+mn-lt"/>
              </a:rPr>
              <a:t> Squadron Leader </a:t>
            </a:r>
            <a:r>
              <a:rPr lang="en-GB" sz="2400" dirty="0">
                <a:ea typeface="+mn-lt"/>
                <a:cs typeface="+mn-lt"/>
              </a:rPr>
              <a:t>→</a:t>
            </a:r>
            <a:r>
              <a:rPr lang="en-US" sz="2400" dirty="0">
                <a:ea typeface="+mn-lt"/>
                <a:cs typeface="+mn-lt"/>
              </a:rPr>
              <a:t> Air Chief Marshal (Multi-level Inheritance)</a:t>
            </a:r>
            <a:endParaRPr lang="en-GB" sz="2400" dirty="0"/>
          </a:p>
          <a:p>
            <a:pPr>
              <a:buFont typeface="Arial"/>
              <a:buChar char="•"/>
            </a:pPr>
            <a:r>
              <a:rPr lang="en-US" sz="2400" dirty="0">
                <a:ea typeface="+mn-lt"/>
                <a:cs typeface="+mn-lt"/>
              </a:rPr>
              <a:t> Chief of </a:t>
            </a:r>
            <a:r>
              <a:rPr lang="en-US" sz="2400" dirty="0" err="1">
                <a:ea typeface="+mn-lt"/>
                <a:cs typeface="+mn-lt"/>
              </a:rPr>
              <a:t>Defence</a:t>
            </a:r>
            <a:r>
              <a:rPr lang="en-US" sz="2400" dirty="0">
                <a:ea typeface="+mn-lt"/>
                <a:cs typeface="+mn-lt"/>
              </a:rPr>
              <a:t> Staff (CDS) which is friend class of Army General and Air Chief Marshal </a:t>
            </a:r>
            <a:endParaRPr lang="en-GB" sz="2400" dirty="0"/>
          </a:p>
          <a:p>
            <a:pPr>
              <a:buFont typeface="Arial"/>
              <a:buChar char="•"/>
            </a:pPr>
            <a:r>
              <a:rPr lang="en-US" sz="2400" dirty="0">
                <a:ea typeface="+mn-lt"/>
                <a:cs typeface="+mn-lt"/>
              </a:rPr>
              <a:t> </a:t>
            </a:r>
            <a:r>
              <a:rPr lang="en-US" sz="2400" dirty="0" err="1">
                <a:ea typeface="+mn-lt"/>
                <a:cs typeface="+mn-lt"/>
              </a:rPr>
              <a:t>section_army</a:t>
            </a:r>
            <a:r>
              <a:rPr lang="en-US" sz="2400" dirty="0">
                <a:ea typeface="+mn-lt"/>
                <a:cs typeface="+mn-lt"/>
              </a:rPr>
              <a:t> </a:t>
            </a:r>
            <a:r>
              <a:rPr lang="en-GB" sz="2400" dirty="0">
                <a:ea typeface="+mn-lt"/>
                <a:cs typeface="+mn-lt"/>
              </a:rPr>
              <a:t>→</a:t>
            </a:r>
            <a:r>
              <a:rPr lang="en-US" sz="2400" dirty="0">
                <a:ea typeface="+mn-lt"/>
                <a:cs typeface="+mn-lt"/>
              </a:rPr>
              <a:t> stores the information related to one section of army like number of soldiers in an army section and number and types of different weapons</a:t>
            </a:r>
            <a:endParaRPr lang="en-GB" sz="2400" dirty="0"/>
          </a:p>
          <a:p>
            <a:pPr>
              <a:buFont typeface="Arial"/>
              <a:buChar char="•"/>
            </a:pPr>
            <a:r>
              <a:rPr lang="en-US" sz="2400" dirty="0">
                <a:ea typeface="+mn-lt"/>
                <a:cs typeface="+mn-lt"/>
              </a:rPr>
              <a:t> </a:t>
            </a:r>
            <a:r>
              <a:rPr lang="en-US" sz="2400" dirty="0" err="1">
                <a:ea typeface="+mn-lt"/>
                <a:cs typeface="+mn-lt"/>
              </a:rPr>
              <a:t>section_airforce</a:t>
            </a:r>
            <a:r>
              <a:rPr lang="en-US" sz="2400" dirty="0">
                <a:ea typeface="+mn-lt"/>
                <a:cs typeface="+mn-lt"/>
              </a:rPr>
              <a:t> </a:t>
            </a:r>
            <a:r>
              <a:rPr lang="en-GB" sz="2400" dirty="0">
                <a:ea typeface="+mn-lt"/>
                <a:cs typeface="+mn-lt"/>
              </a:rPr>
              <a:t>→ </a:t>
            </a:r>
            <a:r>
              <a:rPr lang="en-US" sz="2400" dirty="0">
                <a:ea typeface="+mn-lt"/>
                <a:cs typeface="+mn-lt"/>
              </a:rPr>
              <a:t>stores the information related to one section of </a:t>
            </a:r>
            <a:r>
              <a:rPr lang="en-US" sz="2400" dirty="0" err="1">
                <a:ea typeface="+mn-lt"/>
                <a:cs typeface="+mn-lt"/>
              </a:rPr>
              <a:t>airforce</a:t>
            </a:r>
            <a:r>
              <a:rPr lang="en-US" sz="2400" dirty="0">
                <a:ea typeface="+mn-lt"/>
                <a:cs typeface="+mn-lt"/>
              </a:rPr>
              <a:t> like number of soldiers in an </a:t>
            </a:r>
            <a:r>
              <a:rPr lang="en-US" sz="2400" dirty="0" err="1">
                <a:ea typeface="+mn-lt"/>
                <a:cs typeface="+mn-lt"/>
              </a:rPr>
              <a:t>airforce</a:t>
            </a:r>
            <a:r>
              <a:rPr lang="en-US" sz="2400" dirty="0">
                <a:ea typeface="+mn-lt"/>
                <a:cs typeface="+mn-lt"/>
              </a:rPr>
              <a:t> section and number and types of different weapons</a:t>
            </a:r>
            <a:endParaRPr lang="en-GB" sz="2400" dirty="0"/>
          </a:p>
          <a:p>
            <a:pPr>
              <a:buFont typeface="Arial"/>
              <a:buChar char="•"/>
            </a:pPr>
            <a:r>
              <a:rPr lang="de" sz="2400" dirty="0">
                <a:ea typeface="+mn-lt"/>
                <a:cs typeface="+mn-lt"/>
              </a:rPr>
              <a:t> War </a:t>
            </a:r>
            <a:r>
              <a:rPr lang="en-GB" sz="2400" dirty="0">
                <a:ea typeface="+mn-lt"/>
                <a:cs typeface="+mn-lt"/>
              </a:rPr>
              <a:t>→</a:t>
            </a:r>
            <a:r>
              <a:rPr lang="en-US" sz="2400" dirty="0">
                <a:ea typeface="+mn-lt"/>
                <a:cs typeface="+mn-lt"/>
              </a:rPr>
              <a:t> to stores the information related to war like start date, end date, casualties, etc.</a:t>
            </a:r>
            <a:endParaRPr lang="en-GB" dirty="0"/>
          </a:p>
          <a:p>
            <a:pPr>
              <a:buFont typeface="Arial"/>
              <a:buChar char="•"/>
            </a:pPr>
            <a:r>
              <a:rPr lang="en-US" sz="2000" dirty="0">
                <a:ea typeface="+mn-lt"/>
                <a:cs typeface="+mn-lt"/>
              </a:rPr>
              <a:t> </a:t>
            </a:r>
            <a:r>
              <a:rPr lang="en-US" sz="2400" dirty="0">
                <a:ea typeface="+mn-lt"/>
                <a:cs typeface="+mn-lt"/>
              </a:rPr>
              <a:t>class date → To store date information we use this user-defined data type </a:t>
            </a:r>
            <a:r>
              <a:rPr lang="en-US" sz="3600" dirty="0">
                <a:ea typeface="+mn-lt"/>
                <a:cs typeface="+mn-lt"/>
              </a:rPr>
              <a:t> </a:t>
            </a:r>
            <a:endParaRPr lang="en-GB" dirty="0"/>
          </a:p>
        </p:txBody>
      </p:sp>
    </p:spTree>
    <p:extLst>
      <p:ext uri="{BB962C8B-B14F-4D97-AF65-F5344CB8AC3E}">
        <p14:creationId xmlns:p14="http://schemas.microsoft.com/office/powerpoint/2010/main" val="981376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B571D9-496F-4AF6-8C77-B0AECC5B10B2}"/>
              </a:ext>
            </a:extLst>
          </p:cNvPr>
          <p:cNvSpPr txBox="1"/>
          <p:nvPr/>
        </p:nvSpPr>
        <p:spPr>
          <a:xfrm>
            <a:off x="914400" y="885646"/>
            <a:ext cx="10420709" cy="47397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b="1" u="sng" dirty="0"/>
              <a:t>Entities of the classes: </a:t>
            </a:r>
            <a:r>
              <a:rPr lang="en-GB" sz="3200" b="1" dirty="0"/>
              <a:t> </a:t>
            </a:r>
          </a:p>
          <a:p>
            <a:pPr marL="457200" indent="-457200">
              <a:buFont typeface="Wingdings"/>
              <a:buChar char="Ø"/>
            </a:pPr>
            <a:r>
              <a:rPr lang="en-GB" sz="2800" b="1" u="sng" dirty="0"/>
              <a:t>Classes related to army: </a:t>
            </a:r>
            <a:r>
              <a:rPr lang="en-GB" sz="2800" b="1" dirty="0"/>
              <a:t> </a:t>
            </a:r>
          </a:p>
          <a:p>
            <a:pPr marL="457200" indent="-457200">
              <a:buFont typeface="Arial"/>
              <a:buChar char="•"/>
            </a:pPr>
            <a:r>
              <a:rPr lang="en-GB" sz="2800" b="1" u="sng" dirty="0"/>
              <a:t>Class sepoy</a:t>
            </a:r>
            <a:r>
              <a:rPr lang="en-US" sz="2000" b="1" dirty="0"/>
              <a:t> </a:t>
            </a:r>
            <a:r>
              <a:rPr lang="en-US" b="1" dirty="0"/>
              <a:t> </a:t>
            </a:r>
          </a:p>
          <a:p>
            <a:endParaRPr lang="en-US" dirty="0"/>
          </a:p>
          <a:p>
            <a:r>
              <a:rPr lang="en-US" sz="2000" dirty="0"/>
              <a:t>This is the represents the lowest army rank and various features of this class are:-</a:t>
            </a:r>
            <a:r>
              <a:rPr lang="en-GB" dirty="0"/>
              <a:t> </a:t>
            </a:r>
          </a:p>
          <a:p>
            <a:r>
              <a:rPr lang="en-GB" dirty="0"/>
              <a:t>  </a:t>
            </a:r>
          </a:p>
          <a:p>
            <a:pPr marL="742950" lvl="1" indent="-285750">
              <a:buFont typeface="Arial"/>
              <a:buChar char="•"/>
            </a:pPr>
            <a:r>
              <a:rPr lang="en-US" b="1" u="sng" dirty="0"/>
              <a:t>Data Members</a:t>
            </a:r>
            <a:endParaRPr lang="en-GB" b="1" dirty="0"/>
          </a:p>
          <a:p>
            <a:pPr marL="1200150" lvl="2" indent="-285750">
              <a:buFont typeface="Arial"/>
              <a:buChar char="•"/>
            </a:pPr>
            <a:r>
              <a:rPr lang="en-US" sz="2000" dirty="0"/>
              <a:t>string </a:t>
            </a:r>
            <a:r>
              <a:rPr lang="en-US" sz="2000" dirty="0" err="1"/>
              <a:t>sepoy_id</a:t>
            </a:r>
            <a:r>
              <a:rPr lang="en-US" sz="2000" dirty="0"/>
              <a:t> </a:t>
            </a:r>
            <a:endParaRPr lang="en-GB" sz="2000"/>
          </a:p>
          <a:p>
            <a:pPr marL="1200150" lvl="2" indent="-285750">
              <a:buFont typeface="Arial"/>
              <a:buChar char="•"/>
            </a:pPr>
            <a:r>
              <a:rPr lang="en-US" sz="2000" dirty="0"/>
              <a:t>string Name</a:t>
            </a:r>
            <a:endParaRPr lang="en-GB" sz="2000" dirty="0"/>
          </a:p>
          <a:p>
            <a:pPr marL="1200150" lvl="2" indent="-285750">
              <a:buFont typeface="Arial"/>
              <a:buChar char="•"/>
            </a:pPr>
            <a:r>
              <a:rPr lang="en-US" sz="2000" dirty="0"/>
              <a:t>date </a:t>
            </a:r>
            <a:r>
              <a:rPr lang="en-US" sz="2000" dirty="0" err="1"/>
              <a:t>date_of_birth</a:t>
            </a:r>
            <a:r>
              <a:rPr lang="en-US" sz="2000" dirty="0"/>
              <a:t> //date is a used defined data type (class)</a:t>
            </a:r>
            <a:endParaRPr lang="en-GB" sz="2000" dirty="0"/>
          </a:p>
          <a:p>
            <a:pPr marL="1200150" lvl="2" indent="-285750">
              <a:buFont typeface="Arial"/>
              <a:buChar char="•"/>
            </a:pPr>
            <a:r>
              <a:rPr lang="en-US" sz="2000" dirty="0"/>
              <a:t>date </a:t>
            </a:r>
            <a:r>
              <a:rPr lang="en-US" sz="2000" dirty="0" err="1"/>
              <a:t>date_of_joining</a:t>
            </a:r>
            <a:endParaRPr lang="en-GB" sz="2000" dirty="0" err="1"/>
          </a:p>
          <a:p>
            <a:pPr marL="1200150" lvl="2" indent="-285750">
              <a:buFont typeface="Arial"/>
              <a:buChar char="•"/>
            </a:pPr>
            <a:r>
              <a:rPr lang="en-US" sz="2000" dirty="0"/>
              <a:t>string Password</a:t>
            </a:r>
            <a:endParaRPr lang="en-GB" sz="2000" dirty="0"/>
          </a:p>
          <a:p>
            <a:pPr marL="1200150" lvl="2" indent="-285750">
              <a:buFont typeface="Arial"/>
              <a:buChar char="•"/>
            </a:pPr>
            <a:r>
              <a:rPr lang="en-US" sz="2000" dirty="0"/>
              <a:t>string </a:t>
            </a:r>
            <a:r>
              <a:rPr lang="en-US" sz="2000" dirty="0" err="1"/>
              <a:t>sepoy_section_id</a:t>
            </a:r>
            <a:endParaRPr lang="en-GB" sz="2000" dirty="0" err="1"/>
          </a:p>
          <a:p>
            <a:pPr>
              <a:buFont typeface="Arial"/>
            </a:pPr>
            <a:endParaRPr lang="en-GB" sz="2000" dirty="0"/>
          </a:p>
        </p:txBody>
      </p:sp>
    </p:spTree>
    <p:extLst>
      <p:ext uri="{BB962C8B-B14F-4D97-AF65-F5344CB8AC3E}">
        <p14:creationId xmlns:p14="http://schemas.microsoft.com/office/powerpoint/2010/main" val="802705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58DAC7-71BB-4F84-88FA-DD9EF78F770A}"/>
              </a:ext>
            </a:extLst>
          </p:cNvPr>
          <p:cNvSpPr txBox="1"/>
          <p:nvPr/>
        </p:nvSpPr>
        <p:spPr>
          <a:xfrm>
            <a:off x="903962" y="893524"/>
            <a:ext cx="10436267" cy="42165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buFont typeface="Arial,Sans-Serif"/>
              <a:buChar char="•"/>
            </a:pPr>
            <a:r>
              <a:rPr lang="en-US" sz="2400" b="1" u="sng" dirty="0">
                <a:ea typeface="+mn-lt"/>
                <a:cs typeface="+mn-lt"/>
              </a:rPr>
              <a:t>Member Functions</a:t>
            </a:r>
            <a:endParaRPr lang="en-GB" sz="2400" b="1" u="sng">
              <a:ea typeface="+mn-lt"/>
              <a:cs typeface="+mn-lt"/>
            </a:endParaRPr>
          </a:p>
          <a:p>
            <a:pPr marL="1200150" lvl="2" indent="-285750">
              <a:buFont typeface="Arial,Sans-Serif"/>
              <a:buChar char="•"/>
            </a:pPr>
            <a:r>
              <a:rPr lang="en-US" sz="2000" dirty="0">
                <a:ea typeface="+mn-lt"/>
                <a:cs typeface="+mn-lt"/>
              </a:rPr>
              <a:t>void getter() — a </a:t>
            </a:r>
            <a:r>
              <a:rPr lang="en-US" sz="2000" dirty="0" err="1">
                <a:ea typeface="+mn-lt"/>
                <a:cs typeface="+mn-lt"/>
              </a:rPr>
              <a:t>generalised</a:t>
            </a:r>
            <a:r>
              <a:rPr lang="en-US" sz="2000" dirty="0">
                <a:ea typeface="+mn-lt"/>
                <a:cs typeface="+mn-lt"/>
              </a:rPr>
              <a:t> function to input some data members of sepoy</a:t>
            </a:r>
            <a:endParaRPr lang="en-GB" sz="2000" dirty="0">
              <a:ea typeface="+mn-lt"/>
              <a:cs typeface="+mn-lt"/>
            </a:endParaRPr>
          </a:p>
          <a:p>
            <a:pPr marL="1200150" lvl="2" indent="-285750">
              <a:buFont typeface="Arial,Sans-Serif"/>
              <a:buChar char="•"/>
            </a:pPr>
            <a:r>
              <a:rPr lang="en-US" sz="2000" dirty="0">
                <a:ea typeface="+mn-lt"/>
                <a:cs typeface="+mn-lt"/>
              </a:rPr>
              <a:t>void </a:t>
            </a:r>
            <a:r>
              <a:rPr lang="en-US" sz="2000" dirty="0" err="1">
                <a:ea typeface="+mn-lt"/>
                <a:cs typeface="+mn-lt"/>
              </a:rPr>
              <a:t>getter_sepoy</a:t>
            </a:r>
            <a:r>
              <a:rPr lang="en-US" sz="2000" dirty="0">
                <a:ea typeface="+mn-lt"/>
                <a:cs typeface="+mn-lt"/>
              </a:rPr>
              <a:t>() — to take input into the sepoy object</a:t>
            </a:r>
            <a:endParaRPr lang="en-GB" sz="2000" dirty="0">
              <a:ea typeface="+mn-lt"/>
              <a:cs typeface="+mn-lt"/>
            </a:endParaRPr>
          </a:p>
          <a:p>
            <a:pPr marL="1200150" lvl="2" indent="-285750">
              <a:buFont typeface="Arial,Sans-Serif"/>
              <a:buChar char="•"/>
            </a:pPr>
            <a:r>
              <a:rPr lang="en-US" sz="2000" dirty="0">
                <a:ea typeface="+mn-lt"/>
                <a:cs typeface="+mn-lt"/>
              </a:rPr>
              <a:t>void display() — a </a:t>
            </a:r>
            <a:r>
              <a:rPr lang="en-US" sz="2000" dirty="0" err="1">
                <a:ea typeface="+mn-lt"/>
                <a:cs typeface="+mn-lt"/>
              </a:rPr>
              <a:t>generalised</a:t>
            </a:r>
            <a:r>
              <a:rPr lang="en-US" sz="2000" dirty="0">
                <a:ea typeface="+mn-lt"/>
                <a:cs typeface="+mn-lt"/>
              </a:rPr>
              <a:t> function to display some data members of sepoy</a:t>
            </a:r>
            <a:endParaRPr lang="en-GB" sz="2000" dirty="0">
              <a:ea typeface="+mn-lt"/>
              <a:cs typeface="+mn-lt"/>
            </a:endParaRPr>
          </a:p>
          <a:p>
            <a:pPr marL="1200150" lvl="2" indent="-285750">
              <a:buFont typeface="Arial,Sans-Serif"/>
              <a:buChar char="•"/>
            </a:pPr>
            <a:r>
              <a:rPr lang="en-US" sz="2000" dirty="0">
                <a:ea typeface="+mn-lt"/>
                <a:cs typeface="+mn-lt"/>
              </a:rPr>
              <a:t>void </a:t>
            </a:r>
            <a:r>
              <a:rPr lang="en-US" sz="2000" dirty="0" err="1">
                <a:ea typeface="+mn-lt"/>
                <a:cs typeface="+mn-lt"/>
              </a:rPr>
              <a:t>display_sepoy</a:t>
            </a:r>
            <a:r>
              <a:rPr lang="en-US" sz="2000" dirty="0">
                <a:ea typeface="+mn-lt"/>
                <a:cs typeface="+mn-lt"/>
              </a:rPr>
              <a:t>() — to display the sepoy object to user</a:t>
            </a:r>
            <a:endParaRPr lang="en-GB" sz="2000" dirty="0">
              <a:ea typeface="+mn-lt"/>
              <a:cs typeface="+mn-lt"/>
            </a:endParaRPr>
          </a:p>
          <a:p>
            <a:pPr marL="1200150" lvl="2" indent="-285750">
              <a:buFont typeface="Arial,Sans-Serif"/>
              <a:buChar char="•"/>
            </a:pPr>
            <a:r>
              <a:rPr lang="en-US" sz="2000" dirty="0">
                <a:ea typeface="+mn-lt"/>
                <a:cs typeface="+mn-lt"/>
              </a:rPr>
              <a:t>void modify() — a </a:t>
            </a:r>
            <a:r>
              <a:rPr lang="en-US" sz="2000" dirty="0" err="1">
                <a:ea typeface="+mn-lt"/>
                <a:cs typeface="+mn-lt"/>
              </a:rPr>
              <a:t>generalised</a:t>
            </a:r>
            <a:r>
              <a:rPr lang="en-US" sz="2000" dirty="0">
                <a:ea typeface="+mn-lt"/>
                <a:cs typeface="+mn-lt"/>
              </a:rPr>
              <a:t> modify some data members of sepoy object</a:t>
            </a:r>
            <a:endParaRPr lang="en-GB" sz="2000" dirty="0">
              <a:ea typeface="+mn-lt"/>
              <a:cs typeface="+mn-lt"/>
            </a:endParaRPr>
          </a:p>
          <a:p>
            <a:pPr marL="1200150" lvl="2" indent="-285750">
              <a:buFont typeface="Arial,Sans-Serif"/>
              <a:buChar char="•"/>
            </a:pPr>
            <a:r>
              <a:rPr lang="en-US" sz="2000" dirty="0">
                <a:ea typeface="+mn-lt"/>
                <a:cs typeface="+mn-lt"/>
              </a:rPr>
              <a:t>void </a:t>
            </a:r>
            <a:r>
              <a:rPr lang="en-US" sz="2000" dirty="0" err="1">
                <a:ea typeface="+mn-lt"/>
                <a:cs typeface="+mn-lt"/>
              </a:rPr>
              <a:t>modify_sepoy</a:t>
            </a:r>
            <a:r>
              <a:rPr lang="en-US" sz="2000" dirty="0">
                <a:ea typeface="+mn-lt"/>
                <a:cs typeface="+mn-lt"/>
              </a:rPr>
              <a:t>()  — to modify the sepoy object </a:t>
            </a:r>
            <a:endParaRPr lang="en-GB" sz="2000" dirty="0">
              <a:ea typeface="+mn-lt"/>
              <a:cs typeface="+mn-lt"/>
            </a:endParaRPr>
          </a:p>
          <a:p>
            <a:pPr marL="1200150" lvl="2" indent="-285750">
              <a:buFont typeface="Arial,Sans-Serif"/>
              <a:buChar char="•"/>
            </a:pPr>
            <a:r>
              <a:rPr lang="en-US" sz="2400" b="1" u="sng" dirty="0">
                <a:ea typeface="+mn-lt"/>
                <a:cs typeface="+mn-lt"/>
              </a:rPr>
              <a:t>Other Utilities functions</a:t>
            </a:r>
            <a:endParaRPr lang="en-GB" sz="2400" u="sng" dirty="0">
              <a:ea typeface="+mn-lt"/>
              <a:cs typeface="+mn-lt"/>
            </a:endParaRPr>
          </a:p>
          <a:p>
            <a:pPr marL="1657350" lvl="3" indent="-285750">
              <a:buFont typeface="Arial,Sans-Serif"/>
              <a:buChar char="•"/>
            </a:pPr>
            <a:r>
              <a:rPr lang="en-US" sz="2000" dirty="0">
                <a:ea typeface="+mn-lt"/>
                <a:cs typeface="+mn-lt"/>
              </a:rPr>
              <a:t>void </a:t>
            </a:r>
            <a:r>
              <a:rPr lang="en-US" sz="2000" dirty="0" err="1">
                <a:ea typeface="+mn-lt"/>
                <a:cs typeface="+mn-lt"/>
              </a:rPr>
              <a:t>set_password</a:t>
            </a:r>
            <a:r>
              <a:rPr lang="en-US" sz="2000" dirty="0">
                <a:ea typeface="+mn-lt"/>
                <a:cs typeface="+mn-lt"/>
              </a:rPr>
              <a:t>(string pass) </a:t>
            </a:r>
            <a:endParaRPr lang="en-GB" sz="2000" dirty="0">
              <a:ea typeface="+mn-lt"/>
              <a:cs typeface="+mn-lt"/>
            </a:endParaRPr>
          </a:p>
          <a:p>
            <a:pPr marL="1657350" lvl="3" indent="-285750">
              <a:buFont typeface="Arial,Sans-Serif"/>
              <a:buChar char="•"/>
            </a:pPr>
            <a:r>
              <a:rPr lang="en-US" sz="2000" dirty="0">
                <a:ea typeface="+mn-lt"/>
                <a:cs typeface="+mn-lt"/>
              </a:rPr>
              <a:t>string </a:t>
            </a:r>
            <a:r>
              <a:rPr lang="en-US" sz="2000" dirty="0" err="1">
                <a:ea typeface="+mn-lt"/>
                <a:cs typeface="+mn-lt"/>
              </a:rPr>
              <a:t>get_password</a:t>
            </a:r>
            <a:r>
              <a:rPr lang="en-US" sz="2000" dirty="0">
                <a:ea typeface="+mn-lt"/>
                <a:cs typeface="+mn-lt"/>
              </a:rPr>
              <a:t>()</a:t>
            </a:r>
            <a:endParaRPr lang="en-GB" sz="2000" dirty="0">
              <a:ea typeface="+mn-lt"/>
              <a:cs typeface="+mn-lt"/>
            </a:endParaRPr>
          </a:p>
          <a:p>
            <a:pPr marL="1657350" lvl="3" indent="-285750">
              <a:buFont typeface="Arial,Sans-Serif"/>
              <a:buChar char="•"/>
            </a:pPr>
            <a:r>
              <a:rPr lang="en-US" sz="2000" dirty="0">
                <a:ea typeface="+mn-lt"/>
                <a:cs typeface="+mn-lt"/>
              </a:rPr>
              <a:t>string </a:t>
            </a:r>
            <a:r>
              <a:rPr lang="en-US" sz="2000" dirty="0" err="1">
                <a:ea typeface="+mn-lt"/>
                <a:cs typeface="+mn-lt"/>
              </a:rPr>
              <a:t>ret_sep_id</a:t>
            </a:r>
            <a:r>
              <a:rPr lang="en-US" sz="2000" dirty="0">
                <a:ea typeface="+mn-lt"/>
                <a:cs typeface="+mn-lt"/>
              </a:rPr>
              <a:t>()</a:t>
            </a:r>
            <a:endParaRPr lang="en-GB" sz="2000" dirty="0">
              <a:ea typeface="+mn-lt"/>
              <a:cs typeface="+mn-lt"/>
            </a:endParaRPr>
          </a:p>
          <a:p>
            <a:pPr marL="1657350" lvl="3" indent="-285750">
              <a:buFont typeface="Arial,Sans-Serif"/>
              <a:buChar char="•"/>
            </a:pPr>
            <a:r>
              <a:rPr lang="en-US" sz="2000" dirty="0">
                <a:ea typeface="+mn-lt"/>
                <a:cs typeface="+mn-lt"/>
              </a:rPr>
              <a:t>string </a:t>
            </a:r>
            <a:r>
              <a:rPr lang="en-US" sz="2000" dirty="0" err="1">
                <a:ea typeface="+mn-lt"/>
                <a:cs typeface="+mn-lt"/>
              </a:rPr>
              <a:t>ret_sep_name</a:t>
            </a:r>
            <a:r>
              <a:rPr lang="en-US" sz="2000" dirty="0">
                <a:ea typeface="+mn-lt"/>
                <a:cs typeface="+mn-lt"/>
              </a:rPr>
              <a:t>()</a:t>
            </a:r>
            <a:endParaRPr lang="en-GB" sz="2000" dirty="0">
              <a:ea typeface="+mn-lt"/>
              <a:cs typeface="+mn-lt"/>
            </a:endParaRPr>
          </a:p>
          <a:p>
            <a:pPr marL="1657350" lvl="3" indent="-285750">
              <a:buFont typeface="Arial,Sans-Serif"/>
              <a:buChar char="•"/>
            </a:pPr>
            <a:r>
              <a:rPr lang="en-US" sz="2000" dirty="0">
                <a:ea typeface="+mn-lt"/>
                <a:cs typeface="+mn-lt"/>
              </a:rPr>
              <a:t>int </a:t>
            </a:r>
            <a:r>
              <a:rPr lang="en-US" sz="2000" dirty="0" err="1">
                <a:ea typeface="+mn-lt"/>
                <a:cs typeface="+mn-lt"/>
              </a:rPr>
              <a:t>ret_sepoy_sec_id</a:t>
            </a:r>
            <a:r>
              <a:rPr lang="en-US" sz="2000" dirty="0">
                <a:ea typeface="+mn-lt"/>
                <a:cs typeface="+mn-lt"/>
              </a:rPr>
              <a:t>()</a:t>
            </a:r>
            <a:endParaRPr lang="en-GB" sz="2000" dirty="0"/>
          </a:p>
        </p:txBody>
      </p:sp>
      <p:sp>
        <p:nvSpPr>
          <p:cNvPr id="3" name="TextBox 2">
            <a:extLst>
              <a:ext uri="{FF2B5EF4-FFF2-40B4-BE49-F238E27FC236}">
                <a16:creationId xmlns:a16="http://schemas.microsoft.com/office/drawing/2014/main" id="{715B05EF-5DC1-45E0-BB3C-7F97CC04F365}"/>
              </a:ext>
            </a:extLst>
          </p:cNvPr>
          <p:cNvSpPr txBox="1"/>
          <p:nvPr/>
        </p:nvSpPr>
        <p:spPr>
          <a:xfrm>
            <a:off x="4856837" y="270653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Tree>
    <p:extLst>
      <p:ext uri="{BB962C8B-B14F-4D97-AF65-F5344CB8AC3E}">
        <p14:creationId xmlns:p14="http://schemas.microsoft.com/office/powerpoint/2010/main" val="836880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C5CEDD-7987-4C0A-86A4-AD6F75DA1ED3}"/>
              </a:ext>
            </a:extLst>
          </p:cNvPr>
          <p:cNvSpPr txBox="1"/>
          <p:nvPr/>
        </p:nvSpPr>
        <p:spPr>
          <a:xfrm>
            <a:off x="928778" y="842514"/>
            <a:ext cx="10291312" cy="4616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r>
              <a:rPr lang="en-US" sz="2800" b="1" u="sng" dirty="0"/>
              <a:t>Class Lieutenant </a:t>
            </a:r>
          </a:p>
          <a:p>
            <a:r>
              <a:rPr lang="en-US" dirty="0"/>
              <a:t>      </a:t>
            </a:r>
            <a:r>
              <a:rPr lang="en-US" sz="2000" dirty="0"/>
              <a:t>This is a derived class from class sepoy using public visibility mode. This is the second lowest   army rank involved in this project. He is the head of an army section. The various features of this class are as follows:-</a:t>
            </a:r>
            <a:r>
              <a:rPr lang="en-GB" sz="2000" dirty="0"/>
              <a:t> </a:t>
            </a:r>
          </a:p>
          <a:p>
            <a:pPr marL="742950" lvl="1" indent="-285750">
              <a:buFont typeface="Arial"/>
              <a:buChar char="•"/>
            </a:pPr>
            <a:r>
              <a:rPr lang="en-US" sz="2400" b="1" u="sng" dirty="0"/>
              <a:t>Data Members</a:t>
            </a:r>
            <a:endParaRPr lang="en-GB" sz="2400" dirty="0"/>
          </a:p>
          <a:p>
            <a:pPr marL="1200150" lvl="2" indent="-285750">
              <a:buFont typeface="Arial"/>
              <a:buChar char="•"/>
            </a:pPr>
            <a:r>
              <a:rPr lang="en-US" sz="2000" dirty="0"/>
              <a:t>String </a:t>
            </a:r>
            <a:r>
              <a:rPr lang="en-US" sz="2000" dirty="0" err="1"/>
              <a:t>lieutenant_id</a:t>
            </a:r>
            <a:endParaRPr lang="en-GB" sz="2000" dirty="0"/>
          </a:p>
          <a:p>
            <a:pPr marL="1200150" lvl="2" indent="-285750">
              <a:buFont typeface="Arial"/>
              <a:buChar char="•"/>
            </a:pPr>
            <a:r>
              <a:rPr lang="en-US" sz="2000" dirty="0"/>
              <a:t>String </a:t>
            </a:r>
            <a:r>
              <a:rPr lang="en-US" sz="2000" dirty="0" err="1"/>
              <a:t>section_id</a:t>
            </a:r>
            <a:endParaRPr lang="en-GB" sz="2000" dirty="0"/>
          </a:p>
          <a:p>
            <a:pPr marL="1200150" lvl="2" indent="-285750">
              <a:buFont typeface="Arial"/>
              <a:buChar char="•"/>
            </a:pPr>
            <a:r>
              <a:rPr lang="en-US" sz="2000" dirty="0"/>
              <a:t>Other inherited data members like string name, string password from base class sepoy </a:t>
            </a:r>
            <a:endParaRPr lang="en-GB" sz="2000" dirty="0"/>
          </a:p>
          <a:p>
            <a:pPr marL="742950" lvl="1" indent="-285750">
              <a:buFont typeface="Arial"/>
              <a:buChar char="•"/>
            </a:pPr>
            <a:r>
              <a:rPr lang="en-US" sz="2400" b="1" u="sng" dirty="0">
                <a:ea typeface="+mn-lt"/>
                <a:cs typeface="+mn-lt"/>
              </a:rPr>
              <a:t>Member Functions</a:t>
            </a:r>
            <a:endParaRPr lang="en-US" sz="2000" u="sng" dirty="0"/>
          </a:p>
          <a:p>
            <a:pPr marL="1200150" lvl="2" indent="-285750">
              <a:buFont typeface="Arial"/>
              <a:buChar char="•"/>
            </a:pPr>
            <a:r>
              <a:rPr lang="en-US" sz="2000" dirty="0">
                <a:ea typeface="+mn-lt"/>
                <a:cs typeface="+mn-lt"/>
              </a:rPr>
              <a:t>void </a:t>
            </a:r>
            <a:r>
              <a:rPr lang="en-US" sz="2000" dirty="0" err="1">
                <a:ea typeface="+mn-lt"/>
                <a:cs typeface="+mn-lt"/>
              </a:rPr>
              <a:t>getter_lieutenant</a:t>
            </a:r>
            <a:r>
              <a:rPr lang="en-US" sz="2000" dirty="0">
                <a:ea typeface="+mn-lt"/>
                <a:cs typeface="+mn-lt"/>
              </a:rPr>
              <a:t>()</a:t>
            </a:r>
            <a:endParaRPr lang="en-US" sz="2000" dirty="0"/>
          </a:p>
          <a:p>
            <a:pPr marL="1200150" lvl="2" indent="-285750">
              <a:buFont typeface="Arial"/>
              <a:buChar char="•"/>
            </a:pPr>
            <a:r>
              <a:rPr lang="en-US" sz="2000" dirty="0">
                <a:ea typeface="+mn-lt"/>
                <a:cs typeface="+mn-lt"/>
              </a:rPr>
              <a:t>void </a:t>
            </a:r>
            <a:r>
              <a:rPr lang="en-US" sz="2000" dirty="0" err="1">
                <a:ea typeface="+mn-lt"/>
                <a:cs typeface="+mn-lt"/>
              </a:rPr>
              <a:t>display_lieutenant</a:t>
            </a:r>
            <a:r>
              <a:rPr lang="en-US" sz="2000" dirty="0">
                <a:ea typeface="+mn-lt"/>
                <a:cs typeface="+mn-lt"/>
              </a:rPr>
              <a:t>()</a:t>
            </a:r>
            <a:endParaRPr lang="en-US" sz="2000" dirty="0"/>
          </a:p>
          <a:p>
            <a:pPr marL="1200150" lvl="2" indent="-285750">
              <a:buFont typeface="Arial"/>
              <a:buChar char="•"/>
            </a:pPr>
            <a:r>
              <a:rPr lang="en-US" sz="2000" dirty="0">
                <a:ea typeface="+mn-lt"/>
                <a:cs typeface="+mn-lt"/>
              </a:rPr>
              <a:t>string </a:t>
            </a:r>
            <a:r>
              <a:rPr lang="en-US" sz="2000" dirty="0" err="1">
                <a:ea typeface="+mn-lt"/>
                <a:cs typeface="+mn-lt"/>
              </a:rPr>
              <a:t>ret_lieu_id</a:t>
            </a:r>
            <a:r>
              <a:rPr lang="en-US" sz="2000" dirty="0">
                <a:ea typeface="+mn-lt"/>
                <a:cs typeface="+mn-lt"/>
              </a:rPr>
              <a:t>()</a:t>
            </a:r>
            <a:endParaRPr lang="en-US" sz="2000" dirty="0"/>
          </a:p>
          <a:p>
            <a:pPr marL="1200150" lvl="2" indent="-285750">
              <a:buFont typeface="Arial"/>
              <a:buChar char="•"/>
            </a:pPr>
            <a:r>
              <a:rPr lang="en-US" sz="2000" dirty="0">
                <a:ea typeface="+mn-lt"/>
                <a:cs typeface="+mn-lt"/>
              </a:rPr>
              <a:t>void </a:t>
            </a:r>
            <a:r>
              <a:rPr lang="en-US" sz="2000" dirty="0" err="1">
                <a:ea typeface="+mn-lt"/>
                <a:cs typeface="+mn-lt"/>
              </a:rPr>
              <a:t>modify_lieutenant</a:t>
            </a:r>
            <a:r>
              <a:rPr lang="en-US" sz="2000" dirty="0">
                <a:ea typeface="+mn-lt"/>
                <a:cs typeface="+mn-lt"/>
              </a:rPr>
              <a:t>()</a:t>
            </a:r>
            <a:endParaRPr lang="en-US" sz="2000" dirty="0"/>
          </a:p>
          <a:p>
            <a:endParaRPr lang="en-US" dirty="0"/>
          </a:p>
        </p:txBody>
      </p:sp>
    </p:spTree>
    <p:extLst>
      <p:ext uri="{BB962C8B-B14F-4D97-AF65-F5344CB8AC3E}">
        <p14:creationId xmlns:p14="http://schemas.microsoft.com/office/powerpoint/2010/main" val="2682055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CDC33E-07EC-4033-AC34-985246456F93}"/>
              </a:ext>
            </a:extLst>
          </p:cNvPr>
          <p:cNvSpPr txBox="1"/>
          <p:nvPr/>
        </p:nvSpPr>
        <p:spPr>
          <a:xfrm>
            <a:off x="1086929" y="856891"/>
            <a:ext cx="10248180"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r>
              <a:rPr lang="en-US" b="1" u="sng" dirty="0"/>
              <a:t> </a:t>
            </a:r>
            <a:r>
              <a:rPr lang="en-US" sz="2800" b="1" u="sng" dirty="0"/>
              <a:t>Class Major</a:t>
            </a:r>
            <a:r>
              <a:rPr lang="en-GB" sz="2800" b="1" u="sng" dirty="0"/>
              <a:t> </a:t>
            </a:r>
            <a:endParaRPr lang="en-US" sz="2800" b="1"/>
          </a:p>
          <a:p>
            <a:r>
              <a:rPr lang="en-US" dirty="0"/>
              <a:t>      </a:t>
            </a:r>
            <a:r>
              <a:rPr lang="en-US" sz="2000" dirty="0"/>
              <a:t>This is a derived class from class lieutenant using public visibility mode. This is the second highest  army rank involved in this project. He is the head of a company. The various features of this class are as follows:-</a:t>
            </a:r>
            <a:r>
              <a:rPr lang="en-GB" sz="2000" dirty="0"/>
              <a:t> </a:t>
            </a:r>
          </a:p>
          <a:p>
            <a:pPr marL="742950" lvl="1" indent="-285750">
              <a:buFont typeface="Arial"/>
              <a:buChar char="•"/>
            </a:pPr>
            <a:r>
              <a:rPr lang="en-US" sz="2400" b="1" u="sng" dirty="0"/>
              <a:t>Data Members</a:t>
            </a:r>
            <a:endParaRPr lang="en-GB" sz="2400" dirty="0"/>
          </a:p>
          <a:p>
            <a:pPr marL="1200150" lvl="2" indent="-285750">
              <a:buFont typeface="Arial"/>
              <a:buChar char="•"/>
            </a:pPr>
            <a:r>
              <a:rPr lang="en-US" sz="2000" dirty="0"/>
              <a:t>string </a:t>
            </a:r>
            <a:r>
              <a:rPr lang="en-US" sz="2000" dirty="0" err="1"/>
              <a:t>major_id</a:t>
            </a:r>
            <a:endParaRPr lang="en-GB" sz="2000" dirty="0" err="1"/>
          </a:p>
          <a:p>
            <a:pPr marL="1200150" lvl="2" indent="-285750">
              <a:buFont typeface="Arial"/>
              <a:buChar char="•"/>
            </a:pPr>
            <a:r>
              <a:rPr lang="en-US" sz="2000" dirty="0"/>
              <a:t>string </a:t>
            </a:r>
            <a:r>
              <a:rPr lang="en-US" sz="2000" dirty="0" err="1"/>
              <a:t>company_id</a:t>
            </a:r>
            <a:endParaRPr lang="en-GB" sz="2000" dirty="0" err="1"/>
          </a:p>
          <a:p>
            <a:pPr marL="1200150" lvl="2" indent="-285750">
              <a:buFont typeface="Arial"/>
              <a:buChar char="•"/>
            </a:pPr>
            <a:r>
              <a:rPr lang="en-US" sz="2000" dirty="0"/>
              <a:t>Other inherited data members</a:t>
            </a:r>
            <a:endParaRPr lang="en-GB" sz="2000" dirty="0"/>
          </a:p>
          <a:p>
            <a:pPr marL="742950" lvl="1" indent="-285750">
              <a:buFont typeface="Arial"/>
              <a:buChar char="•"/>
            </a:pPr>
            <a:r>
              <a:rPr lang="en-US" sz="2400" b="1" u="sng" dirty="0"/>
              <a:t>Member Functions</a:t>
            </a:r>
            <a:endParaRPr lang="en-GB" sz="2400" b="1" u="sng" dirty="0"/>
          </a:p>
          <a:p>
            <a:pPr marL="1200150" lvl="2" indent="-285750">
              <a:buFont typeface="Arial"/>
              <a:buChar char="•"/>
            </a:pPr>
            <a:r>
              <a:rPr lang="en-US" sz="2000" dirty="0"/>
              <a:t>void </a:t>
            </a:r>
            <a:r>
              <a:rPr lang="en-US" sz="2000" dirty="0" err="1"/>
              <a:t>getter_major</a:t>
            </a:r>
            <a:r>
              <a:rPr lang="en-US" sz="2000" dirty="0"/>
              <a:t>()</a:t>
            </a:r>
            <a:endParaRPr lang="en-GB" sz="2000" dirty="0"/>
          </a:p>
          <a:p>
            <a:pPr marL="1200150" lvl="2" indent="-285750">
              <a:buFont typeface="Arial"/>
              <a:buChar char="•"/>
            </a:pPr>
            <a:r>
              <a:rPr lang="en-US" sz="2000" dirty="0"/>
              <a:t>void </a:t>
            </a:r>
            <a:r>
              <a:rPr lang="en-US" sz="2000" dirty="0" err="1"/>
              <a:t>display_major</a:t>
            </a:r>
            <a:r>
              <a:rPr lang="en-US" sz="2000" dirty="0"/>
              <a:t>()</a:t>
            </a:r>
            <a:endParaRPr lang="en-GB" sz="2000" dirty="0"/>
          </a:p>
          <a:p>
            <a:pPr marL="1200150" lvl="2" indent="-285750">
              <a:buFont typeface="Arial"/>
              <a:buChar char="•"/>
            </a:pPr>
            <a:r>
              <a:rPr lang="en-US" sz="2000" dirty="0"/>
              <a:t>string </a:t>
            </a:r>
            <a:r>
              <a:rPr lang="en-US" sz="2000" dirty="0" err="1"/>
              <a:t>ret_maj_id</a:t>
            </a:r>
            <a:r>
              <a:rPr lang="en-US" sz="2000" dirty="0"/>
              <a:t>()</a:t>
            </a:r>
            <a:endParaRPr lang="en-GB" sz="2000" dirty="0"/>
          </a:p>
          <a:p>
            <a:pPr marL="1200150" lvl="2" indent="-285750">
              <a:buFont typeface="Arial"/>
              <a:buChar char="•"/>
            </a:pPr>
            <a:r>
              <a:rPr lang="en-US" sz="2000" dirty="0"/>
              <a:t>void </a:t>
            </a:r>
            <a:r>
              <a:rPr lang="en-US" sz="2000" dirty="0" err="1"/>
              <a:t>modify_major</a:t>
            </a:r>
            <a:r>
              <a:rPr lang="en-US" sz="2000" dirty="0"/>
              <a:t>()</a:t>
            </a:r>
            <a:br>
              <a:rPr lang="en-US" sz="2000" dirty="0"/>
            </a:br>
            <a:r>
              <a:rPr lang="en-US" dirty="0"/>
              <a:t> </a:t>
            </a:r>
            <a:br>
              <a:rPr lang="en-US" dirty="0"/>
            </a:br>
            <a:endParaRPr lang="en-US" dirty="0"/>
          </a:p>
        </p:txBody>
      </p:sp>
    </p:spTree>
    <p:extLst>
      <p:ext uri="{BB962C8B-B14F-4D97-AF65-F5344CB8AC3E}">
        <p14:creationId xmlns:p14="http://schemas.microsoft.com/office/powerpoint/2010/main" val="2888343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6979CA-17A8-4F1E-A5BE-D5667E764AAE}"/>
              </a:ext>
            </a:extLst>
          </p:cNvPr>
          <p:cNvSpPr txBox="1"/>
          <p:nvPr/>
        </p:nvSpPr>
        <p:spPr>
          <a:xfrm>
            <a:off x="971910" y="842514"/>
            <a:ext cx="10291312" cy="37240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r>
              <a:rPr lang="en-US" sz="2800" b="1" u="sng" dirty="0"/>
              <a:t>Class General</a:t>
            </a:r>
            <a:r>
              <a:rPr lang="en-GB" sz="2800" b="1" u="sng" dirty="0"/>
              <a:t> </a:t>
            </a:r>
            <a:endParaRPr lang="en-US" sz="2400" b="1" dirty="0"/>
          </a:p>
          <a:p>
            <a:r>
              <a:rPr lang="en-US" sz="2000" dirty="0"/>
              <a:t>     This is a derived class from class major using public visibility mode. This is the highest  army rank involved in this project. He is the head of the entire army. Chief of </a:t>
            </a:r>
            <a:r>
              <a:rPr lang="en-US" sz="2000" dirty="0" err="1"/>
              <a:t>Defence</a:t>
            </a:r>
            <a:r>
              <a:rPr lang="en-US" sz="2000" dirty="0"/>
              <a:t> Staff(CDS) is the friend class of this class. The various features of this class are as follows:-</a:t>
            </a:r>
            <a:r>
              <a:rPr lang="en-GB" sz="2000" dirty="0"/>
              <a:t> </a:t>
            </a:r>
          </a:p>
          <a:p>
            <a:pPr marL="742950" lvl="1" indent="-285750">
              <a:buFont typeface="Arial"/>
              <a:buChar char="•"/>
            </a:pPr>
            <a:r>
              <a:rPr lang="en-US" sz="2400" b="1" u="sng" dirty="0"/>
              <a:t>Data Members </a:t>
            </a:r>
            <a:endParaRPr lang="en-GB" sz="2400" b="1" u="sng" dirty="0"/>
          </a:p>
          <a:p>
            <a:pPr marL="1200150" lvl="2" indent="-285750">
              <a:buFont typeface="Arial"/>
              <a:buChar char="•"/>
            </a:pPr>
            <a:r>
              <a:rPr lang="en-US" sz="2000" dirty="0"/>
              <a:t>string </a:t>
            </a:r>
            <a:r>
              <a:rPr lang="en-US" sz="2000" dirty="0" err="1"/>
              <a:t>general_username</a:t>
            </a:r>
            <a:endParaRPr lang="en-GB" sz="2000" dirty="0" err="1"/>
          </a:p>
          <a:p>
            <a:pPr marL="742950" lvl="1" indent="-285750">
              <a:buFont typeface="Arial"/>
              <a:buChar char="•"/>
            </a:pPr>
            <a:r>
              <a:rPr lang="en-US" sz="2400" b="1" u="sng" dirty="0"/>
              <a:t>Member Functions</a:t>
            </a:r>
            <a:endParaRPr lang="en-GB" sz="2400" b="1" u="sng" dirty="0"/>
          </a:p>
          <a:p>
            <a:pPr marL="1200150" lvl="2" indent="-285750">
              <a:buFont typeface="Arial"/>
              <a:buChar char="•"/>
            </a:pPr>
            <a:r>
              <a:rPr lang="en-US" sz="2000" dirty="0"/>
              <a:t>void </a:t>
            </a:r>
            <a:r>
              <a:rPr lang="en-US" sz="2000" dirty="0" err="1"/>
              <a:t>getter_general</a:t>
            </a:r>
            <a:r>
              <a:rPr lang="en-US" sz="2000" dirty="0"/>
              <a:t>()</a:t>
            </a:r>
            <a:endParaRPr lang="en-GB" sz="2000" dirty="0"/>
          </a:p>
          <a:p>
            <a:pPr marL="1200150" lvl="2" indent="-285750">
              <a:buFont typeface="Arial"/>
              <a:buChar char="•"/>
            </a:pPr>
            <a:r>
              <a:rPr lang="en-US" sz="2000" dirty="0"/>
              <a:t>void </a:t>
            </a:r>
            <a:r>
              <a:rPr lang="en-US" sz="2000" dirty="0" err="1"/>
              <a:t>display_general</a:t>
            </a:r>
            <a:r>
              <a:rPr lang="en-US" sz="2000" dirty="0"/>
              <a:t>()</a:t>
            </a:r>
            <a:endParaRPr lang="en-GB" sz="2000" dirty="0"/>
          </a:p>
          <a:p>
            <a:pPr marL="1200150" lvl="2" indent="-285750">
              <a:buFont typeface="Arial"/>
              <a:buChar char="•"/>
            </a:pPr>
            <a:r>
              <a:rPr lang="en-US" sz="2000" dirty="0"/>
              <a:t>string </a:t>
            </a:r>
            <a:r>
              <a:rPr lang="en-US" sz="2000" dirty="0" err="1"/>
              <a:t>ret_gene_username</a:t>
            </a:r>
            <a:r>
              <a:rPr lang="en-US" sz="2000" dirty="0"/>
              <a:t>()</a:t>
            </a:r>
            <a:endParaRPr lang="en-GB" sz="2000" dirty="0"/>
          </a:p>
          <a:p>
            <a:pPr marL="1200150" lvl="2" indent="-285750">
              <a:buFont typeface="Arial"/>
              <a:buChar char="•"/>
            </a:pPr>
            <a:r>
              <a:rPr lang="en-US" sz="2000" dirty="0"/>
              <a:t>string </a:t>
            </a:r>
            <a:r>
              <a:rPr lang="en-US" sz="2000" dirty="0" err="1"/>
              <a:t>ret_gen_name</a:t>
            </a:r>
            <a:r>
              <a:rPr lang="en-US" sz="2000" dirty="0"/>
              <a:t>()</a:t>
            </a:r>
            <a:endParaRPr lang="en-GB" sz="2000" dirty="0"/>
          </a:p>
        </p:txBody>
      </p:sp>
      <p:sp>
        <p:nvSpPr>
          <p:cNvPr id="4" name="TextBox 3">
            <a:extLst>
              <a:ext uri="{FF2B5EF4-FFF2-40B4-BE49-F238E27FC236}">
                <a16:creationId xmlns:a16="http://schemas.microsoft.com/office/drawing/2014/main" id="{4521133F-616F-4C0E-8472-CA2412F4A286}"/>
              </a:ext>
            </a:extLst>
          </p:cNvPr>
          <p:cNvSpPr txBox="1"/>
          <p:nvPr/>
        </p:nvSpPr>
        <p:spPr>
          <a:xfrm>
            <a:off x="5987810" y="486637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Tree>
    <p:extLst>
      <p:ext uri="{BB962C8B-B14F-4D97-AF65-F5344CB8AC3E}">
        <p14:creationId xmlns:p14="http://schemas.microsoft.com/office/powerpoint/2010/main" val="3292262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F9717F-E0E5-4AC5-881E-3326D2A6C489}"/>
              </a:ext>
            </a:extLst>
          </p:cNvPr>
          <p:cNvSpPr txBox="1"/>
          <p:nvPr/>
        </p:nvSpPr>
        <p:spPr>
          <a:xfrm>
            <a:off x="889782" y="738328"/>
            <a:ext cx="10330308" cy="61900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r>
              <a:rPr lang="en-US" sz="2400" b="1" u="sng" dirty="0"/>
              <a:t>Class </a:t>
            </a:r>
            <a:r>
              <a:rPr lang="en-US" sz="2400" b="1" u="sng" dirty="0" err="1"/>
              <a:t>section_army</a:t>
            </a:r>
            <a:r>
              <a:rPr lang="en-GB" sz="2000" dirty="0"/>
              <a:t> </a:t>
            </a:r>
            <a:endParaRPr lang="en-US" sz="2000" dirty="0"/>
          </a:p>
          <a:p>
            <a:r>
              <a:rPr lang="en-US" sz="2000" dirty="0"/>
              <a:t>This is not a derived class. It represents the group of sepoys(lowest rank army personnel). There are 6 sections considered in this project viz. sec1, sec2, sec3,…, sec6. sec1 to sec3 are in company named com1 </a:t>
            </a:r>
            <a:r>
              <a:rPr lang="en-US" sz="2000" dirty="0">
                <a:ea typeface="+mn-lt"/>
                <a:cs typeface="+mn-lt"/>
              </a:rPr>
              <a:t>and sec4 to sec6 are in company named com2.  Lieutenant is the head of an army section. The various features of this class are as follows:- </a:t>
            </a:r>
            <a:endParaRPr lang="en-US" sz="2000" dirty="0"/>
          </a:p>
          <a:p>
            <a:pPr marL="742950" lvl="1" indent="-285750">
              <a:buFont typeface="Arial"/>
              <a:buChar char="•"/>
            </a:pPr>
            <a:r>
              <a:rPr lang="en-US" sz="2000" b="1" u="sng" dirty="0">
                <a:ea typeface="+mn-lt"/>
                <a:cs typeface="+mn-lt"/>
              </a:rPr>
              <a:t>Data Members (all in protected mode)</a:t>
            </a:r>
            <a:endParaRPr lang="en-US" sz="2000" b="1" u="sng" dirty="0"/>
          </a:p>
          <a:p>
            <a:pPr marL="1200150" lvl="2" indent="-285750">
              <a:buFont typeface="Arial"/>
              <a:buChar char="•"/>
            </a:pPr>
            <a:r>
              <a:rPr lang="en-US" sz="2000" dirty="0">
                <a:ea typeface="+mn-lt"/>
                <a:cs typeface="+mn-lt"/>
              </a:rPr>
              <a:t>unsigned </a:t>
            </a:r>
            <a:r>
              <a:rPr lang="en-US" sz="2000" dirty="0" err="1">
                <a:ea typeface="+mn-lt"/>
                <a:cs typeface="+mn-lt"/>
              </a:rPr>
              <a:t>num_sepoys</a:t>
            </a:r>
            <a:endParaRPr lang="en-US" sz="2000" dirty="0"/>
          </a:p>
          <a:p>
            <a:pPr marL="1200150" lvl="2" indent="-285750">
              <a:buFont typeface="Arial"/>
              <a:buChar char="•"/>
            </a:pPr>
            <a:r>
              <a:rPr lang="en-US" sz="2000" dirty="0">
                <a:ea typeface="+mn-lt"/>
                <a:cs typeface="+mn-lt"/>
              </a:rPr>
              <a:t>string </a:t>
            </a:r>
            <a:r>
              <a:rPr lang="en-US" sz="2000" dirty="0" err="1">
                <a:ea typeface="+mn-lt"/>
                <a:cs typeface="+mn-lt"/>
              </a:rPr>
              <a:t>section_id</a:t>
            </a:r>
            <a:endParaRPr lang="en-US" sz="2000" dirty="0"/>
          </a:p>
          <a:p>
            <a:pPr marL="1200150" lvl="2" indent="-285750">
              <a:buFont typeface="Arial"/>
              <a:buChar char="•"/>
            </a:pPr>
            <a:r>
              <a:rPr lang="en-US" sz="2000" dirty="0">
                <a:ea typeface="+mn-lt"/>
                <a:cs typeface="+mn-lt"/>
              </a:rPr>
              <a:t>string </a:t>
            </a:r>
            <a:r>
              <a:rPr lang="en-US" sz="2000" dirty="0" err="1">
                <a:ea typeface="+mn-lt"/>
                <a:cs typeface="+mn-lt"/>
              </a:rPr>
              <a:t>lieutenant_id</a:t>
            </a:r>
            <a:endParaRPr lang="en-US" sz="2000" dirty="0"/>
          </a:p>
          <a:p>
            <a:pPr marL="1200150" lvl="2" indent="-285750">
              <a:buFont typeface="Arial"/>
              <a:buChar char="•"/>
            </a:pPr>
            <a:r>
              <a:rPr lang="en-US" sz="2000" dirty="0">
                <a:ea typeface="+mn-lt"/>
                <a:cs typeface="+mn-lt"/>
              </a:rPr>
              <a:t>unsigned </a:t>
            </a:r>
            <a:r>
              <a:rPr lang="en-US" sz="2000" dirty="0" err="1">
                <a:ea typeface="+mn-lt"/>
                <a:cs typeface="+mn-lt"/>
              </a:rPr>
              <a:t>num_gun</a:t>
            </a:r>
            <a:endParaRPr lang="en-US" sz="2000" dirty="0"/>
          </a:p>
          <a:p>
            <a:pPr marL="1200150" lvl="2" indent="-285750">
              <a:buFont typeface="Arial"/>
              <a:buChar char="•"/>
            </a:pPr>
            <a:r>
              <a:rPr lang="en-US" sz="2000" dirty="0">
                <a:ea typeface="+mn-lt"/>
                <a:cs typeface="+mn-lt"/>
              </a:rPr>
              <a:t>unsigned </a:t>
            </a:r>
            <a:r>
              <a:rPr lang="en-US" sz="2000" dirty="0" err="1">
                <a:ea typeface="+mn-lt"/>
                <a:cs typeface="+mn-lt"/>
              </a:rPr>
              <a:t>num_tank</a:t>
            </a:r>
            <a:endParaRPr lang="en-US" sz="2000" dirty="0"/>
          </a:p>
          <a:p>
            <a:pPr marL="1200150" lvl="2" indent="-285750">
              <a:buFont typeface="Arial"/>
              <a:buChar char="•"/>
            </a:pPr>
            <a:r>
              <a:rPr lang="en-US" sz="2000" dirty="0">
                <a:ea typeface="+mn-lt"/>
                <a:cs typeface="+mn-lt"/>
              </a:rPr>
              <a:t>unsigned </a:t>
            </a:r>
            <a:r>
              <a:rPr lang="en-US" sz="2000" dirty="0" err="1">
                <a:ea typeface="+mn-lt"/>
                <a:cs typeface="+mn-lt"/>
              </a:rPr>
              <a:t>num_mortar</a:t>
            </a:r>
            <a:endParaRPr lang="en-US" sz="2000" dirty="0"/>
          </a:p>
          <a:p>
            <a:pPr marL="1200150" lvl="2" indent="-285750">
              <a:buFont typeface="Arial"/>
              <a:buChar char="•"/>
            </a:pPr>
            <a:r>
              <a:rPr lang="en-US" sz="2000" dirty="0">
                <a:ea typeface="+mn-lt"/>
                <a:cs typeface="+mn-lt"/>
              </a:rPr>
              <a:t>unsigned </a:t>
            </a:r>
            <a:r>
              <a:rPr lang="en-US" sz="2000" dirty="0" err="1">
                <a:ea typeface="+mn-lt"/>
                <a:cs typeface="+mn-lt"/>
              </a:rPr>
              <a:t>num_combat_shotgun</a:t>
            </a:r>
            <a:endParaRPr lang="en-US" sz="2000" dirty="0"/>
          </a:p>
          <a:p>
            <a:pPr marL="742950" lvl="1" indent="-285750">
              <a:buFont typeface="Arial"/>
              <a:buChar char="•"/>
            </a:pPr>
            <a:r>
              <a:rPr lang="en-US" sz="2000" b="1" u="sng" dirty="0">
                <a:ea typeface="+mn-lt"/>
                <a:cs typeface="+mn-lt"/>
              </a:rPr>
              <a:t>Member Functions (all in public mode)</a:t>
            </a:r>
            <a:endParaRPr lang="en-US" sz="2000" b="1" u="sng" dirty="0"/>
          </a:p>
          <a:p>
            <a:pPr marL="1200150" lvl="2" indent="-285750">
              <a:buFont typeface="Arial"/>
              <a:buChar char="•"/>
            </a:pPr>
            <a:r>
              <a:rPr lang="en-US" sz="2000" dirty="0">
                <a:ea typeface="+mn-lt"/>
                <a:cs typeface="+mn-lt"/>
              </a:rPr>
              <a:t>void operator++(int)  //operator overloading</a:t>
            </a:r>
            <a:endParaRPr lang="en-US" sz="2000" dirty="0"/>
          </a:p>
          <a:p>
            <a:pPr marL="1200150" lvl="2" indent="-285750">
              <a:buFont typeface="Arial"/>
              <a:buChar char="•"/>
            </a:pPr>
            <a:r>
              <a:rPr lang="en-US" sz="2000" dirty="0">
                <a:ea typeface="+mn-lt"/>
                <a:cs typeface="+mn-lt"/>
              </a:rPr>
              <a:t>void </a:t>
            </a:r>
            <a:r>
              <a:rPr lang="en-US" sz="2000" dirty="0" err="1">
                <a:ea typeface="+mn-lt"/>
                <a:cs typeface="+mn-lt"/>
              </a:rPr>
              <a:t>getter_section_army</a:t>
            </a:r>
            <a:r>
              <a:rPr lang="en-US" sz="2000" dirty="0">
                <a:ea typeface="+mn-lt"/>
                <a:cs typeface="+mn-lt"/>
              </a:rPr>
              <a:t>()</a:t>
            </a:r>
            <a:endParaRPr lang="en-US" sz="2000" dirty="0"/>
          </a:p>
          <a:p>
            <a:pPr marL="1200150" lvl="2" indent="-285750">
              <a:buFont typeface="Arial"/>
              <a:buChar char="•"/>
            </a:pPr>
            <a:r>
              <a:rPr lang="en-US" sz="2000" dirty="0">
                <a:ea typeface="+mn-lt"/>
                <a:cs typeface="+mn-lt"/>
              </a:rPr>
              <a:t>void </a:t>
            </a:r>
            <a:r>
              <a:rPr lang="en-US" sz="2000" dirty="0" err="1">
                <a:ea typeface="+mn-lt"/>
                <a:cs typeface="+mn-lt"/>
              </a:rPr>
              <a:t>print_Section_info</a:t>
            </a:r>
            <a:r>
              <a:rPr lang="en-US" sz="2000" dirty="0">
                <a:ea typeface="+mn-lt"/>
                <a:cs typeface="+mn-lt"/>
              </a:rPr>
              <a:t>()</a:t>
            </a:r>
            <a:endParaRPr lang="en-US" sz="2000" dirty="0"/>
          </a:p>
          <a:p>
            <a:pPr marL="1200150" lvl="2" indent="-285750">
              <a:buFont typeface="Arial"/>
              <a:buChar char="•"/>
            </a:pPr>
            <a:r>
              <a:rPr lang="en-US" sz="2000" dirty="0">
                <a:ea typeface="+mn-lt"/>
                <a:cs typeface="+mn-lt"/>
              </a:rPr>
              <a:t>void </a:t>
            </a:r>
            <a:r>
              <a:rPr lang="en-US" sz="2000" dirty="0" err="1">
                <a:ea typeface="+mn-lt"/>
                <a:cs typeface="+mn-lt"/>
              </a:rPr>
              <a:t>print_section_weapon_info</a:t>
            </a:r>
            <a:r>
              <a:rPr lang="en-US" sz="2000" dirty="0">
                <a:ea typeface="+mn-lt"/>
                <a:cs typeface="+mn-lt"/>
              </a:rPr>
              <a:t>()</a:t>
            </a:r>
            <a:endParaRPr lang="en-US" sz="2000" dirty="0"/>
          </a:p>
          <a:p>
            <a:endParaRPr lang="en-US" dirty="0"/>
          </a:p>
        </p:txBody>
      </p:sp>
    </p:spTree>
    <p:extLst>
      <p:ext uri="{BB962C8B-B14F-4D97-AF65-F5344CB8AC3E}">
        <p14:creationId xmlns:p14="http://schemas.microsoft.com/office/powerpoint/2010/main" val="2805617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E0C0D-7C4E-4B32-A1E9-F7E7DDAC85EB}"/>
              </a:ext>
            </a:extLst>
          </p:cNvPr>
          <p:cNvSpPr>
            <a:spLocks noGrp="1"/>
          </p:cNvSpPr>
          <p:nvPr>
            <p:ph type="title"/>
          </p:nvPr>
        </p:nvSpPr>
        <p:spPr/>
        <p:txBody>
          <a:bodyPr>
            <a:normAutofit fontScale="90000"/>
          </a:bodyPr>
          <a:lstStyle/>
          <a:p>
            <a:r>
              <a:rPr lang="en-US" sz="3100" b="1" u="sng" dirty="0"/>
              <a:t>Classes related to Air Force</a:t>
            </a:r>
            <a:br>
              <a:rPr lang="en-GB" sz="2400" dirty="0"/>
            </a:br>
            <a:r>
              <a:rPr lang="en-US" sz="2400" b="1" u="sng" dirty="0"/>
              <a:t>Class Aircraftman</a:t>
            </a:r>
            <a:r>
              <a:rPr lang="en-US" sz="2400" dirty="0"/>
              <a:t>  </a:t>
            </a:r>
            <a:br>
              <a:rPr lang="en-US" sz="2400" dirty="0"/>
            </a:br>
            <a:r>
              <a:rPr lang="en-US" sz="2400" dirty="0"/>
              <a:t>This represents the lowest </a:t>
            </a:r>
            <a:r>
              <a:rPr lang="en-US" sz="2400" dirty="0" err="1"/>
              <a:t>airforce</a:t>
            </a:r>
            <a:r>
              <a:rPr lang="en-US" sz="2400" dirty="0"/>
              <a:t> rank and various features of this class are:-</a:t>
            </a:r>
            <a:r>
              <a:rPr lang="en-GB" dirty="0"/>
              <a:t> </a:t>
            </a:r>
            <a:endParaRPr lang="en-GB" sz="3100" dirty="0"/>
          </a:p>
        </p:txBody>
      </p:sp>
      <p:sp>
        <p:nvSpPr>
          <p:cNvPr id="3" name="Content Placeholder 2">
            <a:extLst>
              <a:ext uri="{FF2B5EF4-FFF2-40B4-BE49-F238E27FC236}">
                <a16:creationId xmlns:a16="http://schemas.microsoft.com/office/drawing/2014/main" id="{C58F1949-951B-4517-B678-09C613569505}"/>
              </a:ext>
            </a:extLst>
          </p:cNvPr>
          <p:cNvSpPr>
            <a:spLocks noGrp="1"/>
          </p:cNvSpPr>
          <p:nvPr>
            <p:ph sz="half" idx="1"/>
          </p:nvPr>
        </p:nvSpPr>
        <p:spPr/>
        <p:txBody>
          <a:bodyPr>
            <a:normAutofit/>
          </a:bodyPr>
          <a:lstStyle/>
          <a:p>
            <a:pPr lvl="1"/>
            <a:r>
              <a:rPr lang="en-US" sz="2400" b="1" u="sng" dirty="0">
                <a:ea typeface="+mn-lt"/>
                <a:cs typeface="+mn-lt"/>
              </a:rPr>
              <a:t>Data Members</a:t>
            </a:r>
            <a:r>
              <a:rPr lang="en-US" dirty="0">
                <a:ea typeface="+mn-lt"/>
                <a:cs typeface="+mn-lt"/>
              </a:rPr>
              <a:t> </a:t>
            </a:r>
            <a:endParaRPr lang="en-GB" dirty="0"/>
          </a:p>
          <a:p>
            <a:pPr lvl="2"/>
            <a:r>
              <a:rPr lang="en-US" sz="2000" dirty="0">
                <a:ea typeface="+mn-lt"/>
                <a:cs typeface="+mn-lt"/>
              </a:rPr>
              <a:t>string </a:t>
            </a:r>
            <a:r>
              <a:rPr lang="en-US" sz="2000" dirty="0" err="1">
                <a:ea typeface="+mn-lt"/>
                <a:cs typeface="+mn-lt"/>
              </a:rPr>
              <a:t>aircraftman_id</a:t>
            </a:r>
            <a:r>
              <a:rPr lang="en-US" sz="2000" dirty="0">
                <a:ea typeface="+mn-lt"/>
                <a:cs typeface="+mn-lt"/>
              </a:rPr>
              <a:t> </a:t>
            </a:r>
            <a:endParaRPr lang="en-GB" sz="2000" dirty="0"/>
          </a:p>
          <a:p>
            <a:pPr lvl="2"/>
            <a:r>
              <a:rPr lang="en-US" sz="2000" dirty="0">
                <a:ea typeface="+mn-lt"/>
                <a:cs typeface="+mn-lt"/>
              </a:rPr>
              <a:t>string name </a:t>
            </a:r>
            <a:endParaRPr lang="en-GB" sz="2000" dirty="0"/>
          </a:p>
          <a:p>
            <a:pPr lvl="2"/>
            <a:r>
              <a:rPr lang="en-US" sz="2000" dirty="0">
                <a:ea typeface="+mn-lt"/>
                <a:cs typeface="+mn-lt"/>
              </a:rPr>
              <a:t>date </a:t>
            </a:r>
            <a:r>
              <a:rPr lang="en-US" sz="2000" dirty="0" err="1">
                <a:ea typeface="+mn-lt"/>
                <a:cs typeface="+mn-lt"/>
              </a:rPr>
              <a:t>date_of_birth</a:t>
            </a:r>
            <a:endParaRPr lang="en-GB" sz="2000" dirty="0"/>
          </a:p>
          <a:p>
            <a:pPr lvl="2"/>
            <a:r>
              <a:rPr lang="en-US" sz="2000" dirty="0">
                <a:ea typeface="+mn-lt"/>
                <a:cs typeface="+mn-lt"/>
              </a:rPr>
              <a:t>date </a:t>
            </a:r>
            <a:r>
              <a:rPr lang="en-US" sz="2000" dirty="0" err="1">
                <a:ea typeface="+mn-lt"/>
                <a:cs typeface="+mn-lt"/>
              </a:rPr>
              <a:t>Date_of</a:t>
            </a:r>
            <a:r>
              <a:rPr lang="en-US" sz="2000" dirty="0">
                <a:ea typeface="+mn-lt"/>
                <a:cs typeface="+mn-lt"/>
              </a:rPr>
              <a:t> joining</a:t>
            </a:r>
            <a:endParaRPr lang="en-GB" sz="2000" dirty="0"/>
          </a:p>
          <a:p>
            <a:pPr lvl="2"/>
            <a:r>
              <a:rPr lang="en-US" sz="2000" dirty="0">
                <a:ea typeface="+mn-lt"/>
                <a:cs typeface="+mn-lt"/>
              </a:rPr>
              <a:t>string password</a:t>
            </a:r>
            <a:endParaRPr lang="en-GB" sz="2000" dirty="0"/>
          </a:p>
          <a:p>
            <a:pPr lvl="2"/>
            <a:r>
              <a:rPr lang="en-US" sz="2000" dirty="0">
                <a:ea typeface="+mn-lt"/>
                <a:cs typeface="+mn-lt"/>
              </a:rPr>
              <a:t>string </a:t>
            </a:r>
            <a:r>
              <a:rPr lang="en-US" sz="2000" dirty="0" err="1">
                <a:ea typeface="+mn-lt"/>
                <a:cs typeface="+mn-lt"/>
              </a:rPr>
              <a:t>airman_section_id</a:t>
            </a:r>
            <a:endParaRPr lang="en-GB" sz="2000" dirty="0"/>
          </a:p>
          <a:p>
            <a:pPr>
              <a:buSzPct val="114999"/>
            </a:pPr>
            <a:endParaRPr lang="en-GB" sz="2000" dirty="0"/>
          </a:p>
        </p:txBody>
      </p:sp>
      <p:sp>
        <p:nvSpPr>
          <p:cNvPr id="4" name="Content Placeholder 3">
            <a:extLst>
              <a:ext uri="{FF2B5EF4-FFF2-40B4-BE49-F238E27FC236}">
                <a16:creationId xmlns:a16="http://schemas.microsoft.com/office/drawing/2014/main" id="{FEEBFC1A-6514-400D-9EF9-3FEEE6592C9A}"/>
              </a:ext>
            </a:extLst>
          </p:cNvPr>
          <p:cNvSpPr>
            <a:spLocks noGrp="1"/>
          </p:cNvSpPr>
          <p:nvPr>
            <p:ph sz="half" idx="2"/>
          </p:nvPr>
        </p:nvSpPr>
        <p:spPr/>
        <p:txBody>
          <a:bodyPr vert="horz" lIns="91440" tIns="45720" rIns="91440" bIns="45720" rtlCol="0" anchor="t">
            <a:noAutofit/>
          </a:bodyPr>
          <a:lstStyle/>
          <a:p>
            <a:pPr lvl="1"/>
            <a:endParaRPr lang="en-US" sz="1800" b="1" u="sng" dirty="0"/>
          </a:p>
          <a:p>
            <a:pPr marL="0" indent="0">
              <a:buSzPct val="114999"/>
              <a:buNone/>
            </a:pPr>
            <a:endParaRPr lang="en-GB" dirty="0"/>
          </a:p>
        </p:txBody>
      </p:sp>
    </p:spTree>
    <p:extLst>
      <p:ext uri="{BB962C8B-B14F-4D97-AF65-F5344CB8AC3E}">
        <p14:creationId xmlns:p14="http://schemas.microsoft.com/office/powerpoint/2010/main" val="3363585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78904-27D3-40D7-BE3C-8D5BFC141412}"/>
              </a:ext>
            </a:extLst>
          </p:cNvPr>
          <p:cNvSpPr>
            <a:spLocks noGrp="1"/>
          </p:cNvSpPr>
          <p:nvPr>
            <p:ph type="title"/>
          </p:nvPr>
        </p:nvSpPr>
        <p:spPr/>
        <p:txBody>
          <a:bodyPr/>
          <a:lstStyle/>
          <a:p>
            <a:r>
              <a:rPr lang="en-GB" dirty="0">
                <a:latin typeface="Century Schoolbook"/>
              </a:rPr>
              <a:t>Group Members</a:t>
            </a:r>
            <a:endParaRPr lang="en-GB" dirty="0"/>
          </a:p>
        </p:txBody>
      </p:sp>
      <p:sp>
        <p:nvSpPr>
          <p:cNvPr id="3" name="Content Placeholder 2">
            <a:extLst>
              <a:ext uri="{FF2B5EF4-FFF2-40B4-BE49-F238E27FC236}">
                <a16:creationId xmlns:a16="http://schemas.microsoft.com/office/drawing/2014/main" id="{4F1BC68A-E1F4-4BDA-8229-793F8E17250E}"/>
              </a:ext>
            </a:extLst>
          </p:cNvPr>
          <p:cNvSpPr>
            <a:spLocks noGrp="1"/>
          </p:cNvSpPr>
          <p:nvPr>
            <p:ph idx="1"/>
          </p:nvPr>
        </p:nvSpPr>
        <p:spPr/>
        <p:txBody>
          <a:bodyPr vert="horz" lIns="91440" tIns="45720" rIns="91440" bIns="45720" rtlCol="0" anchor="t">
            <a:normAutofit/>
          </a:bodyPr>
          <a:lstStyle/>
          <a:p>
            <a:pPr marL="359410" indent="-359410">
              <a:buFont typeface="Wingdings" panose="05000000000000000000" pitchFamily="2" charset="2"/>
              <a:buChar char="Ø"/>
            </a:pPr>
            <a:r>
              <a:rPr lang="en-GB" dirty="0">
                <a:solidFill>
                  <a:schemeClr val="tx1"/>
                </a:solidFill>
                <a:latin typeface="Century Schoolbook"/>
              </a:rPr>
              <a:t>Abhishek</a:t>
            </a:r>
            <a:r>
              <a:rPr lang="en-GB" dirty="0">
                <a:solidFill>
                  <a:srgbClr val="000000">
                    <a:alpha val="60000"/>
                  </a:srgbClr>
                </a:solidFill>
                <a:latin typeface="Century Schoolbook"/>
              </a:rPr>
              <a:t> </a:t>
            </a:r>
            <a:r>
              <a:rPr lang="en-GB" dirty="0">
                <a:solidFill>
                  <a:schemeClr val="tx1"/>
                </a:solidFill>
                <a:latin typeface="Century Schoolbook"/>
              </a:rPr>
              <a:t>Yadav (2020BCS-003)</a:t>
            </a:r>
          </a:p>
          <a:p>
            <a:pPr marL="359410" indent="-359410">
              <a:buFont typeface="Wingdings" panose="05000000000000000000" pitchFamily="2" charset="2"/>
              <a:buChar char="Ø"/>
            </a:pPr>
            <a:r>
              <a:rPr lang="en-GB" dirty="0">
                <a:solidFill>
                  <a:schemeClr val="tx1"/>
                </a:solidFill>
                <a:latin typeface="Century Schoolbook"/>
              </a:rPr>
              <a:t>Aditya Kumar Singh (2020BCS-004)</a:t>
            </a:r>
          </a:p>
          <a:p>
            <a:pPr marL="359410" indent="-359410">
              <a:buFont typeface="Wingdings" panose="05000000000000000000" pitchFamily="2" charset="2"/>
              <a:buChar char="Ø"/>
            </a:pPr>
            <a:r>
              <a:rPr lang="en-GB" dirty="0">
                <a:solidFill>
                  <a:schemeClr val="tx1"/>
                </a:solidFill>
                <a:latin typeface="Century Schoolbook"/>
              </a:rPr>
              <a:t>Pratham Singh (2020BCS-059)</a:t>
            </a:r>
          </a:p>
          <a:p>
            <a:pPr marL="359410" indent="-359410">
              <a:buFont typeface="Wingdings" panose="05000000000000000000" pitchFamily="2" charset="2"/>
              <a:buChar char="Ø"/>
            </a:pPr>
            <a:r>
              <a:rPr lang="en-GB" dirty="0">
                <a:solidFill>
                  <a:schemeClr val="tx1"/>
                </a:solidFill>
                <a:latin typeface="Century Schoolbook"/>
              </a:rPr>
              <a:t>Mark Verma (2020BCS-078)</a:t>
            </a:r>
          </a:p>
          <a:p>
            <a:pPr marL="359410" indent="-359410">
              <a:buFont typeface="Wingdings" panose="05000000000000000000" pitchFamily="2" charset="2"/>
              <a:buChar char="Ø"/>
            </a:pPr>
            <a:r>
              <a:rPr lang="en-GB" dirty="0">
                <a:solidFill>
                  <a:schemeClr val="tx1"/>
                </a:solidFill>
                <a:latin typeface="Century Schoolbook"/>
              </a:rPr>
              <a:t>Saahil Sabu Hameed (2020BCS-079)</a:t>
            </a:r>
          </a:p>
        </p:txBody>
      </p:sp>
    </p:spTree>
    <p:extLst>
      <p:ext uri="{BB962C8B-B14F-4D97-AF65-F5344CB8AC3E}">
        <p14:creationId xmlns:p14="http://schemas.microsoft.com/office/powerpoint/2010/main" val="3154542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541C14-C12C-4E2F-9D17-0626785C73B3}"/>
              </a:ext>
            </a:extLst>
          </p:cNvPr>
          <p:cNvSpPr txBox="1"/>
          <p:nvPr/>
        </p:nvSpPr>
        <p:spPr>
          <a:xfrm>
            <a:off x="1237990" y="956154"/>
            <a:ext cx="10029170" cy="49244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spcBef>
                <a:spcPct val="20000"/>
              </a:spcBef>
              <a:spcAft>
                <a:spcPts val="600"/>
              </a:spcAft>
              <a:buFont typeface="Arial"/>
              <a:buChar char="•"/>
            </a:pPr>
            <a:r>
              <a:rPr lang="en-US" sz="2400" b="1" u="sng" dirty="0"/>
              <a:t>Member Functions</a:t>
            </a:r>
            <a:endParaRPr lang="en-GB" sz="2400" dirty="0">
              <a:ea typeface="+mn-lt"/>
              <a:cs typeface="+mn-lt"/>
            </a:endParaRPr>
          </a:p>
          <a:p>
            <a:pPr marL="1200150" lvl="2" indent="-285750">
              <a:spcBef>
                <a:spcPct val="20000"/>
              </a:spcBef>
              <a:spcAft>
                <a:spcPts val="600"/>
              </a:spcAft>
              <a:buFont typeface="Arial"/>
              <a:buChar char="•"/>
            </a:pPr>
            <a:r>
              <a:rPr lang="en-US" sz="2000" dirty="0"/>
              <a:t>void getter()</a:t>
            </a:r>
            <a:endParaRPr lang="en-GB" sz="2000" dirty="0">
              <a:ea typeface="+mn-lt"/>
              <a:cs typeface="+mn-lt"/>
            </a:endParaRPr>
          </a:p>
          <a:p>
            <a:pPr marL="1200150" lvl="2" indent="-285750">
              <a:spcBef>
                <a:spcPct val="20000"/>
              </a:spcBef>
              <a:spcAft>
                <a:spcPts val="600"/>
              </a:spcAft>
              <a:buFont typeface="Arial"/>
              <a:buChar char="•"/>
            </a:pPr>
            <a:r>
              <a:rPr lang="en-US" sz="2000" dirty="0"/>
              <a:t>void </a:t>
            </a:r>
            <a:r>
              <a:rPr lang="en-US" sz="2000" dirty="0" err="1"/>
              <a:t>getter_aircraftsman</a:t>
            </a:r>
            <a:r>
              <a:rPr lang="en-US" sz="2000" dirty="0"/>
              <a:t>()</a:t>
            </a:r>
            <a:endParaRPr lang="en-GB" sz="2000" dirty="0">
              <a:ea typeface="+mn-lt"/>
              <a:cs typeface="+mn-lt"/>
            </a:endParaRPr>
          </a:p>
          <a:p>
            <a:pPr marL="1200150" lvl="2" indent="-285750">
              <a:spcBef>
                <a:spcPct val="20000"/>
              </a:spcBef>
              <a:spcAft>
                <a:spcPts val="600"/>
              </a:spcAft>
              <a:buFont typeface="Arial"/>
              <a:buChar char="•"/>
            </a:pPr>
            <a:r>
              <a:rPr lang="en-US" sz="2000" dirty="0"/>
              <a:t>void display</a:t>
            </a:r>
            <a:endParaRPr lang="en-GB" sz="2000" dirty="0">
              <a:ea typeface="+mn-lt"/>
              <a:cs typeface="+mn-lt"/>
            </a:endParaRPr>
          </a:p>
          <a:p>
            <a:pPr marL="1200150" lvl="2" indent="-285750">
              <a:spcBef>
                <a:spcPct val="20000"/>
              </a:spcBef>
              <a:spcAft>
                <a:spcPts val="600"/>
              </a:spcAft>
              <a:buFont typeface="Arial"/>
              <a:buChar char="•"/>
            </a:pPr>
            <a:r>
              <a:rPr lang="en-US" sz="2000" dirty="0"/>
              <a:t>void </a:t>
            </a:r>
            <a:r>
              <a:rPr lang="en-US" sz="2000" dirty="0" err="1"/>
              <a:t>display_aircraftman</a:t>
            </a:r>
            <a:r>
              <a:rPr lang="en-US" sz="2000" dirty="0"/>
              <a:t>()</a:t>
            </a:r>
            <a:endParaRPr lang="en-GB" sz="2000" dirty="0">
              <a:ea typeface="+mn-lt"/>
              <a:cs typeface="+mn-lt"/>
            </a:endParaRPr>
          </a:p>
          <a:p>
            <a:pPr marL="1200150" lvl="2" indent="-285750">
              <a:spcBef>
                <a:spcPct val="20000"/>
              </a:spcBef>
              <a:spcAft>
                <a:spcPts val="600"/>
              </a:spcAft>
              <a:buFont typeface="Arial"/>
              <a:buChar char="•"/>
            </a:pPr>
            <a:r>
              <a:rPr lang="en-US" sz="2000" dirty="0"/>
              <a:t>void </a:t>
            </a:r>
            <a:r>
              <a:rPr lang="en-US" sz="2000" dirty="0" err="1"/>
              <a:t>set_password</a:t>
            </a:r>
            <a:r>
              <a:rPr lang="en-US" sz="2000" dirty="0"/>
              <a:t>(string pass)</a:t>
            </a:r>
            <a:endParaRPr lang="en-GB" sz="2000" dirty="0">
              <a:ea typeface="+mn-lt"/>
              <a:cs typeface="+mn-lt"/>
            </a:endParaRPr>
          </a:p>
          <a:p>
            <a:pPr marL="1200150" lvl="2" indent="-285750">
              <a:spcBef>
                <a:spcPct val="20000"/>
              </a:spcBef>
              <a:spcAft>
                <a:spcPts val="600"/>
              </a:spcAft>
              <a:buFont typeface="Arial"/>
              <a:buChar char="•"/>
            </a:pPr>
            <a:r>
              <a:rPr lang="en-US" sz="2000" dirty="0"/>
              <a:t>string </a:t>
            </a:r>
            <a:r>
              <a:rPr lang="en-US" sz="2000" dirty="0" err="1"/>
              <a:t>get_password</a:t>
            </a:r>
            <a:r>
              <a:rPr lang="en-US" sz="2000" dirty="0"/>
              <a:t>()</a:t>
            </a:r>
            <a:endParaRPr lang="en-GB" sz="2000" dirty="0">
              <a:ea typeface="+mn-lt"/>
              <a:cs typeface="+mn-lt"/>
            </a:endParaRPr>
          </a:p>
          <a:p>
            <a:pPr marL="1200150" lvl="2" indent="-285750">
              <a:spcBef>
                <a:spcPct val="20000"/>
              </a:spcBef>
              <a:spcAft>
                <a:spcPts val="600"/>
              </a:spcAft>
              <a:buFont typeface="Arial"/>
              <a:buChar char="•"/>
            </a:pPr>
            <a:r>
              <a:rPr lang="en-US" sz="2000" dirty="0"/>
              <a:t>string </a:t>
            </a:r>
            <a:r>
              <a:rPr lang="en-US" sz="2000" dirty="0" err="1"/>
              <a:t>ret_air_id</a:t>
            </a:r>
            <a:r>
              <a:rPr lang="en-US" sz="2000" dirty="0"/>
              <a:t>()</a:t>
            </a:r>
            <a:endParaRPr lang="en-GB" sz="2000" dirty="0">
              <a:ea typeface="+mn-lt"/>
              <a:cs typeface="+mn-lt"/>
            </a:endParaRPr>
          </a:p>
          <a:p>
            <a:pPr marL="1200150" lvl="2" indent="-285750">
              <a:spcBef>
                <a:spcPct val="20000"/>
              </a:spcBef>
              <a:spcAft>
                <a:spcPts val="600"/>
              </a:spcAft>
              <a:buFont typeface="Arial"/>
              <a:buChar char="•"/>
            </a:pPr>
            <a:r>
              <a:rPr lang="en-US" sz="2000" dirty="0"/>
              <a:t>int </a:t>
            </a:r>
            <a:r>
              <a:rPr lang="en-US" sz="2000" dirty="0" err="1"/>
              <a:t>ret_aircraftman_sec_id</a:t>
            </a:r>
            <a:r>
              <a:rPr lang="en-US" sz="2000" dirty="0"/>
              <a:t>()</a:t>
            </a:r>
            <a:endParaRPr lang="en-GB" sz="2000" dirty="0">
              <a:ea typeface="+mn-lt"/>
              <a:cs typeface="+mn-lt"/>
            </a:endParaRPr>
          </a:p>
          <a:p>
            <a:pPr marL="1200150" lvl="2" indent="-285750">
              <a:spcBef>
                <a:spcPct val="20000"/>
              </a:spcBef>
              <a:spcAft>
                <a:spcPts val="600"/>
              </a:spcAft>
              <a:buFont typeface="Arial"/>
              <a:buChar char="•"/>
            </a:pPr>
            <a:r>
              <a:rPr lang="en-US" sz="2000" dirty="0"/>
              <a:t>void modify()</a:t>
            </a:r>
            <a:endParaRPr lang="en-GB" sz="2000" dirty="0">
              <a:ea typeface="+mn-lt"/>
              <a:cs typeface="+mn-lt"/>
            </a:endParaRPr>
          </a:p>
          <a:p>
            <a:pPr marL="1200150" lvl="2" indent="-285750">
              <a:spcBef>
                <a:spcPct val="20000"/>
              </a:spcBef>
              <a:spcAft>
                <a:spcPts val="600"/>
              </a:spcAft>
              <a:buFont typeface="Arial"/>
              <a:buChar char="•"/>
            </a:pPr>
            <a:r>
              <a:rPr lang="en-US" sz="2000" dirty="0"/>
              <a:t>void </a:t>
            </a:r>
            <a:r>
              <a:rPr lang="en-US" sz="2000" dirty="0" err="1"/>
              <a:t>modify_aircraftman</a:t>
            </a:r>
            <a:r>
              <a:rPr lang="en-US" sz="2000" dirty="0"/>
              <a:t>()</a:t>
            </a:r>
            <a:endParaRPr lang="en-GB" sz="2000" dirty="0"/>
          </a:p>
        </p:txBody>
      </p:sp>
    </p:spTree>
    <p:extLst>
      <p:ext uri="{BB962C8B-B14F-4D97-AF65-F5344CB8AC3E}">
        <p14:creationId xmlns:p14="http://schemas.microsoft.com/office/powerpoint/2010/main" val="3022955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9F18C1-2007-4EF6-A965-C5799E704D78}"/>
              </a:ext>
            </a:extLst>
          </p:cNvPr>
          <p:cNvSpPr txBox="1"/>
          <p:nvPr/>
        </p:nvSpPr>
        <p:spPr>
          <a:xfrm>
            <a:off x="1000665" y="928778"/>
            <a:ext cx="10320067" cy="49244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r>
              <a:rPr lang="en-US" sz="2000" dirty="0"/>
              <a:t> </a:t>
            </a:r>
            <a:r>
              <a:rPr lang="en-US" sz="2800" b="1" u="sng" dirty="0"/>
              <a:t>Class </a:t>
            </a:r>
            <a:r>
              <a:rPr lang="en-US" sz="2800" b="1" u="sng" dirty="0" err="1"/>
              <a:t>flight_lieutenant</a:t>
            </a:r>
            <a:r>
              <a:rPr lang="en-US" sz="2800" b="1" u="sng" dirty="0"/>
              <a:t> </a:t>
            </a:r>
          </a:p>
          <a:p>
            <a:r>
              <a:rPr lang="en-US" sz="2000" dirty="0"/>
              <a:t>      This is a derived class from class aircraftman using public visibility mode. This is the second lowest </a:t>
            </a:r>
            <a:r>
              <a:rPr lang="en-US" sz="2000" dirty="0" err="1"/>
              <a:t>airforce</a:t>
            </a:r>
            <a:r>
              <a:rPr lang="en-US" sz="2000" dirty="0"/>
              <a:t> rank involved in this project. He is the head of an </a:t>
            </a:r>
            <a:r>
              <a:rPr lang="en-US" sz="2000" dirty="0" err="1"/>
              <a:t>airforce</a:t>
            </a:r>
            <a:r>
              <a:rPr lang="en-US" sz="2000" dirty="0"/>
              <a:t> section. The various features of this class are as follows:-</a:t>
            </a:r>
            <a:r>
              <a:rPr lang="en-GB" sz="2000" dirty="0"/>
              <a:t> </a:t>
            </a:r>
          </a:p>
          <a:p>
            <a:pPr marL="742950" lvl="1" indent="-285750">
              <a:buFont typeface="Arial"/>
              <a:buChar char="•"/>
            </a:pPr>
            <a:r>
              <a:rPr lang="en-US" sz="2400" b="1" u="sng" dirty="0"/>
              <a:t>Data Members</a:t>
            </a:r>
            <a:endParaRPr lang="en-GB" sz="2400" dirty="0"/>
          </a:p>
          <a:p>
            <a:pPr marL="1200150" lvl="2" indent="-285750">
              <a:buFont typeface="Arial"/>
              <a:buChar char="•"/>
            </a:pPr>
            <a:r>
              <a:rPr lang="en-US" sz="2000" dirty="0"/>
              <a:t>string </a:t>
            </a:r>
            <a:r>
              <a:rPr lang="en-US" sz="2000" dirty="0" err="1"/>
              <a:t>flight_lieu_id</a:t>
            </a:r>
            <a:endParaRPr lang="en-GB" sz="2000" dirty="0" err="1"/>
          </a:p>
          <a:p>
            <a:pPr marL="1200150" lvl="2" indent="-285750">
              <a:buFont typeface="Arial"/>
              <a:buChar char="•"/>
            </a:pPr>
            <a:r>
              <a:rPr lang="en-US" sz="2000" dirty="0"/>
              <a:t>string </a:t>
            </a:r>
            <a:r>
              <a:rPr lang="en-US" sz="2000" dirty="0" err="1"/>
              <a:t>section_id</a:t>
            </a:r>
            <a:endParaRPr lang="en-GB" sz="2000" dirty="0" err="1"/>
          </a:p>
          <a:p>
            <a:pPr marL="1200150" lvl="2" indent="-285750">
              <a:buFont typeface="Arial"/>
              <a:buChar char="•"/>
            </a:pPr>
            <a:r>
              <a:rPr lang="en-US" sz="2000" dirty="0"/>
              <a:t>Other inherited data members like string name, string password from base class aircraftman               </a:t>
            </a:r>
            <a:endParaRPr lang="en-GB" sz="2000" dirty="0"/>
          </a:p>
          <a:p>
            <a:pPr marL="742950" lvl="1" indent="-285750">
              <a:buFont typeface="Arial"/>
              <a:buChar char="•"/>
            </a:pPr>
            <a:r>
              <a:rPr lang="en-US" sz="2400" b="1" u="sng" dirty="0"/>
              <a:t>Member Functions</a:t>
            </a:r>
            <a:endParaRPr lang="en-GB" sz="2400" b="1" u="sng" dirty="0"/>
          </a:p>
          <a:p>
            <a:pPr marL="1200150" lvl="2" indent="-285750">
              <a:buFont typeface="Arial"/>
              <a:buChar char="•"/>
            </a:pPr>
            <a:r>
              <a:rPr lang="en-US" sz="2000" dirty="0"/>
              <a:t>void </a:t>
            </a:r>
            <a:r>
              <a:rPr lang="en-US" sz="2000" dirty="0" err="1"/>
              <a:t>getter_flight_lieutenant</a:t>
            </a:r>
            <a:r>
              <a:rPr lang="en-US" sz="2000" dirty="0"/>
              <a:t>()</a:t>
            </a:r>
            <a:endParaRPr lang="en-GB" sz="2000" dirty="0"/>
          </a:p>
          <a:p>
            <a:pPr marL="1200150" lvl="2" indent="-285750">
              <a:buFont typeface="Arial"/>
              <a:buChar char="•"/>
            </a:pPr>
            <a:r>
              <a:rPr lang="en-US" sz="2000" dirty="0"/>
              <a:t>void </a:t>
            </a:r>
            <a:r>
              <a:rPr lang="en-US" sz="2000" dirty="0" err="1"/>
              <a:t>display_flight_lieutenant</a:t>
            </a:r>
            <a:r>
              <a:rPr lang="en-US" sz="2000" dirty="0"/>
              <a:t>()</a:t>
            </a:r>
            <a:endParaRPr lang="en-GB" sz="2000" dirty="0"/>
          </a:p>
          <a:p>
            <a:pPr marL="1200150" lvl="2" indent="-285750">
              <a:buFont typeface="Arial"/>
              <a:buChar char="•"/>
            </a:pPr>
            <a:r>
              <a:rPr lang="en-US" sz="2000" dirty="0"/>
              <a:t>string </a:t>
            </a:r>
            <a:r>
              <a:rPr lang="en-US" sz="2000" dirty="0" err="1"/>
              <a:t>ret_fli_lieu_id</a:t>
            </a:r>
            <a:r>
              <a:rPr lang="en-US" sz="2000" dirty="0"/>
              <a:t>()</a:t>
            </a:r>
            <a:endParaRPr lang="en-GB" sz="2000" dirty="0"/>
          </a:p>
          <a:p>
            <a:pPr marL="1200150" lvl="2" indent="-285750">
              <a:buFont typeface="Arial"/>
              <a:buChar char="•"/>
            </a:pPr>
            <a:r>
              <a:rPr lang="en-US" sz="2000" dirty="0"/>
              <a:t>void </a:t>
            </a:r>
            <a:r>
              <a:rPr lang="en-US" sz="2000" dirty="0" err="1"/>
              <a:t>modify_flight_lieutenant</a:t>
            </a:r>
            <a:r>
              <a:rPr lang="en-US" sz="2000" dirty="0"/>
              <a:t>()</a:t>
            </a:r>
            <a:endParaRPr lang="en-GB" sz="2000" dirty="0"/>
          </a:p>
          <a:p>
            <a:pPr algn="l"/>
            <a:endParaRPr lang="en-GB" dirty="0"/>
          </a:p>
        </p:txBody>
      </p:sp>
    </p:spTree>
    <p:extLst>
      <p:ext uri="{BB962C8B-B14F-4D97-AF65-F5344CB8AC3E}">
        <p14:creationId xmlns:p14="http://schemas.microsoft.com/office/powerpoint/2010/main" val="358765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96585E-3418-467A-9618-01EF568905E0}"/>
              </a:ext>
            </a:extLst>
          </p:cNvPr>
          <p:cNvSpPr txBox="1"/>
          <p:nvPr/>
        </p:nvSpPr>
        <p:spPr>
          <a:xfrm>
            <a:off x="900023" y="856891"/>
            <a:ext cx="10377577" cy="43396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r>
              <a:rPr lang="en-US" sz="2800" b="1" u="sng" dirty="0"/>
              <a:t>Class </a:t>
            </a:r>
            <a:r>
              <a:rPr lang="en-US" sz="2800" b="1" u="sng" dirty="0" err="1"/>
              <a:t>squadron_leader</a:t>
            </a:r>
            <a:r>
              <a:rPr lang="en-GB" sz="2800" b="1" u="sng" dirty="0"/>
              <a:t> </a:t>
            </a:r>
            <a:endParaRPr lang="en-US" sz="2800" b="1" dirty="0"/>
          </a:p>
          <a:p>
            <a:r>
              <a:rPr lang="en-US" sz="2000" dirty="0"/>
              <a:t>      This is a derived class from class </a:t>
            </a:r>
            <a:r>
              <a:rPr lang="en-US" sz="2000" dirty="0" err="1"/>
              <a:t>flight_lieutenant</a:t>
            </a:r>
            <a:r>
              <a:rPr lang="en-US" sz="2000" dirty="0"/>
              <a:t> using public visibility mode. This is the second highest  </a:t>
            </a:r>
            <a:r>
              <a:rPr lang="en-US" sz="2000" dirty="0" err="1"/>
              <a:t>airforce</a:t>
            </a:r>
            <a:r>
              <a:rPr lang="en-US" sz="2000" dirty="0"/>
              <a:t> rank involved in this project. He is the head of a squadron. The various features of this class are as follows:-</a:t>
            </a:r>
            <a:r>
              <a:rPr lang="en-GB" sz="2000" dirty="0"/>
              <a:t> </a:t>
            </a:r>
          </a:p>
          <a:p>
            <a:pPr marL="742950" lvl="1" indent="-285750">
              <a:buFont typeface="Arial"/>
              <a:buChar char="•"/>
            </a:pPr>
            <a:r>
              <a:rPr lang="en-US" sz="2400" b="1" u="sng" dirty="0"/>
              <a:t>Data Members</a:t>
            </a:r>
            <a:endParaRPr lang="en-GB" sz="2000" b="1" dirty="0"/>
          </a:p>
          <a:p>
            <a:pPr marL="1200150" lvl="2" indent="-285750">
              <a:buFont typeface="Arial"/>
              <a:buChar char="•"/>
            </a:pPr>
            <a:r>
              <a:rPr lang="en-US" sz="2000" dirty="0"/>
              <a:t>string </a:t>
            </a:r>
            <a:r>
              <a:rPr lang="en-US" sz="2000" dirty="0" err="1"/>
              <a:t>squadron_leader_id</a:t>
            </a:r>
            <a:endParaRPr lang="en-GB" sz="2000" dirty="0" err="1"/>
          </a:p>
          <a:p>
            <a:pPr marL="1200150" lvl="2" indent="-285750">
              <a:buFont typeface="Arial"/>
              <a:buChar char="•"/>
            </a:pPr>
            <a:r>
              <a:rPr lang="en-US" sz="2000" dirty="0"/>
              <a:t>string </a:t>
            </a:r>
            <a:r>
              <a:rPr lang="en-US" sz="2000" dirty="0" err="1"/>
              <a:t>squadron_id</a:t>
            </a:r>
            <a:endParaRPr lang="en-GB" sz="2000" dirty="0" err="1"/>
          </a:p>
          <a:p>
            <a:pPr marL="1200150" lvl="2" indent="-285750">
              <a:buFont typeface="Arial"/>
              <a:buChar char="•"/>
            </a:pPr>
            <a:r>
              <a:rPr lang="en-US" sz="2000" dirty="0"/>
              <a:t>Other inherited data members</a:t>
            </a:r>
            <a:endParaRPr lang="en-GB" sz="2000" dirty="0"/>
          </a:p>
          <a:p>
            <a:pPr marL="742950" lvl="1" indent="-285750">
              <a:buFont typeface="Arial"/>
              <a:buChar char="•"/>
            </a:pPr>
            <a:r>
              <a:rPr lang="en-US" sz="2400" b="1" u="sng" dirty="0"/>
              <a:t>Member Functions</a:t>
            </a:r>
            <a:endParaRPr lang="en-GB" sz="2000" b="1" dirty="0"/>
          </a:p>
          <a:p>
            <a:pPr marL="1200150" lvl="2" indent="-285750">
              <a:buFont typeface="Arial"/>
              <a:buChar char="•"/>
            </a:pPr>
            <a:r>
              <a:rPr lang="en-US" sz="2000" dirty="0"/>
              <a:t>void </a:t>
            </a:r>
            <a:r>
              <a:rPr lang="en-US" sz="2000" dirty="0" err="1"/>
              <a:t>getter_squadron_leader</a:t>
            </a:r>
            <a:r>
              <a:rPr lang="en-US" sz="2000" dirty="0"/>
              <a:t>()</a:t>
            </a:r>
            <a:endParaRPr lang="en-GB" sz="2000" dirty="0"/>
          </a:p>
          <a:p>
            <a:pPr marL="1200150" lvl="2" indent="-285750">
              <a:buFont typeface="Arial"/>
              <a:buChar char="•"/>
            </a:pPr>
            <a:r>
              <a:rPr lang="en-US" sz="2000" dirty="0"/>
              <a:t>void display_</a:t>
            </a:r>
            <a:r>
              <a:rPr lang="en-GB" sz="2000" dirty="0"/>
              <a:t>s</a:t>
            </a:r>
            <a:r>
              <a:rPr lang="en-US" sz="2000" dirty="0" err="1"/>
              <a:t>qa_leader</a:t>
            </a:r>
            <a:r>
              <a:rPr lang="en-US" sz="2000" dirty="0"/>
              <a:t>()</a:t>
            </a:r>
            <a:endParaRPr lang="en-GB" sz="2000" dirty="0"/>
          </a:p>
          <a:p>
            <a:pPr marL="1200150" lvl="2" indent="-285750">
              <a:buFont typeface="Arial"/>
              <a:buChar char="•"/>
            </a:pPr>
            <a:r>
              <a:rPr lang="en-US" sz="2000" dirty="0"/>
              <a:t>string </a:t>
            </a:r>
            <a:r>
              <a:rPr lang="en-US" sz="2000" dirty="0" err="1"/>
              <a:t>ret_sqdl_id</a:t>
            </a:r>
            <a:r>
              <a:rPr lang="en-US" sz="2000" dirty="0"/>
              <a:t>()</a:t>
            </a:r>
            <a:endParaRPr lang="en-GB" sz="2000" dirty="0"/>
          </a:p>
          <a:p>
            <a:pPr marL="1200150" lvl="2" indent="-285750">
              <a:buFont typeface="Arial"/>
              <a:buChar char="•"/>
            </a:pPr>
            <a:r>
              <a:rPr lang="en-US" sz="2000" dirty="0"/>
              <a:t>void </a:t>
            </a:r>
            <a:r>
              <a:rPr lang="en-US" sz="2000" dirty="0" err="1"/>
              <a:t>modify_sqd_leader</a:t>
            </a:r>
            <a:r>
              <a:rPr lang="en-US" sz="2000" dirty="0"/>
              <a:t>()</a:t>
            </a:r>
            <a:endParaRPr lang="en-GB" sz="2000"/>
          </a:p>
        </p:txBody>
      </p:sp>
    </p:spTree>
    <p:extLst>
      <p:ext uri="{BB962C8B-B14F-4D97-AF65-F5344CB8AC3E}">
        <p14:creationId xmlns:p14="http://schemas.microsoft.com/office/powerpoint/2010/main" val="557265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D3B02-A0FB-4185-B6EA-63B0D53AC1A3}"/>
              </a:ext>
            </a:extLst>
          </p:cNvPr>
          <p:cNvSpPr>
            <a:spLocks noGrp="1"/>
          </p:cNvSpPr>
          <p:nvPr>
            <p:ph type="title"/>
          </p:nvPr>
        </p:nvSpPr>
        <p:spPr>
          <a:xfrm>
            <a:off x="1295402" y="780849"/>
            <a:ext cx="9601196" cy="1505150"/>
          </a:xfrm>
        </p:spPr>
        <p:txBody>
          <a:bodyPr>
            <a:normAutofit fontScale="90000"/>
          </a:bodyPr>
          <a:lstStyle/>
          <a:p>
            <a:pPr marL="285750" indent="-285750">
              <a:buFont typeface="Arial"/>
              <a:buChar char="•"/>
            </a:pPr>
            <a:r>
              <a:rPr lang="en-US" sz="2400" b="1" u="sng" dirty="0"/>
              <a:t>Class section </a:t>
            </a:r>
            <a:r>
              <a:rPr lang="en-US" sz="2400" b="1" u="sng" dirty="0" err="1"/>
              <a:t>airforce</a:t>
            </a:r>
            <a:endParaRPr lang="en-US" sz="1800" b="1" u="sng" dirty="0" err="1"/>
          </a:p>
          <a:p>
            <a:r>
              <a:rPr lang="en-US" sz="2000" dirty="0"/>
              <a:t>This is not a derived class. It represents the group of aircraftman(lowest rank </a:t>
            </a:r>
            <a:r>
              <a:rPr lang="en-US" sz="2000" dirty="0" err="1"/>
              <a:t>airforce</a:t>
            </a:r>
            <a:r>
              <a:rPr lang="en-US" sz="2000" dirty="0"/>
              <a:t> personnel). There are 6 sections considered in this project viz. sec1, sec2, sec3,…, sec6. sec1 to sec3 are in  squadron named sqa1 and sec4 to sec6 are in squadron named sqa2.  Lieutenant is the head of an </a:t>
            </a:r>
            <a:r>
              <a:rPr lang="en-US" sz="2000" dirty="0" err="1"/>
              <a:t>airforce</a:t>
            </a:r>
            <a:r>
              <a:rPr lang="en-US" sz="2000" dirty="0"/>
              <a:t> section. The various features of this class are as follows:-</a:t>
            </a:r>
            <a:r>
              <a:rPr lang="en-US" sz="4900" dirty="0"/>
              <a:t> </a:t>
            </a:r>
          </a:p>
        </p:txBody>
      </p:sp>
      <p:sp>
        <p:nvSpPr>
          <p:cNvPr id="3" name="Content Placeholder 2">
            <a:extLst>
              <a:ext uri="{FF2B5EF4-FFF2-40B4-BE49-F238E27FC236}">
                <a16:creationId xmlns:a16="http://schemas.microsoft.com/office/drawing/2014/main" id="{D856FEB5-3D2A-439D-BCD6-46910D97B996}"/>
              </a:ext>
            </a:extLst>
          </p:cNvPr>
          <p:cNvSpPr>
            <a:spLocks noGrp="1"/>
          </p:cNvSpPr>
          <p:nvPr>
            <p:ph sz="half" idx="1"/>
          </p:nvPr>
        </p:nvSpPr>
        <p:spPr/>
        <p:txBody>
          <a:bodyPr>
            <a:normAutofit/>
          </a:bodyPr>
          <a:lstStyle/>
          <a:p>
            <a:pPr lvl="1"/>
            <a:r>
              <a:rPr lang="en-US" sz="2400" b="1" u="sng" dirty="0">
                <a:ea typeface="+mn-lt"/>
                <a:cs typeface="+mn-lt"/>
              </a:rPr>
              <a:t>Data Members</a:t>
            </a:r>
            <a:endParaRPr lang="en-GB" sz="2400" b="1" u="sng"/>
          </a:p>
          <a:p>
            <a:pPr lvl="2"/>
            <a:r>
              <a:rPr lang="en-US" dirty="0">
                <a:ea typeface="+mn-lt"/>
                <a:cs typeface="+mn-lt"/>
              </a:rPr>
              <a:t>unsigned </a:t>
            </a:r>
            <a:r>
              <a:rPr lang="en-US" dirty="0" err="1">
                <a:ea typeface="+mn-lt"/>
                <a:cs typeface="+mn-lt"/>
              </a:rPr>
              <a:t>num_aircraftman</a:t>
            </a:r>
            <a:endParaRPr lang="en-GB" dirty="0" err="1"/>
          </a:p>
          <a:p>
            <a:pPr lvl="2"/>
            <a:r>
              <a:rPr lang="en-US" dirty="0">
                <a:ea typeface="+mn-lt"/>
                <a:cs typeface="+mn-lt"/>
              </a:rPr>
              <a:t>string </a:t>
            </a:r>
            <a:r>
              <a:rPr lang="en-US" dirty="0" err="1">
                <a:ea typeface="+mn-lt"/>
                <a:cs typeface="+mn-lt"/>
              </a:rPr>
              <a:t>section_airforce_id</a:t>
            </a:r>
            <a:endParaRPr lang="en-GB" dirty="0" err="1"/>
          </a:p>
          <a:p>
            <a:pPr lvl="2"/>
            <a:r>
              <a:rPr lang="en-US" dirty="0">
                <a:ea typeface="+mn-lt"/>
                <a:cs typeface="+mn-lt"/>
              </a:rPr>
              <a:t>string </a:t>
            </a:r>
            <a:r>
              <a:rPr lang="en-US" dirty="0" err="1">
                <a:ea typeface="+mn-lt"/>
                <a:cs typeface="+mn-lt"/>
              </a:rPr>
              <a:t>flight_lieu_id</a:t>
            </a:r>
            <a:endParaRPr lang="en-GB" dirty="0" err="1"/>
          </a:p>
          <a:p>
            <a:pPr lvl="2"/>
            <a:r>
              <a:rPr lang="en-US" dirty="0">
                <a:ea typeface="+mn-lt"/>
                <a:cs typeface="+mn-lt"/>
              </a:rPr>
              <a:t>unsigned </a:t>
            </a:r>
            <a:r>
              <a:rPr lang="en-US" dirty="0" err="1">
                <a:ea typeface="+mn-lt"/>
                <a:cs typeface="+mn-lt"/>
              </a:rPr>
              <a:t>num_missile</a:t>
            </a:r>
            <a:endParaRPr lang="en-GB" dirty="0" err="1"/>
          </a:p>
          <a:p>
            <a:pPr lvl="2"/>
            <a:r>
              <a:rPr lang="en-US" dirty="0">
                <a:ea typeface="+mn-lt"/>
                <a:cs typeface="+mn-lt"/>
              </a:rPr>
              <a:t>unsigned </a:t>
            </a:r>
            <a:r>
              <a:rPr lang="en-US" dirty="0" err="1">
                <a:ea typeface="+mn-lt"/>
                <a:cs typeface="+mn-lt"/>
              </a:rPr>
              <a:t>num_fighter_jet</a:t>
            </a:r>
            <a:endParaRPr lang="en-GB" dirty="0" err="1"/>
          </a:p>
          <a:p>
            <a:pPr lvl="2"/>
            <a:r>
              <a:rPr lang="en-US" dirty="0">
                <a:ea typeface="+mn-lt"/>
                <a:cs typeface="+mn-lt"/>
              </a:rPr>
              <a:t>unsigned num_mp5_machine_gun</a:t>
            </a:r>
            <a:endParaRPr lang="en-GB" dirty="0"/>
          </a:p>
          <a:p>
            <a:pPr lvl="2">
              <a:buSzPct val="114999"/>
            </a:pPr>
            <a:r>
              <a:rPr lang="en-US" sz="1800" dirty="0">
                <a:ea typeface="+mn-lt"/>
                <a:cs typeface="+mn-lt"/>
              </a:rPr>
              <a:t>unsigned </a:t>
            </a:r>
            <a:r>
              <a:rPr lang="en-US" sz="1800" dirty="0" err="1">
                <a:ea typeface="+mn-lt"/>
                <a:cs typeface="+mn-lt"/>
              </a:rPr>
              <a:t>num_attack_helicopter</a:t>
            </a:r>
            <a:endParaRPr lang="en-GB" sz="1800"/>
          </a:p>
        </p:txBody>
      </p:sp>
      <p:sp>
        <p:nvSpPr>
          <p:cNvPr id="4" name="Content Placeholder 3">
            <a:extLst>
              <a:ext uri="{FF2B5EF4-FFF2-40B4-BE49-F238E27FC236}">
                <a16:creationId xmlns:a16="http://schemas.microsoft.com/office/drawing/2014/main" id="{7C217559-75A0-44EE-A54E-4416988195BA}"/>
              </a:ext>
            </a:extLst>
          </p:cNvPr>
          <p:cNvSpPr>
            <a:spLocks noGrp="1"/>
          </p:cNvSpPr>
          <p:nvPr>
            <p:ph sz="half" idx="2"/>
          </p:nvPr>
        </p:nvSpPr>
        <p:spPr/>
        <p:txBody>
          <a:bodyPr>
            <a:normAutofit/>
          </a:bodyPr>
          <a:lstStyle/>
          <a:p>
            <a:pPr lvl="1"/>
            <a:r>
              <a:rPr lang="en-US" sz="2400" b="1" u="sng" dirty="0">
                <a:ea typeface="+mn-lt"/>
                <a:cs typeface="+mn-lt"/>
              </a:rPr>
              <a:t>Member Functions (all in public mode)</a:t>
            </a:r>
            <a:endParaRPr lang="en-GB" sz="2400" dirty="0"/>
          </a:p>
          <a:p>
            <a:pPr lvl="2"/>
            <a:r>
              <a:rPr lang="en-US" dirty="0">
                <a:ea typeface="+mn-lt"/>
                <a:cs typeface="+mn-lt"/>
              </a:rPr>
              <a:t>void operator++(int)  //operator overloading</a:t>
            </a:r>
            <a:endParaRPr lang="en-GB" dirty="0"/>
          </a:p>
          <a:p>
            <a:pPr lvl="2"/>
            <a:r>
              <a:rPr lang="en-US" dirty="0">
                <a:ea typeface="+mn-lt"/>
                <a:cs typeface="+mn-lt"/>
              </a:rPr>
              <a:t>void </a:t>
            </a:r>
            <a:r>
              <a:rPr lang="en-US" dirty="0" err="1">
                <a:ea typeface="+mn-lt"/>
                <a:cs typeface="+mn-lt"/>
              </a:rPr>
              <a:t>getter_section_airforce</a:t>
            </a:r>
            <a:r>
              <a:rPr lang="en-US" dirty="0">
                <a:ea typeface="+mn-lt"/>
                <a:cs typeface="+mn-lt"/>
              </a:rPr>
              <a:t>()</a:t>
            </a:r>
            <a:endParaRPr lang="en-GB" dirty="0"/>
          </a:p>
          <a:p>
            <a:pPr lvl="2"/>
            <a:r>
              <a:rPr lang="en-US" dirty="0">
                <a:ea typeface="+mn-lt"/>
                <a:cs typeface="+mn-lt"/>
              </a:rPr>
              <a:t>void </a:t>
            </a:r>
            <a:r>
              <a:rPr lang="en-US" dirty="0" err="1">
                <a:ea typeface="+mn-lt"/>
                <a:cs typeface="+mn-lt"/>
              </a:rPr>
              <a:t>print_section_info</a:t>
            </a:r>
            <a:r>
              <a:rPr lang="en-US" dirty="0">
                <a:ea typeface="+mn-lt"/>
                <a:cs typeface="+mn-lt"/>
              </a:rPr>
              <a:t>()</a:t>
            </a:r>
            <a:endParaRPr lang="en-GB" dirty="0"/>
          </a:p>
          <a:p>
            <a:pPr lvl="2"/>
            <a:r>
              <a:rPr lang="en-US" dirty="0">
                <a:ea typeface="+mn-lt"/>
                <a:cs typeface="+mn-lt"/>
              </a:rPr>
              <a:t>void </a:t>
            </a:r>
            <a:r>
              <a:rPr lang="en-US" dirty="0" err="1">
                <a:ea typeface="+mn-lt"/>
                <a:cs typeface="+mn-lt"/>
              </a:rPr>
              <a:t>print_section_weapon_info</a:t>
            </a:r>
            <a:r>
              <a:rPr lang="en-US" dirty="0">
                <a:ea typeface="+mn-lt"/>
                <a:cs typeface="+mn-lt"/>
              </a:rPr>
              <a:t>()</a:t>
            </a:r>
            <a:endParaRPr lang="en-GB" dirty="0"/>
          </a:p>
          <a:p>
            <a:pPr>
              <a:buSzPct val="114999"/>
            </a:pPr>
            <a:endParaRPr lang="en-GB" dirty="0"/>
          </a:p>
        </p:txBody>
      </p:sp>
    </p:spTree>
    <p:extLst>
      <p:ext uri="{BB962C8B-B14F-4D97-AF65-F5344CB8AC3E}">
        <p14:creationId xmlns:p14="http://schemas.microsoft.com/office/powerpoint/2010/main" val="3491117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D94501-C5EA-4E84-97FC-C738975466C0}"/>
              </a:ext>
            </a:extLst>
          </p:cNvPr>
          <p:cNvSpPr txBox="1"/>
          <p:nvPr/>
        </p:nvSpPr>
        <p:spPr>
          <a:xfrm>
            <a:off x="971910" y="842514"/>
            <a:ext cx="10363199"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t>Other Classes </a:t>
            </a:r>
          </a:p>
          <a:p>
            <a:r>
              <a:rPr lang="en-US" sz="2000" dirty="0"/>
              <a:t>•     </a:t>
            </a:r>
            <a:r>
              <a:rPr lang="en-US" sz="2800" b="1" u="sng" dirty="0"/>
              <a:t>Class war</a:t>
            </a:r>
            <a:r>
              <a:rPr lang="en-GB" sz="2000" dirty="0"/>
              <a:t> </a:t>
            </a:r>
          </a:p>
          <a:p>
            <a:r>
              <a:rPr lang="en-US" sz="2000" dirty="0"/>
              <a:t>      This class represents a war. One object of this class contains all the information related to a war. </a:t>
            </a:r>
            <a:endParaRPr lang="en-GB" sz="2000" dirty="0"/>
          </a:p>
          <a:p>
            <a:pPr marL="742950" lvl="1" indent="-285750">
              <a:buFont typeface="Arial"/>
              <a:buChar char="•"/>
            </a:pPr>
            <a:r>
              <a:rPr lang="en-US" sz="2400" b="1" u="sng" dirty="0"/>
              <a:t>Data Members (all in private mode)</a:t>
            </a:r>
            <a:endParaRPr lang="en-GB" sz="2400" dirty="0"/>
          </a:p>
          <a:p>
            <a:pPr marL="1200150" lvl="2" indent="-285750">
              <a:buFont typeface="Arial"/>
              <a:buChar char="•"/>
            </a:pPr>
            <a:r>
              <a:rPr lang="en-US" sz="2000" dirty="0"/>
              <a:t>date </a:t>
            </a:r>
            <a:r>
              <a:rPr lang="en-US" sz="2000" dirty="0" err="1"/>
              <a:t>war_start_date</a:t>
            </a:r>
            <a:endParaRPr lang="en-GB" sz="2000" dirty="0" err="1"/>
          </a:p>
          <a:p>
            <a:pPr marL="1200150" lvl="2" indent="-285750">
              <a:buFont typeface="Arial"/>
              <a:buChar char="•"/>
            </a:pPr>
            <a:r>
              <a:rPr lang="en-US" sz="2000" dirty="0"/>
              <a:t>date </a:t>
            </a:r>
            <a:r>
              <a:rPr lang="en-US" sz="2000" dirty="0" err="1"/>
              <a:t>war_end_date</a:t>
            </a:r>
            <a:endParaRPr lang="en-GB" sz="2000" dirty="0" err="1"/>
          </a:p>
          <a:p>
            <a:pPr marL="1200150" lvl="2" indent="-285750">
              <a:buFont typeface="Arial"/>
              <a:buChar char="•"/>
            </a:pPr>
            <a:r>
              <a:rPr lang="en-US" sz="2000" dirty="0"/>
              <a:t>string location </a:t>
            </a:r>
            <a:endParaRPr lang="en-GB" sz="2000" dirty="0"/>
          </a:p>
          <a:p>
            <a:pPr marL="1200150" lvl="2" indent="-285750">
              <a:buFont typeface="Arial"/>
              <a:buChar char="•"/>
            </a:pPr>
            <a:r>
              <a:rPr lang="en-US" sz="2000" dirty="0"/>
              <a:t>string opposition</a:t>
            </a:r>
            <a:endParaRPr lang="en-GB" sz="2000" dirty="0"/>
          </a:p>
          <a:p>
            <a:pPr marL="1200150" lvl="2" indent="-285750">
              <a:buFont typeface="Arial"/>
              <a:buChar char="•"/>
            </a:pPr>
            <a:r>
              <a:rPr lang="en-US" sz="2000" dirty="0"/>
              <a:t>unsigned </a:t>
            </a:r>
            <a:r>
              <a:rPr lang="en-US" sz="2000" dirty="0" err="1"/>
              <a:t>num_our_casualties</a:t>
            </a:r>
            <a:endParaRPr lang="en-GB" sz="2000" dirty="0" err="1"/>
          </a:p>
          <a:p>
            <a:pPr marL="1200150" lvl="2" indent="-285750">
              <a:buFont typeface="Arial"/>
              <a:buChar char="•"/>
            </a:pPr>
            <a:r>
              <a:rPr lang="en-US" sz="2000" dirty="0"/>
              <a:t>unsigned </a:t>
            </a:r>
            <a:r>
              <a:rPr lang="en-US" sz="2000" dirty="0" err="1"/>
              <a:t>num_theirs_casualties</a:t>
            </a:r>
            <a:endParaRPr lang="en-GB" sz="2000" dirty="0" err="1"/>
          </a:p>
          <a:p>
            <a:pPr marL="1200150" lvl="2" indent="-285750">
              <a:buFont typeface="Arial"/>
              <a:buChar char="•"/>
            </a:pPr>
            <a:r>
              <a:rPr lang="en-US" sz="2000" dirty="0"/>
              <a:t>unsigned expenditure</a:t>
            </a:r>
            <a:endParaRPr lang="en-GB" sz="2000" dirty="0"/>
          </a:p>
          <a:p>
            <a:pPr marL="1200150" lvl="2" indent="-285750">
              <a:buFont typeface="Arial"/>
              <a:buChar char="•"/>
            </a:pPr>
            <a:r>
              <a:rPr lang="en-US" sz="2000" dirty="0"/>
              <a:t>string result</a:t>
            </a:r>
            <a:endParaRPr lang="en-GB" sz="2000" dirty="0"/>
          </a:p>
          <a:p>
            <a:pPr marL="742950" lvl="1" indent="-285750">
              <a:buFont typeface="Arial"/>
              <a:buChar char="•"/>
            </a:pPr>
            <a:r>
              <a:rPr lang="en-US" sz="2400" b="1" u="sng" dirty="0"/>
              <a:t>Member Functions (all in public mode)</a:t>
            </a:r>
            <a:endParaRPr lang="en-GB" sz="2000" u="sng" dirty="0"/>
          </a:p>
          <a:p>
            <a:pPr marL="1200150" lvl="2" indent="-285750">
              <a:buFont typeface="Arial"/>
              <a:buChar char="•"/>
            </a:pPr>
            <a:r>
              <a:rPr lang="en-US" sz="2000" dirty="0"/>
              <a:t>Void </a:t>
            </a:r>
            <a:r>
              <a:rPr lang="en-US" sz="2000" dirty="0" err="1"/>
              <a:t>getter_war</a:t>
            </a:r>
            <a:r>
              <a:rPr lang="en-US" sz="2000" dirty="0"/>
              <a:t>()</a:t>
            </a:r>
            <a:endParaRPr lang="en-GB" sz="2000" dirty="0"/>
          </a:p>
          <a:p>
            <a:pPr marL="1200150" lvl="2" indent="-285750">
              <a:buFont typeface="Arial"/>
              <a:buChar char="•"/>
            </a:pPr>
            <a:r>
              <a:rPr lang="en-US" sz="2000" dirty="0" err="1"/>
              <a:t>display_war</a:t>
            </a:r>
            <a:r>
              <a:rPr lang="en-US" sz="2000" dirty="0"/>
              <a:t>()</a:t>
            </a:r>
            <a:endParaRPr lang="en-GB" sz="2000" dirty="0"/>
          </a:p>
          <a:p>
            <a:pPr algn="l"/>
            <a:endParaRPr lang="en-GB" dirty="0"/>
          </a:p>
        </p:txBody>
      </p:sp>
    </p:spTree>
    <p:extLst>
      <p:ext uri="{BB962C8B-B14F-4D97-AF65-F5344CB8AC3E}">
        <p14:creationId xmlns:p14="http://schemas.microsoft.com/office/powerpoint/2010/main" val="1741459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F1030F-3182-44A6-A72C-4746AD5AA01C}"/>
              </a:ext>
            </a:extLst>
          </p:cNvPr>
          <p:cNvSpPr txBox="1"/>
          <p:nvPr/>
        </p:nvSpPr>
        <p:spPr>
          <a:xfrm>
            <a:off x="856891" y="842514"/>
            <a:ext cx="10506973" cy="58477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r>
              <a:rPr lang="en-US" sz="2000" dirty="0"/>
              <a:t> </a:t>
            </a:r>
            <a:r>
              <a:rPr lang="en-US" sz="2800" b="1" u="sng" dirty="0"/>
              <a:t>Class </a:t>
            </a:r>
            <a:r>
              <a:rPr lang="en-US" sz="2800" b="1" u="sng" dirty="0" err="1"/>
              <a:t>cds</a:t>
            </a:r>
            <a:r>
              <a:rPr lang="en-GB" sz="2000" dirty="0"/>
              <a:t> </a:t>
            </a:r>
            <a:endParaRPr lang="en-US" sz="2000" dirty="0"/>
          </a:p>
          <a:p>
            <a:r>
              <a:rPr lang="en-US" sz="2000" dirty="0"/>
              <a:t>Chief of </a:t>
            </a:r>
            <a:r>
              <a:rPr lang="en-US" sz="2000" dirty="0" err="1"/>
              <a:t>Defence</a:t>
            </a:r>
            <a:r>
              <a:rPr lang="en-US" sz="2000" dirty="0"/>
              <a:t> Staff(</a:t>
            </a:r>
            <a:r>
              <a:rPr lang="en-US" sz="2000" dirty="0" err="1"/>
              <a:t>cds</a:t>
            </a:r>
            <a:r>
              <a:rPr lang="en-US" sz="2000" dirty="0"/>
              <a:t>) is given the permission of only viewing all the details of army and </a:t>
            </a:r>
            <a:r>
              <a:rPr lang="en-US" sz="2000" dirty="0" err="1"/>
              <a:t>airforce</a:t>
            </a:r>
            <a:r>
              <a:rPr lang="en-US" sz="2000" dirty="0"/>
              <a:t> along with the war details. A </a:t>
            </a:r>
            <a:r>
              <a:rPr lang="en-US" sz="2000" dirty="0" err="1"/>
              <a:t>cds</a:t>
            </a:r>
            <a:r>
              <a:rPr lang="en-US" sz="2000" dirty="0"/>
              <a:t> is the head of both the army and </a:t>
            </a:r>
            <a:r>
              <a:rPr lang="en-US" sz="2000" dirty="0" err="1"/>
              <a:t>airforce</a:t>
            </a:r>
            <a:r>
              <a:rPr lang="en-US" sz="2000" dirty="0"/>
              <a:t> in this project.</a:t>
            </a:r>
            <a:r>
              <a:rPr lang="en-GB" sz="2000" dirty="0"/>
              <a:t> </a:t>
            </a:r>
          </a:p>
          <a:p>
            <a:r>
              <a:rPr lang="en-US" sz="2000" dirty="0"/>
              <a:t>It is friend class of both class general and class </a:t>
            </a:r>
            <a:r>
              <a:rPr lang="en-US" sz="2000" dirty="0" err="1"/>
              <a:t>air_chief_marshall</a:t>
            </a:r>
            <a:r>
              <a:rPr lang="en-US" sz="2000" dirty="0"/>
              <a:t>. It has not inherited any class.</a:t>
            </a:r>
            <a:r>
              <a:rPr lang="en-GB" sz="2000" dirty="0"/>
              <a:t> </a:t>
            </a:r>
          </a:p>
          <a:p>
            <a:pPr marL="742950" lvl="1" indent="-285750">
              <a:buFont typeface="Arial"/>
              <a:buChar char="•"/>
            </a:pPr>
            <a:r>
              <a:rPr lang="en-US" sz="2400" b="1" u="sng" dirty="0"/>
              <a:t>Data Members (all in private mode)</a:t>
            </a:r>
            <a:endParaRPr lang="en-GB" sz="2000" u="sng" dirty="0"/>
          </a:p>
          <a:p>
            <a:pPr marL="1200150" lvl="2" indent="-285750">
              <a:buFont typeface="Arial"/>
              <a:buChar char="•"/>
            </a:pPr>
            <a:r>
              <a:rPr lang="en-US" sz="2000" dirty="0"/>
              <a:t>string </a:t>
            </a:r>
            <a:r>
              <a:rPr lang="en-US" sz="2000" dirty="0" err="1"/>
              <a:t>cds_id</a:t>
            </a:r>
            <a:endParaRPr lang="en-GB" sz="2000" dirty="0" err="1"/>
          </a:p>
          <a:p>
            <a:pPr marL="1200150" lvl="2" indent="-285750">
              <a:buFont typeface="Arial"/>
              <a:buChar char="•"/>
            </a:pPr>
            <a:r>
              <a:rPr lang="en-US" sz="2000" dirty="0"/>
              <a:t>string name</a:t>
            </a:r>
            <a:endParaRPr lang="en-GB" sz="2000" dirty="0"/>
          </a:p>
          <a:p>
            <a:pPr marL="1200150" lvl="2" indent="-285750">
              <a:buFont typeface="Arial"/>
              <a:buChar char="•"/>
            </a:pPr>
            <a:r>
              <a:rPr lang="en-US" sz="2000" dirty="0"/>
              <a:t>string username</a:t>
            </a:r>
            <a:endParaRPr lang="en-GB" sz="2000" dirty="0"/>
          </a:p>
          <a:p>
            <a:pPr marL="1200150" lvl="2" indent="-285750">
              <a:buFont typeface="Arial"/>
              <a:buChar char="•"/>
            </a:pPr>
            <a:r>
              <a:rPr lang="en-US" sz="2000" dirty="0"/>
              <a:t>string password</a:t>
            </a:r>
            <a:endParaRPr lang="en-GB" sz="2000" dirty="0"/>
          </a:p>
          <a:p>
            <a:pPr marL="1200150" lvl="2" indent="-285750">
              <a:buFont typeface="Arial"/>
              <a:buChar char="•"/>
            </a:pPr>
            <a:r>
              <a:rPr lang="en-US" sz="2000" dirty="0"/>
              <a:t>date </a:t>
            </a:r>
            <a:r>
              <a:rPr lang="en-US" sz="2000" dirty="0" err="1"/>
              <a:t>date_of_birth</a:t>
            </a:r>
            <a:endParaRPr lang="en-GB" sz="2000" dirty="0" err="1"/>
          </a:p>
          <a:p>
            <a:pPr marL="1200150" lvl="2" indent="-285750">
              <a:buFont typeface="Arial"/>
              <a:buChar char="•"/>
            </a:pPr>
            <a:r>
              <a:rPr lang="en-US" sz="2000" dirty="0"/>
              <a:t>date </a:t>
            </a:r>
            <a:r>
              <a:rPr lang="en-US" sz="2000" dirty="0" err="1"/>
              <a:t>date_of_joining</a:t>
            </a:r>
            <a:endParaRPr lang="en-GB" sz="2000" dirty="0" err="1"/>
          </a:p>
          <a:p>
            <a:pPr marL="742950" lvl="1" indent="-285750">
              <a:buFont typeface="Arial"/>
              <a:buChar char="•"/>
            </a:pPr>
            <a:r>
              <a:rPr lang="en-US" sz="2400" b="1" u="sng" dirty="0"/>
              <a:t>Member Functions (all in public mode)</a:t>
            </a:r>
            <a:endParaRPr lang="en-GB" sz="2000" b="1" dirty="0"/>
          </a:p>
          <a:p>
            <a:pPr marL="1200150" lvl="2" indent="-285750">
              <a:buFont typeface="Arial"/>
              <a:buChar char="•"/>
            </a:pPr>
            <a:r>
              <a:rPr lang="en-US" sz="2000" dirty="0"/>
              <a:t>void </a:t>
            </a:r>
            <a:r>
              <a:rPr lang="en-US" sz="2000" dirty="0" err="1"/>
              <a:t>getter_cds</a:t>
            </a:r>
            <a:r>
              <a:rPr lang="en-US" sz="2000" dirty="0"/>
              <a:t>()</a:t>
            </a:r>
            <a:endParaRPr lang="en-GB" sz="2000" dirty="0"/>
          </a:p>
          <a:p>
            <a:pPr marL="1200150" lvl="2" indent="-285750">
              <a:buFont typeface="Arial"/>
              <a:buChar char="•"/>
            </a:pPr>
            <a:r>
              <a:rPr lang="en-US" sz="2000" dirty="0"/>
              <a:t>void </a:t>
            </a:r>
            <a:r>
              <a:rPr lang="en-US" sz="2000" dirty="0" err="1"/>
              <a:t>display_cds</a:t>
            </a:r>
            <a:r>
              <a:rPr lang="en-US" sz="2000" dirty="0"/>
              <a:t>()</a:t>
            </a:r>
            <a:endParaRPr lang="en-GB" sz="2000" dirty="0"/>
          </a:p>
          <a:p>
            <a:pPr marL="1200150" lvl="2" indent="-285750">
              <a:buFont typeface="Arial"/>
              <a:buChar char="•"/>
            </a:pPr>
            <a:r>
              <a:rPr lang="en-US" sz="2000" dirty="0"/>
              <a:t>string </a:t>
            </a:r>
            <a:r>
              <a:rPr lang="en-US" sz="2000" dirty="0" err="1"/>
              <a:t>ret_username_cds</a:t>
            </a:r>
            <a:r>
              <a:rPr lang="en-US" sz="2000" dirty="0"/>
              <a:t>()</a:t>
            </a:r>
            <a:endParaRPr lang="en-GB" sz="2000" dirty="0"/>
          </a:p>
          <a:p>
            <a:pPr marL="1200150" lvl="2" indent="-285750">
              <a:buFont typeface="Arial"/>
              <a:buChar char="•"/>
            </a:pPr>
            <a:r>
              <a:rPr lang="en-US" sz="2000" dirty="0"/>
              <a:t>void </a:t>
            </a:r>
            <a:r>
              <a:rPr lang="en-US" sz="2000" dirty="0" err="1"/>
              <a:t>set_password_cds</a:t>
            </a:r>
            <a:r>
              <a:rPr lang="en-US" sz="2000" dirty="0"/>
              <a:t>()</a:t>
            </a:r>
            <a:endParaRPr lang="en-GB" sz="2000" dirty="0"/>
          </a:p>
          <a:p>
            <a:pPr marL="1200150" lvl="2" indent="-285750">
              <a:buFont typeface="Arial"/>
              <a:buChar char="•"/>
            </a:pPr>
            <a:r>
              <a:rPr lang="en-US" sz="2000" dirty="0"/>
              <a:t>string </a:t>
            </a:r>
            <a:r>
              <a:rPr lang="en-US" sz="2000" dirty="0" err="1"/>
              <a:t>ret_password_cds</a:t>
            </a:r>
            <a:r>
              <a:rPr lang="en-US" sz="2000" dirty="0"/>
              <a:t>()</a:t>
            </a:r>
            <a:endParaRPr lang="en-GB" sz="2000" dirty="0"/>
          </a:p>
          <a:p>
            <a:pPr algn="l"/>
            <a:endParaRPr lang="en-GB" dirty="0"/>
          </a:p>
        </p:txBody>
      </p:sp>
    </p:spTree>
    <p:extLst>
      <p:ext uri="{BB962C8B-B14F-4D97-AF65-F5344CB8AC3E}">
        <p14:creationId xmlns:p14="http://schemas.microsoft.com/office/powerpoint/2010/main" val="2041687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933CD1-29D7-4065-A6B4-FF2D6D921E1E}"/>
              </a:ext>
            </a:extLst>
          </p:cNvPr>
          <p:cNvSpPr txBox="1"/>
          <p:nvPr/>
        </p:nvSpPr>
        <p:spPr>
          <a:xfrm>
            <a:off x="1039661" y="862209"/>
            <a:ext cx="10269253"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                                            </a:t>
            </a:r>
            <a:r>
              <a:rPr lang="en-GB" sz="4000" u="sng"/>
              <a:t>Inheritance Order</a:t>
            </a:r>
          </a:p>
          <a:p>
            <a:pPr marL="342900" indent="-342900">
              <a:buFont typeface="Wingdings"/>
              <a:buChar char="Ø"/>
            </a:pPr>
            <a:r>
              <a:rPr lang="en-GB" sz="2400" u="sng"/>
              <a:t>For Army</a:t>
            </a:r>
            <a:r>
              <a:rPr lang="en-GB" sz="2400"/>
              <a:t>:-</a:t>
            </a:r>
          </a:p>
          <a:p>
            <a:r>
              <a:rPr lang="en-GB" sz="2400" dirty="0"/>
              <a:t>                                     </a:t>
            </a:r>
          </a:p>
        </p:txBody>
      </p:sp>
      <p:sp>
        <p:nvSpPr>
          <p:cNvPr id="3" name="Rectangle 2">
            <a:extLst>
              <a:ext uri="{FF2B5EF4-FFF2-40B4-BE49-F238E27FC236}">
                <a16:creationId xmlns:a16="http://schemas.microsoft.com/office/drawing/2014/main" id="{E11FE5FF-8247-4A23-A771-08AA85CE4708}"/>
              </a:ext>
            </a:extLst>
          </p:cNvPr>
          <p:cNvSpPr/>
          <p:nvPr/>
        </p:nvSpPr>
        <p:spPr>
          <a:xfrm>
            <a:off x="4842222" y="2008208"/>
            <a:ext cx="1200410" cy="814192"/>
          </a:xfrm>
          <a:prstGeom prst="rect">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Sepoy</a:t>
            </a:r>
            <a:endParaRPr lang="en-GB" dirty="0"/>
          </a:p>
        </p:txBody>
      </p:sp>
      <p:sp>
        <p:nvSpPr>
          <p:cNvPr id="5" name="Rectangle 4">
            <a:extLst>
              <a:ext uri="{FF2B5EF4-FFF2-40B4-BE49-F238E27FC236}">
                <a16:creationId xmlns:a16="http://schemas.microsoft.com/office/drawing/2014/main" id="{90756393-C051-498D-AC07-D556C1DAE493}"/>
              </a:ext>
            </a:extLst>
          </p:cNvPr>
          <p:cNvSpPr/>
          <p:nvPr/>
        </p:nvSpPr>
        <p:spPr>
          <a:xfrm>
            <a:off x="4842223" y="3062481"/>
            <a:ext cx="1200410" cy="814192"/>
          </a:xfrm>
          <a:prstGeom prst="rect">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Lieutenant</a:t>
            </a:r>
            <a:endParaRPr lang="en-GB" dirty="0"/>
          </a:p>
        </p:txBody>
      </p:sp>
      <p:sp>
        <p:nvSpPr>
          <p:cNvPr id="6" name="Rectangle 5">
            <a:extLst>
              <a:ext uri="{FF2B5EF4-FFF2-40B4-BE49-F238E27FC236}">
                <a16:creationId xmlns:a16="http://schemas.microsoft.com/office/drawing/2014/main" id="{DE302C5E-6C83-4370-AC47-D13C8DDC4116}"/>
              </a:ext>
            </a:extLst>
          </p:cNvPr>
          <p:cNvSpPr/>
          <p:nvPr/>
        </p:nvSpPr>
        <p:spPr>
          <a:xfrm>
            <a:off x="4842223" y="5285851"/>
            <a:ext cx="1200410" cy="814192"/>
          </a:xfrm>
          <a:prstGeom prst="rect">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General</a:t>
            </a:r>
            <a:endParaRPr lang="en-GB" dirty="0"/>
          </a:p>
        </p:txBody>
      </p:sp>
      <p:sp>
        <p:nvSpPr>
          <p:cNvPr id="7" name="Rectangle 6">
            <a:extLst>
              <a:ext uri="{FF2B5EF4-FFF2-40B4-BE49-F238E27FC236}">
                <a16:creationId xmlns:a16="http://schemas.microsoft.com/office/drawing/2014/main" id="{8D8D6351-11B2-4FA7-B8E4-BBD626EAF5F2}"/>
              </a:ext>
            </a:extLst>
          </p:cNvPr>
          <p:cNvSpPr/>
          <p:nvPr/>
        </p:nvSpPr>
        <p:spPr>
          <a:xfrm>
            <a:off x="4842222" y="4179385"/>
            <a:ext cx="1200410" cy="814192"/>
          </a:xfrm>
          <a:prstGeom prst="rect">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Major</a:t>
            </a:r>
            <a:endParaRPr lang="en-GB" dirty="0"/>
          </a:p>
        </p:txBody>
      </p:sp>
      <p:pic>
        <p:nvPicPr>
          <p:cNvPr id="8" name="Graphic 8" descr="Arrow Down with solid fill">
            <a:extLst>
              <a:ext uri="{FF2B5EF4-FFF2-40B4-BE49-F238E27FC236}">
                <a16:creationId xmlns:a16="http://schemas.microsoft.com/office/drawing/2014/main" id="{D5E9C251-70FB-4DE1-B470-6013D45DC9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1184" y="2752594"/>
            <a:ext cx="914400" cy="361168"/>
          </a:xfrm>
          <a:prstGeom prst="rect">
            <a:avLst/>
          </a:prstGeom>
        </p:spPr>
      </p:pic>
      <p:pic>
        <p:nvPicPr>
          <p:cNvPr id="9" name="Graphic 8" descr="Arrow Down with solid fill">
            <a:extLst>
              <a:ext uri="{FF2B5EF4-FFF2-40B4-BE49-F238E27FC236}">
                <a16:creationId xmlns:a16="http://schemas.microsoft.com/office/drawing/2014/main" id="{74B1596A-BB53-4FF5-9870-3421F33747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22936" y="4934209"/>
            <a:ext cx="914400" cy="361168"/>
          </a:xfrm>
          <a:prstGeom prst="rect">
            <a:avLst/>
          </a:prstGeom>
        </p:spPr>
      </p:pic>
      <p:pic>
        <p:nvPicPr>
          <p:cNvPr id="10" name="Graphic 8" descr="Arrow Down with solid fill">
            <a:extLst>
              <a:ext uri="{FF2B5EF4-FFF2-40B4-BE49-F238E27FC236}">
                <a16:creationId xmlns:a16="http://schemas.microsoft.com/office/drawing/2014/main" id="{203F506C-A4FE-475D-9C1F-6A104AB346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22936" y="3879935"/>
            <a:ext cx="914400" cy="361168"/>
          </a:xfrm>
          <a:prstGeom prst="rect">
            <a:avLst/>
          </a:prstGeom>
        </p:spPr>
      </p:pic>
    </p:spTree>
    <p:extLst>
      <p:ext uri="{BB962C8B-B14F-4D97-AF65-F5344CB8AC3E}">
        <p14:creationId xmlns:p14="http://schemas.microsoft.com/office/powerpoint/2010/main" val="1533951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5BD556-E89D-4A7F-B9C3-70E1DDCD8CFD}"/>
              </a:ext>
            </a:extLst>
          </p:cNvPr>
          <p:cNvSpPr txBox="1"/>
          <p:nvPr/>
        </p:nvSpPr>
        <p:spPr>
          <a:xfrm>
            <a:off x="1185797" y="883085"/>
            <a:ext cx="1010224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GB" sz="2400" u="sng"/>
              <a:t>For Air Force</a:t>
            </a:r>
            <a:r>
              <a:rPr lang="en-GB" sz="2400"/>
              <a:t>:-</a:t>
            </a:r>
          </a:p>
          <a:p>
            <a:r>
              <a:rPr lang="en-GB" sz="2400" dirty="0"/>
              <a:t>                                          </a:t>
            </a:r>
          </a:p>
        </p:txBody>
      </p:sp>
      <p:sp>
        <p:nvSpPr>
          <p:cNvPr id="14" name="Rectangle 13">
            <a:extLst>
              <a:ext uri="{FF2B5EF4-FFF2-40B4-BE49-F238E27FC236}">
                <a16:creationId xmlns:a16="http://schemas.microsoft.com/office/drawing/2014/main" id="{08A8A4A2-C39C-4234-BA5E-DB92FBABF1BA}"/>
              </a:ext>
            </a:extLst>
          </p:cNvPr>
          <p:cNvSpPr/>
          <p:nvPr/>
        </p:nvSpPr>
        <p:spPr>
          <a:xfrm>
            <a:off x="4445566" y="3062481"/>
            <a:ext cx="1649258" cy="814192"/>
          </a:xfrm>
          <a:prstGeom prst="rect">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Flight Lieutenant</a:t>
            </a:r>
            <a:endParaRPr lang="en-GB" dirty="0"/>
          </a:p>
        </p:txBody>
      </p:sp>
      <p:sp>
        <p:nvSpPr>
          <p:cNvPr id="16" name="Rectangle 15">
            <a:extLst>
              <a:ext uri="{FF2B5EF4-FFF2-40B4-BE49-F238E27FC236}">
                <a16:creationId xmlns:a16="http://schemas.microsoft.com/office/drawing/2014/main" id="{C1CABE9C-0390-42E4-B619-D21D61A18694}"/>
              </a:ext>
            </a:extLst>
          </p:cNvPr>
          <p:cNvSpPr/>
          <p:nvPr/>
        </p:nvSpPr>
        <p:spPr>
          <a:xfrm>
            <a:off x="4435127" y="4179385"/>
            <a:ext cx="1649259" cy="814192"/>
          </a:xfrm>
          <a:prstGeom prst="rect">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Squadron Leader</a:t>
            </a:r>
            <a:endParaRPr lang="en-GB" dirty="0"/>
          </a:p>
        </p:txBody>
      </p:sp>
      <p:pic>
        <p:nvPicPr>
          <p:cNvPr id="18" name="Graphic 8" descr="Arrow Down with solid fill">
            <a:extLst>
              <a:ext uri="{FF2B5EF4-FFF2-40B4-BE49-F238E27FC236}">
                <a16:creationId xmlns:a16="http://schemas.microsoft.com/office/drawing/2014/main" id="{E9E06780-1E0C-4E4F-B29D-FE5CDE9619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82855" y="2752594"/>
            <a:ext cx="914400" cy="361168"/>
          </a:xfrm>
          <a:prstGeom prst="rect">
            <a:avLst/>
          </a:prstGeom>
        </p:spPr>
      </p:pic>
      <p:pic>
        <p:nvPicPr>
          <p:cNvPr id="20" name="Graphic 19" descr="Arrow Down with solid fill">
            <a:extLst>
              <a:ext uri="{FF2B5EF4-FFF2-40B4-BE49-F238E27FC236}">
                <a16:creationId xmlns:a16="http://schemas.microsoft.com/office/drawing/2014/main" id="{26A64926-0F7C-4181-AC9F-FAAE0480516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14169" y="4934209"/>
            <a:ext cx="914400" cy="361168"/>
          </a:xfrm>
          <a:prstGeom prst="rect">
            <a:avLst/>
          </a:prstGeom>
        </p:spPr>
      </p:pic>
      <p:pic>
        <p:nvPicPr>
          <p:cNvPr id="22" name="Graphic 8" descr="Arrow Down with solid fill">
            <a:extLst>
              <a:ext uri="{FF2B5EF4-FFF2-40B4-BE49-F238E27FC236}">
                <a16:creationId xmlns:a16="http://schemas.microsoft.com/office/drawing/2014/main" id="{C5436519-49E3-4ACE-ADC2-15C0674303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14169" y="3879935"/>
            <a:ext cx="914400" cy="361168"/>
          </a:xfrm>
          <a:prstGeom prst="rect">
            <a:avLst/>
          </a:prstGeom>
        </p:spPr>
      </p:pic>
      <p:sp>
        <p:nvSpPr>
          <p:cNvPr id="24" name="Rectangle 23">
            <a:extLst>
              <a:ext uri="{FF2B5EF4-FFF2-40B4-BE49-F238E27FC236}">
                <a16:creationId xmlns:a16="http://schemas.microsoft.com/office/drawing/2014/main" id="{ECB6B4D5-3EEA-4207-85EF-880420727685}"/>
              </a:ext>
            </a:extLst>
          </p:cNvPr>
          <p:cNvSpPr/>
          <p:nvPr/>
        </p:nvSpPr>
        <p:spPr>
          <a:xfrm>
            <a:off x="4435128" y="1987330"/>
            <a:ext cx="1607505" cy="814192"/>
          </a:xfrm>
          <a:prstGeom prst="rect">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Aircraftman</a:t>
            </a:r>
            <a:endParaRPr lang="en-GB" dirty="0"/>
          </a:p>
        </p:txBody>
      </p:sp>
      <p:sp>
        <p:nvSpPr>
          <p:cNvPr id="26" name="Rectangle 25">
            <a:extLst>
              <a:ext uri="{FF2B5EF4-FFF2-40B4-BE49-F238E27FC236}">
                <a16:creationId xmlns:a16="http://schemas.microsoft.com/office/drawing/2014/main" id="{5421FC47-D948-47AB-B776-B45176E2DA14}"/>
              </a:ext>
            </a:extLst>
          </p:cNvPr>
          <p:cNvSpPr/>
          <p:nvPr/>
        </p:nvSpPr>
        <p:spPr>
          <a:xfrm>
            <a:off x="4435128" y="5285851"/>
            <a:ext cx="1649259" cy="814192"/>
          </a:xfrm>
          <a:prstGeom prst="rect">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Air Chief Marshall</a:t>
            </a:r>
            <a:endParaRPr lang="en-GB" dirty="0"/>
          </a:p>
        </p:txBody>
      </p:sp>
    </p:spTree>
    <p:extLst>
      <p:ext uri="{BB962C8B-B14F-4D97-AF65-F5344CB8AC3E}">
        <p14:creationId xmlns:p14="http://schemas.microsoft.com/office/powerpoint/2010/main" val="3495174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A41FB3-48A8-45B3-A156-4421305CDD6B}"/>
              </a:ext>
            </a:extLst>
          </p:cNvPr>
          <p:cNvSpPr txBox="1"/>
          <p:nvPr/>
        </p:nvSpPr>
        <p:spPr>
          <a:xfrm>
            <a:off x="900023" y="856891"/>
            <a:ext cx="10420709"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                                      </a:t>
            </a:r>
            <a:r>
              <a:rPr lang="en-GB" sz="3600" b="1" u="sng" dirty="0"/>
              <a:t>Permissions to </a:t>
            </a:r>
            <a:r>
              <a:rPr lang="en-GB" sz="3600" b="1" u="sng" dirty="0" err="1"/>
              <a:t>personnels</a:t>
            </a:r>
            <a:endParaRPr lang="en-GB" sz="3600" b="1" u="sng" dirty="0"/>
          </a:p>
          <a:p>
            <a:r>
              <a:rPr lang="en-GB" sz="3600" b="1" dirty="0"/>
              <a:t> </a:t>
            </a:r>
          </a:p>
          <a:p>
            <a:pPr marL="285750" indent="-285750">
              <a:buFont typeface="Arial"/>
              <a:buChar char="•"/>
            </a:pPr>
            <a:r>
              <a:rPr lang="en-US" sz="2400" b="1" u="sng" dirty="0">
                <a:ea typeface="+mn-lt"/>
                <a:cs typeface="+mn-lt"/>
              </a:rPr>
              <a:t>Sepoy</a:t>
            </a:r>
            <a:endParaRPr lang="en-GB" sz="2400" u="sng" dirty="0"/>
          </a:p>
          <a:p>
            <a:pPr marL="742950" lvl="1" indent="-285750">
              <a:buFont typeface="Arial"/>
              <a:buChar char="•"/>
            </a:pPr>
            <a:r>
              <a:rPr lang="en-US" sz="2000" dirty="0">
                <a:ea typeface="+mn-lt"/>
                <a:cs typeface="+mn-lt"/>
              </a:rPr>
              <a:t>He can login to his dashboard to view his profile</a:t>
            </a:r>
            <a:endParaRPr lang="en-GB" dirty="0"/>
          </a:p>
          <a:p>
            <a:pPr marL="742950" lvl="1" indent="-285750">
              <a:buFont typeface="Arial"/>
              <a:buChar char="•"/>
            </a:pPr>
            <a:r>
              <a:rPr lang="en-US" sz="2000" dirty="0">
                <a:ea typeface="+mn-lt"/>
                <a:cs typeface="+mn-lt"/>
              </a:rPr>
              <a:t>Change his current password</a:t>
            </a:r>
          </a:p>
          <a:p>
            <a:pPr lvl="1"/>
            <a:endParaRPr lang="en-GB" dirty="0"/>
          </a:p>
          <a:p>
            <a:pPr marL="285750" indent="-285750">
              <a:buFont typeface="Arial"/>
              <a:buChar char="•"/>
            </a:pPr>
            <a:r>
              <a:rPr lang="en-US" sz="2400" b="1" u="sng" dirty="0">
                <a:ea typeface="+mn-lt"/>
                <a:cs typeface="+mn-lt"/>
              </a:rPr>
              <a:t>Lieutenant</a:t>
            </a:r>
            <a:endParaRPr lang="en-GB" sz="2400" u="sng" dirty="0"/>
          </a:p>
          <a:p>
            <a:pPr marL="742950" lvl="1" indent="-285750">
              <a:buFont typeface="Arial"/>
              <a:buChar char="•"/>
            </a:pPr>
            <a:r>
              <a:rPr lang="en-US" sz="2000" dirty="0">
                <a:ea typeface="+mn-lt"/>
                <a:cs typeface="+mn-lt"/>
              </a:rPr>
              <a:t>He can login to his dashboard to view his profile</a:t>
            </a:r>
            <a:endParaRPr lang="en-GB" dirty="0"/>
          </a:p>
          <a:p>
            <a:pPr marL="742950" lvl="1" indent="-285750">
              <a:buFont typeface="Arial"/>
              <a:buChar char="•"/>
            </a:pPr>
            <a:r>
              <a:rPr lang="en-US" sz="2000" dirty="0">
                <a:ea typeface="+mn-lt"/>
                <a:cs typeface="+mn-lt"/>
              </a:rPr>
              <a:t>Change his password</a:t>
            </a:r>
            <a:endParaRPr lang="en-GB" dirty="0"/>
          </a:p>
          <a:p>
            <a:pPr marL="742950" lvl="1" indent="-285750">
              <a:buFont typeface="Arial"/>
              <a:buChar char="•"/>
            </a:pPr>
            <a:r>
              <a:rPr lang="en-US" sz="2000" dirty="0">
                <a:ea typeface="+mn-lt"/>
                <a:cs typeface="+mn-lt"/>
              </a:rPr>
              <a:t>View section wise weapon allocation</a:t>
            </a:r>
            <a:endParaRPr lang="en-GB" dirty="0"/>
          </a:p>
          <a:p>
            <a:endParaRPr lang="en-GB" sz="2000" b="1" dirty="0"/>
          </a:p>
        </p:txBody>
      </p:sp>
    </p:spTree>
    <p:extLst>
      <p:ext uri="{BB962C8B-B14F-4D97-AF65-F5344CB8AC3E}">
        <p14:creationId xmlns:p14="http://schemas.microsoft.com/office/powerpoint/2010/main" val="3532131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86DAD2-BDC5-4B59-B41E-16F12EED3041}"/>
              </a:ext>
            </a:extLst>
          </p:cNvPr>
          <p:cNvSpPr txBox="1"/>
          <p:nvPr/>
        </p:nvSpPr>
        <p:spPr>
          <a:xfrm>
            <a:off x="971910" y="943155"/>
            <a:ext cx="10176293" cy="35086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b="1" u="sng" dirty="0">
                <a:ea typeface="+mn-lt"/>
                <a:cs typeface="+mn-lt"/>
              </a:rPr>
              <a:t>Army General</a:t>
            </a:r>
            <a:br>
              <a:rPr lang="en-US" b="1" dirty="0">
                <a:ea typeface="+mn-lt"/>
                <a:cs typeface="+mn-lt"/>
              </a:rPr>
            </a:br>
            <a:br>
              <a:rPr lang="en-US" b="1" dirty="0">
                <a:ea typeface="+mn-lt"/>
                <a:cs typeface="+mn-lt"/>
              </a:rPr>
            </a:br>
            <a:r>
              <a:rPr lang="en-US" b="1" dirty="0">
                <a:ea typeface="+mn-lt"/>
                <a:cs typeface="+mn-lt"/>
              </a:rPr>
              <a:t>DEFAULT USERNAME: </a:t>
            </a:r>
            <a:r>
              <a:rPr lang="en-US" b="1" dirty="0" err="1">
                <a:ea typeface="+mn-lt"/>
                <a:cs typeface="+mn-lt"/>
              </a:rPr>
              <a:t>vikrambatra</a:t>
            </a:r>
            <a:br>
              <a:rPr lang="en-US" b="1" dirty="0">
                <a:ea typeface="+mn-lt"/>
                <a:cs typeface="+mn-lt"/>
              </a:rPr>
            </a:br>
            <a:br>
              <a:rPr lang="en-US" b="1" dirty="0">
                <a:ea typeface="+mn-lt"/>
                <a:cs typeface="+mn-lt"/>
              </a:rPr>
            </a:br>
            <a:r>
              <a:rPr lang="en-US" b="1" dirty="0">
                <a:ea typeface="+mn-lt"/>
                <a:cs typeface="+mn-lt"/>
              </a:rPr>
              <a:t>DEFAULT PASSWORD: 1234</a:t>
            </a:r>
            <a:r>
              <a:rPr lang="en-GB" b="1" dirty="0">
                <a:ea typeface="+mn-lt"/>
                <a:cs typeface="+mn-lt"/>
              </a:rPr>
              <a:t> </a:t>
            </a:r>
            <a:endParaRPr lang="en-US"/>
          </a:p>
          <a:p>
            <a:pPr marL="742950" lvl="1" indent="-285750">
              <a:buFont typeface="Arial"/>
              <a:buChar char="•"/>
            </a:pPr>
            <a:r>
              <a:rPr lang="en-US" b="1" dirty="0">
                <a:ea typeface="+mn-lt"/>
                <a:cs typeface="+mn-lt"/>
              </a:rPr>
              <a:t>He can login to his dashboard to view his profile</a:t>
            </a:r>
            <a:endParaRPr lang="en-GB" dirty="0"/>
          </a:p>
          <a:p>
            <a:pPr marL="742950" lvl="1" indent="-285750">
              <a:buFont typeface="Arial"/>
              <a:buChar char="•"/>
            </a:pPr>
            <a:r>
              <a:rPr lang="en-US" b="1" dirty="0">
                <a:ea typeface="+mn-lt"/>
                <a:cs typeface="+mn-lt"/>
              </a:rPr>
              <a:t>Change his password</a:t>
            </a:r>
            <a:endParaRPr lang="en-GB" dirty="0"/>
          </a:p>
          <a:p>
            <a:pPr marL="742950" lvl="1" indent="-285750">
              <a:buFont typeface="Arial"/>
              <a:buChar char="•"/>
            </a:pPr>
            <a:r>
              <a:rPr lang="en-US" b="1" dirty="0">
                <a:ea typeface="+mn-lt"/>
                <a:cs typeface="+mn-lt"/>
              </a:rPr>
              <a:t>View section wise weapon allocation</a:t>
            </a:r>
            <a:endParaRPr lang="en-GB" dirty="0"/>
          </a:p>
          <a:p>
            <a:pPr marL="742950" lvl="1" indent="-285750">
              <a:buFont typeface="Arial"/>
              <a:buChar char="•"/>
            </a:pPr>
            <a:r>
              <a:rPr lang="en-US" b="1" dirty="0">
                <a:ea typeface="+mn-lt"/>
                <a:cs typeface="+mn-lt"/>
              </a:rPr>
              <a:t>He can add/modify/delete the record of any one of sepoy/lieutenant/major</a:t>
            </a:r>
            <a:endParaRPr lang="en-GB" dirty="0"/>
          </a:p>
          <a:p>
            <a:pPr marL="742950" lvl="1" indent="-285750">
              <a:buFont typeface="Arial"/>
              <a:buChar char="•"/>
            </a:pPr>
            <a:r>
              <a:rPr lang="en-US" b="1" dirty="0">
                <a:ea typeface="+mn-lt"/>
                <a:cs typeface="+mn-lt"/>
              </a:rPr>
              <a:t>He can view and add war details</a:t>
            </a:r>
            <a:endParaRPr lang="en-GB" dirty="0"/>
          </a:p>
          <a:p>
            <a:pPr marL="742950" lvl="1" indent="-285750">
              <a:buFont typeface="Arial"/>
              <a:buChar char="•"/>
            </a:pPr>
            <a:r>
              <a:rPr lang="en-US" b="1" dirty="0">
                <a:ea typeface="+mn-lt"/>
                <a:cs typeface="+mn-lt"/>
              </a:rPr>
              <a:t>Can’t view the details the </a:t>
            </a:r>
            <a:r>
              <a:rPr lang="en-US" b="1" dirty="0" err="1">
                <a:ea typeface="+mn-lt"/>
                <a:cs typeface="+mn-lt"/>
              </a:rPr>
              <a:t>airforce</a:t>
            </a:r>
            <a:r>
              <a:rPr lang="en-US" b="1" dirty="0">
                <a:ea typeface="+mn-lt"/>
                <a:cs typeface="+mn-lt"/>
              </a:rPr>
              <a:t> officers</a:t>
            </a:r>
            <a:endParaRPr lang="en-GB" dirty="0"/>
          </a:p>
          <a:p>
            <a:pPr algn="l"/>
            <a:endParaRPr lang="en-GB" dirty="0"/>
          </a:p>
        </p:txBody>
      </p:sp>
    </p:spTree>
    <p:extLst>
      <p:ext uri="{BB962C8B-B14F-4D97-AF65-F5344CB8AC3E}">
        <p14:creationId xmlns:p14="http://schemas.microsoft.com/office/powerpoint/2010/main" val="1599759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8C1AEF-6C3F-41A2-981E-5022FC77B12D}"/>
              </a:ext>
            </a:extLst>
          </p:cNvPr>
          <p:cNvSpPr txBox="1"/>
          <p:nvPr/>
        </p:nvSpPr>
        <p:spPr>
          <a:xfrm>
            <a:off x="883085" y="789140"/>
            <a:ext cx="10425829"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t>                                                                       </a:t>
            </a:r>
            <a:r>
              <a:rPr lang="en-GB" sz="2800" b="1" u="sng" dirty="0"/>
              <a:t>Contribution</a:t>
            </a:r>
            <a:r>
              <a:rPr lang="en-GB" sz="2800" b="1" dirty="0"/>
              <a:t> </a:t>
            </a:r>
          </a:p>
          <a:p>
            <a:pPr marL="457200" indent="-457200">
              <a:buFont typeface="Arial"/>
              <a:buChar char="•"/>
            </a:pPr>
            <a:r>
              <a:rPr lang="en-GB" sz="2000" dirty="0"/>
              <a:t>Listing all the features, making flowchart for implementation and deciding upon classes</a:t>
            </a:r>
          </a:p>
          <a:p>
            <a:pPr marL="1657350" lvl="3" indent="-285750">
              <a:buFont typeface="Arial"/>
              <a:buChar char="•"/>
            </a:pPr>
            <a:r>
              <a:rPr lang="en-US" dirty="0">
                <a:ea typeface="+mn-lt"/>
                <a:cs typeface="+mn-lt"/>
              </a:rPr>
              <a:t>Aditya Kumar Singh (2020BCS-004)</a:t>
            </a:r>
            <a:endParaRPr lang="en-GB"/>
          </a:p>
          <a:p>
            <a:pPr marL="1657350" lvl="3" indent="-285750">
              <a:buFont typeface="Arial"/>
              <a:buChar char="•"/>
            </a:pPr>
            <a:r>
              <a:rPr lang="en-US" dirty="0">
                <a:ea typeface="+mn-lt"/>
                <a:cs typeface="+mn-lt"/>
              </a:rPr>
              <a:t>Abhisekh Yadav (2020BCS-003)</a:t>
            </a:r>
            <a:endParaRPr lang="en-GB"/>
          </a:p>
          <a:p>
            <a:pPr marL="1657350" lvl="3" indent="-285750">
              <a:buFont typeface="Arial"/>
              <a:buChar char="•"/>
            </a:pPr>
            <a:r>
              <a:rPr lang="en-US" dirty="0">
                <a:ea typeface="+mn-lt"/>
                <a:cs typeface="+mn-lt"/>
              </a:rPr>
              <a:t>Mark Verma (2020BCS-078)</a:t>
            </a:r>
            <a:endParaRPr lang="en-GB" dirty="0"/>
          </a:p>
          <a:p>
            <a:pPr marL="342900" indent="-342900">
              <a:buFont typeface="Arial"/>
              <a:buChar char="•"/>
            </a:pPr>
            <a:r>
              <a:rPr lang="en-GB" sz="2000" dirty="0"/>
              <a:t>Deciding classes, implementation and coding</a:t>
            </a:r>
          </a:p>
          <a:p>
            <a:pPr marL="1657350" lvl="3" indent="-285750">
              <a:buFont typeface="Arial"/>
              <a:buChar char="•"/>
            </a:pPr>
            <a:r>
              <a:rPr lang="en-US" dirty="0">
                <a:ea typeface="+mn-lt"/>
                <a:cs typeface="+mn-lt"/>
              </a:rPr>
              <a:t>Aditya Kumar Singh (2020BCS-004)</a:t>
            </a:r>
            <a:endParaRPr lang="en-GB">
              <a:ea typeface="+mn-lt"/>
              <a:cs typeface="+mn-lt"/>
            </a:endParaRPr>
          </a:p>
          <a:p>
            <a:pPr marL="1657350" lvl="3" indent="-285750">
              <a:buFont typeface="Arial"/>
              <a:buChar char="•"/>
            </a:pPr>
            <a:r>
              <a:rPr lang="en-US" dirty="0">
                <a:ea typeface="+mn-lt"/>
                <a:cs typeface="+mn-lt"/>
              </a:rPr>
              <a:t>Abhisekh Yadav (2020BCS-003)</a:t>
            </a:r>
            <a:endParaRPr lang="en-GB">
              <a:ea typeface="+mn-lt"/>
              <a:cs typeface="+mn-lt"/>
            </a:endParaRPr>
          </a:p>
          <a:p>
            <a:pPr marL="1657350" lvl="3" indent="-285750">
              <a:buFont typeface="Arial"/>
              <a:buChar char="•"/>
            </a:pPr>
            <a:r>
              <a:rPr lang="en-US" dirty="0">
                <a:ea typeface="+mn-lt"/>
                <a:cs typeface="+mn-lt"/>
              </a:rPr>
              <a:t>Mark Verma (2020BCS-078)</a:t>
            </a:r>
            <a:endParaRPr lang="en-GB">
              <a:ea typeface="+mn-lt"/>
              <a:cs typeface="+mn-lt"/>
            </a:endParaRPr>
          </a:p>
          <a:p>
            <a:pPr marL="1657350" lvl="3" indent="-285750">
              <a:buFont typeface="Arial"/>
              <a:buChar char="•"/>
            </a:pPr>
            <a:r>
              <a:rPr lang="en-US" dirty="0">
                <a:ea typeface="+mn-lt"/>
                <a:cs typeface="+mn-lt"/>
              </a:rPr>
              <a:t>Pratham Singh (2020BCS-059)</a:t>
            </a:r>
            <a:endParaRPr lang="en-GB">
              <a:ea typeface="+mn-lt"/>
              <a:cs typeface="+mn-lt"/>
            </a:endParaRPr>
          </a:p>
          <a:p>
            <a:pPr marL="1657350" lvl="3" indent="-285750">
              <a:buFont typeface="Arial"/>
              <a:buChar char="•"/>
            </a:pPr>
            <a:r>
              <a:rPr lang="en-US" dirty="0">
                <a:ea typeface="+mn-lt"/>
                <a:cs typeface="+mn-lt"/>
              </a:rPr>
              <a:t>Saahil Sabu Hameed (2020BCS-079)</a:t>
            </a:r>
            <a:endParaRPr lang="en-GB" dirty="0">
              <a:ea typeface="+mn-lt"/>
              <a:cs typeface="+mn-lt"/>
            </a:endParaRPr>
          </a:p>
          <a:p>
            <a:pPr marL="342900" indent="-342900">
              <a:buFont typeface="Arial"/>
              <a:buChar char="•"/>
            </a:pPr>
            <a:r>
              <a:rPr lang="en-GB" sz="2000" dirty="0"/>
              <a:t>Formatting the output and preparing report and presentation</a:t>
            </a:r>
          </a:p>
          <a:p>
            <a:pPr marL="1657350" lvl="3" indent="-285750">
              <a:buFont typeface="Arial"/>
              <a:buChar char="•"/>
            </a:pPr>
            <a:r>
              <a:rPr lang="en-US" dirty="0">
                <a:ea typeface="+mn-lt"/>
                <a:cs typeface="+mn-lt"/>
              </a:rPr>
              <a:t>Aditya Kumar Singh (2020BCS-004)</a:t>
            </a:r>
            <a:endParaRPr lang="en-GB" dirty="0"/>
          </a:p>
          <a:p>
            <a:pPr marL="1657350" lvl="3" indent="-285750">
              <a:buFont typeface="Arial"/>
              <a:buChar char="•"/>
            </a:pPr>
            <a:r>
              <a:rPr lang="en-US" dirty="0">
                <a:ea typeface="+mn-lt"/>
                <a:cs typeface="+mn-lt"/>
              </a:rPr>
              <a:t>Pratham Singh (2020BCS-059)</a:t>
            </a:r>
            <a:endParaRPr lang="en-GB" dirty="0"/>
          </a:p>
          <a:p>
            <a:pPr marL="1657350" lvl="3" indent="-285750">
              <a:buFont typeface="Arial"/>
              <a:buChar char="•"/>
            </a:pPr>
            <a:r>
              <a:rPr lang="en-US" dirty="0">
                <a:ea typeface="+mn-lt"/>
                <a:cs typeface="+mn-lt"/>
              </a:rPr>
              <a:t>Saahil Sabu Hameed (2020BCS-079)</a:t>
            </a:r>
            <a:endParaRPr lang="en-GB" dirty="0"/>
          </a:p>
          <a:p>
            <a:endParaRPr lang="en-GB" sz="2000" dirty="0"/>
          </a:p>
        </p:txBody>
      </p:sp>
    </p:spTree>
    <p:extLst>
      <p:ext uri="{BB962C8B-B14F-4D97-AF65-F5344CB8AC3E}">
        <p14:creationId xmlns:p14="http://schemas.microsoft.com/office/powerpoint/2010/main" val="3835110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A7DB3A-4492-4C09-AB24-71C7B3F86A28}"/>
              </a:ext>
            </a:extLst>
          </p:cNvPr>
          <p:cNvSpPr txBox="1"/>
          <p:nvPr/>
        </p:nvSpPr>
        <p:spPr>
          <a:xfrm>
            <a:off x="1015042" y="943155"/>
            <a:ext cx="10075652"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b="1" u="sng" dirty="0">
                <a:ea typeface="+mn-lt"/>
                <a:cs typeface="+mn-lt"/>
              </a:rPr>
              <a:t>Aircraftman</a:t>
            </a:r>
            <a:endParaRPr lang="en-US" sz="2000" u="sng" dirty="0"/>
          </a:p>
          <a:p>
            <a:pPr marL="742950" lvl="1" indent="-285750">
              <a:buFont typeface="Arial"/>
              <a:buChar char="•"/>
            </a:pPr>
            <a:r>
              <a:rPr lang="en-US" dirty="0">
                <a:ea typeface="+mn-lt"/>
                <a:cs typeface="+mn-lt"/>
              </a:rPr>
              <a:t>He can login to his dashboard to view his profile</a:t>
            </a:r>
            <a:endParaRPr lang="en-GB"/>
          </a:p>
          <a:p>
            <a:pPr marL="742950" lvl="1" indent="-285750">
              <a:buFont typeface="Arial"/>
              <a:buChar char="•"/>
            </a:pPr>
            <a:r>
              <a:rPr lang="en-US" dirty="0">
                <a:ea typeface="+mn-lt"/>
                <a:cs typeface="+mn-lt"/>
              </a:rPr>
              <a:t>Change his current password</a:t>
            </a:r>
            <a:endParaRPr lang="en-GB"/>
          </a:p>
          <a:p>
            <a:pPr marL="742950" lvl="1" indent="-285750">
              <a:buFont typeface="Arial"/>
              <a:buChar char="•"/>
            </a:pPr>
            <a:r>
              <a:rPr lang="en-US" dirty="0">
                <a:ea typeface="+mn-lt"/>
                <a:cs typeface="+mn-lt"/>
              </a:rPr>
              <a:t>View section wise weapon allocation</a:t>
            </a:r>
            <a:endParaRPr lang="en-GB"/>
          </a:p>
          <a:p>
            <a:pPr marL="285750" indent="-285750">
              <a:buFont typeface="Arial"/>
              <a:buChar char="•"/>
            </a:pPr>
            <a:r>
              <a:rPr lang="en-US" sz="2000" b="1" u="sng" dirty="0">
                <a:ea typeface="+mn-lt"/>
                <a:cs typeface="+mn-lt"/>
              </a:rPr>
              <a:t>Flight Lieutenant</a:t>
            </a:r>
            <a:endParaRPr lang="en-GB"/>
          </a:p>
          <a:p>
            <a:pPr marL="742950" lvl="1" indent="-285750">
              <a:buFont typeface="Arial"/>
              <a:buChar char="•"/>
            </a:pPr>
            <a:r>
              <a:rPr lang="en-US" dirty="0">
                <a:ea typeface="+mn-lt"/>
                <a:cs typeface="+mn-lt"/>
              </a:rPr>
              <a:t>He can login to his dashboard to view his profile</a:t>
            </a:r>
            <a:endParaRPr lang="en-GB"/>
          </a:p>
          <a:p>
            <a:pPr marL="742950" lvl="1" indent="-285750">
              <a:buFont typeface="Arial"/>
              <a:buChar char="•"/>
            </a:pPr>
            <a:r>
              <a:rPr lang="en-US" dirty="0">
                <a:ea typeface="+mn-lt"/>
                <a:cs typeface="+mn-lt"/>
              </a:rPr>
              <a:t>Change his password</a:t>
            </a:r>
            <a:endParaRPr lang="en-GB"/>
          </a:p>
          <a:p>
            <a:pPr marL="742950" lvl="1" indent="-285750">
              <a:buFont typeface="Arial"/>
              <a:buChar char="•"/>
            </a:pPr>
            <a:r>
              <a:rPr lang="en-US" dirty="0">
                <a:ea typeface="+mn-lt"/>
                <a:cs typeface="+mn-lt"/>
              </a:rPr>
              <a:t>View section wise weapon allocation</a:t>
            </a:r>
            <a:endParaRPr lang="en-GB"/>
          </a:p>
          <a:p>
            <a:pPr marL="285750" indent="-285750">
              <a:buFont typeface="Arial"/>
              <a:buChar char="•"/>
            </a:pPr>
            <a:r>
              <a:rPr lang="en-US" sz="2000" b="1" u="sng" dirty="0">
                <a:ea typeface="+mn-lt"/>
                <a:cs typeface="+mn-lt"/>
              </a:rPr>
              <a:t>Squadron Leader</a:t>
            </a:r>
            <a:endParaRPr lang="en-GB" u="sng" dirty="0"/>
          </a:p>
          <a:p>
            <a:pPr marL="742950" lvl="1" indent="-285750">
              <a:buFont typeface="Arial"/>
              <a:buChar char="•"/>
            </a:pPr>
            <a:r>
              <a:rPr lang="en-US" dirty="0">
                <a:ea typeface="+mn-lt"/>
                <a:cs typeface="+mn-lt"/>
              </a:rPr>
              <a:t>He can login to his dashboard to view his profile</a:t>
            </a:r>
            <a:endParaRPr lang="en-GB"/>
          </a:p>
          <a:p>
            <a:pPr marL="742950" lvl="1" indent="-285750">
              <a:buFont typeface="Arial"/>
              <a:buChar char="•"/>
            </a:pPr>
            <a:r>
              <a:rPr lang="en-US" dirty="0">
                <a:ea typeface="+mn-lt"/>
                <a:cs typeface="+mn-lt"/>
              </a:rPr>
              <a:t>Change his password</a:t>
            </a:r>
            <a:endParaRPr lang="en-GB"/>
          </a:p>
          <a:p>
            <a:pPr marL="742950" lvl="1" indent="-285750">
              <a:buFont typeface="Arial"/>
              <a:buChar char="•"/>
            </a:pPr>
            <a:r>
              <a:rPr lang="en-US" dirty="0">
                <a:ea typeface="+mn-lt"/>
                <a:cs typeface="+mn-lt"/>
              </a:rPr>
              <a:t>View section wise weapon allocation</a:t>
            </a:r>
            <a:endParaRPr lang="en-GB"/>
          </a:p>
          <a:p>
            <a:pPr algn="l"/>
            <a:endParaRPr lang="en-GB" dirty="0"/>
          </a:p>
        </p:txBody>
      </p:sp>
    </p:spTree>
    <p:extLst>
      <p:ext uri="{BB962C8B-B14F-4D97-AF65-F5344CB8AC3E}">
        <p14:creationId xmlns:p14="http://schemas.microsoft.com/office/powerpoint/2010/main" val="2121697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69406C-F324-492F-B26D-B83EA8EB0155}"/>
              </a:ext>
            </a:extLst>
          </p:cNvPr>
          <p:cNvSpPr txBox="1"/>
          <p:nvPr/>
        </p:nvSpPr>
        <p:spPr>
          <a:xfrm>
            <a:off x="1058174" y="900023"/>
            <a:ext cx="9989388"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b="1" u="sng" dirty="0">
                <a:ea typeface="+mn-lt"/>
                <a:cs typeface="+mn-lt"/>
              </a:rPr>
              <a:t>Air Chief Marshal</a:t>
            </a:r>
            <a:br>
              <a:rPr lang="en-US" b="1" dirty="0">
                <a:ea typeface="+mn-lt"/>
                <a:cs typeface="+mn-lt"/>
              </a:rPr>
            </a:br>
            <a:br>
              <a:rPr lang="en-US" b="1" dirty="0">
                <a:ea typeface="+mn-lt"/>
                <a:cs typeface="+mn-lt"/>
              </a:rPr>
            </a:br>
            <a:r>
              <a:rPr lang="en-US" b="1" dirty="0">
                <a:ea typeface="+mn-lt"/>
                <a:cs typeface="+mn-lt"/>
              </a:rPr>
              <a:t>DEFAULT USERNAME: </a:t>
            </a:r>
            <a:r>
              <a:rPr lang="en-US" b="1" dirty="0" err="1">
                <a:ea typeface="+mn-lt"/>
                <a:cs typeface="+mn-lt"/>
              </a:rPr>
              <a:t>vrchaudhari</a:t>
            </a:r>
            <a:br>
              <a:rPr lang="en-US" b="1" dirty="0">
                <a:ea typeface="+mn-lt"/>
                <a:cs typeface="+mn-lt"/>
              </a:rPr>
            </a:br>
            <a:br>
              <a:rPr lang="en-US" b="1" dirty="0">
                <a:ea typeface="+mn-lt"/>
                <a:cs typeface="+mn-lt"/>
              </a:rPr>
            </a:br>
            <a:r>
              <a:rPr lang="en-US" b="1" dirty="0">
                <a:ea typeface="+mn-lt"/>
                <a:cs typeface="+mn-lt"/>
              </a:rPr>
              <a:t>DEFAULT PASSWORD: 1234</a:t>
            </a:r>
            <a:r>
              <a:rPr lang="en-GB" b="1" dirty="0">
                <a:ea typeface="+mn-lt"/>
                <a:cs typeface="+mn-lt"/>
              </a:rPr>
              <a:t> </a:t>
            </a:r>
            <a:endParaRPr lang="en-US" dirty="0"/>
          </a:p>
          <a:p>
            <a:pPr marL="742950" lvl="1" indent="-285750">
              <a:buFont typeface="Arial"/>
              <a:buChar char="•"/>
            </a:pPr>
            <a:r>
              <a:rPr lang="en-US" b="1" dirty="0">
                <a:ea typeface="+mn-lt"/>
                <a:cs typeface="+mn-lt"/>
              </a:rPr>
              <a:t>He can login to his dashboard to view his profile</a:t>
            </a:r>
            <a:endParaRPr lang="en-GB" dirty="0"/>
          </a:p>
          <a:p>
            <a:pPr marL="742950" lvl="1" indent="-285750">
              <a:buFont typeface="Arial"/>
              <a:buChar char="•"/>
            </a:pPr>
            <a:r>
              <a:rPr lang="en-US" b="1" dirty="0">
                <a:ea typeface="+mn-lt"/>
                <a:cs typeface="+mn-lt"/>
              </a:rPr>
              <a:t>Change his password</a:t>
            </a:r>
            <a:endParaRPr lang="en-GB" dirty="0"/>
          </a:p>
          <a:p>
            <a:pPr marL="742950" lvl="1" indent="-285750">
              <a:buFont typeface="Arial"/>
              <a:buChar char="•"/>
            </a:pPr>
            <a:r>
              <a:rPr lang="en-US" b="1" dirty="0">
                <a:ea typeface="+mn-lt"/>
                <a:cs typeface="+mn-lt"/>
              </a:rPr>
              <a:t>View section wise weapon allocation</a:t>
            </a:r>
            <a:endParaRPr lang="en-GB" dirty="0"/>
          </a:p>
          <a:p>
            <a:pPr marL="742950" lvl="1" indent="-285750">
              <a:buFont typeface="Arial"/>
              <a:buChar char="•"/>
            </a:pPr>
            <a:r>
              <a:rPr lang="en-US" b="1" dirty="0">
                <a:ea typeface="+mn-lt"/>
                <a:cs typeface="+mn-lt"/>
              </a:rPr>
              <a:t>He can add/modify/delete the record of any one of aircraftman/flight lieutenant/squadron leader</a:t>
            </a:r>
            <a:endParaRPr lang="en-GB" dirty="0"/>
          </a:p>
          <a:p>
            <a:pPr marL="742950" lvl="1" indent="-285750">
              <a:buFont typeface="Arial"/>
              <a:buChar char="•"/>
            </a:pPr>
            <a:r>
              <a:rPr lang="en-US" b="1" dirty="0">
                <a:ea typeface="+mn-lt"/>
                <a:cs typeface="+mn-lt"/>
              </a:rPr>
              <a:t>He can view and add war details</a:t>
            </a:r>
            <a:endParaRPr lang="en-GB" dirty="0"/>
          </a:p>
          <a:p>
            <a:pPr marL="742950" lvl="1" indent="-285750">
              <a:buFont typeface="Arial"/>
              <a:buChar char="•"/>
            </a:pPr>
            <a:r>
              <a:rPr lang="en-US" b="1" dirty="0">
                <a:ea typeface="+mn-lt"/>
                <a:cs typeface="+mn-lt"/>
              </a:rPr>
              <a:t>Can’t view the details the army officers</a:t>
            </a:r>
            <a:endParaRPr lang="en-GB" dirty="0"/>
          </a:p>
          <a:p>
            <a:pPr algn="l"/>
            <a:endParaRPr lang="en-GB" dirty="0"/>
          </a:p>
        </p:txBody>
      </p:sp>
    </p:spTree>
    <p:extLst>
      <p:ext uri="{BB962C8B-B14F-4D97-AF65-F5344CB8AC3E}">
        <p14:creationId xmlns:p14="http://schemas.microsoft.com/office/powerpoint/2010/main" val="24775469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32B250-B4BE-4C0A-88F5-1FA9C88AAADA}"/>
              </a:ext>
            </a:extLst>
          </p:cNvPr>
          <p:cNvSpPr txBox="1"/>
          <p:nvPr/>
        </p:nvSpPr>
        <p:spPr>
          <a:xfrm>
            <a:off x="1058174" y="986287"/>
            <a:ext cx="10032520"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b="1" u="sng" dirty="0">
                <a:ea typeface="+mn-lt"/>
                <a:cs typeface="+mn-lt"/>
              </a:rPr>
              <a:t>Chief of </a:t>
            </a:r>
            <a:r>
              <a:rPr lang="en-US" sz="2400" b="1" u="sng" err="1">
                <a:ea typeface="+mn-lt"/>
                <a:cs typeface="+mn-lt"/>
              </a:rPr>
              <a:t>Defence</a:t>
            </a:r>
            <a:r>
              <a:rPr lang="en-US" sz="2400" b="1" u="sng" dirty="0">
                <a:ea typeface="+mn-lt"/>
                <a:cs typeface="+mn-lt"/>
              </a:rPr>
              <a:t> Staff</a:t>
            </a:r>
            <a:br>
              <a:rPr lang="en-US" b="1" dirty="0">
                <a:ea typeface="+mn-lt"/>
                <a:cs typeface="+mn-lt"/>
              </a:rPr>
            </a:br>
            <a:br>
              <a:rPr lang="en-US" b="1" dirty="0">
                <a:ea typeface="+mn-lt"/>
                <a:cs typeface="+mn-lt"/>
              </a:rPr>
            </a:br>
            <a:r>
              <a:rPr lang="en-US" b="1" dirty="0">
                <a:ea typeface="+mn-lt"/>
                <a:cs typeface="+mn-lt"/>
              </a:rPr>
              <a:t>DEFAULT USERNAME: </a:t>
            </a:r>
            <a:r>
              <a:rPr lang="en-US" b="1" err="1">
                <a:ea typeface="+mn-lt"/>
                <a:cs typeface="+mn-lt"/>
              </a:rPr>
              <a:t>bipinrawat</a:t>
            </a:r>
            <a:br>
              <a:rPr lang="en-US" b="1" dirty="0">
                <a:ea typeface="+mn-lt"/>
                <a:cs typeface="+mn-lt"/>
              </a:rPr>
            </a:br>
            <a:br>
              <a:rPr lang="en-US" b="1" dirty="0">
                <a:ea typeface="+mn-lt"/>
                <a:cs typeface="+mn-lt"/>
              </a:rPr>
            </a:br>
            <a:r>
              <a:rPr lang="en-US" b="1" dirty="0">
                <a:ea typeface="+mn-lt"/>
                <a:cs typeface="+mn-lt"/>
              </a:rPr>
              <a:t>DEFAULT PASSWORD: </a:t>
            </a:r>
            <a:r>
              <a:rPr lang="en-US" b="1" dirty="0" err="1">
                <a:ea typeface="+mn-lt"/>
                <a:cs typeface="+mn-lt"/>
              </a:rPr>
              <a:t>cds</a:t>
            </a:r>
            <a:br>
              <a:rPr lang="en-US" b="1" dirty="0">
                <a:ea typeface="+mn-lt"/>
                <a:cs typeface="+mn-lt"/>
              </a:rPr>
            </a:br>
            <a:br>
              <a:rPr lang="en-US" b="1" dirty="0">
                <a:ea typeface="+mn-lt"/>
                <a:cs typeface="+mn-lt"/>
              </a:rPr>
            </a:br>
            <a:r>
              <a:rPr lang="en-US" b="1" dirty="0">
                <a:ea typeface="+mn-lt"/>
                <a:cs typeface="+mn-lt"/>
              </a:rPr>
              <a:t>Name : Bipin Rawat </a:t>
            </a:r>
            <a:br>
              <a:rPr lang="en-US" b="1" dirty="0">
                <a:ea typeface="+mn-lt"/>
                <a:cs typeface="+mn-lt"/>
              </a:rPr>
            </a:br>
            <a:br>
              <a:rPr lang="en-US" b="1" dirty="0">
                <a:ea typeface="+mn-lt"/>
                <a:cs typeface="+mn-lt"/>
              </a:rPr>
            </a:br>
            <a:r>
              <a:rPr lang="en-US" b="1" dirty="0">
                <a:ea typeface="+mn-lt"/>
                <a:cs typeface="+mn-lt"/>
              </a:rPr>
              <a:t>Date Of Birth : 8-9-1978 </a:t>
            </a:r>
            <a:br>
              <a:rPr lang="en-US" b="1" dirty="0">
                <a:ea typeface="+mn-lt"/>
                <a:cs typeface="+mn-lt"/>
              </a:rPr>
            </a:br>
            <a:br>
              <a:rPr lang="en-US" b="1" dirty="0">
                <a:ea typeface="+mn-lt"/>
                <a:cs typeface="+mn-lt"/>
              </a:rPr>
            </a:br>
            <a:r>
              <a:rPr lang="en-US" b="1" dirty="0">
                <a:ea typeface="+mn-lt"/>
                <a:cs typeface="+mn-lt"/>
              </a:rPr>
              <a:t>Date Of Joining : 7-6-1999</a:t>
            </a:r>
            <a:r>
              <a:rPr lang="en-GB" b="1" dirty="0">
                <a:ea typeface="+mn-lt"/>
                <a:cs typeface="+mn-lt"/>
              </a:rPr>
              <a:t> </a:t>
            </a:r>
            <a:endParaRPr lang="en-US"/>
          </a:p>
          <a:p>
            <a:pPr marL="742950" lvl="1" indent="-285750">
              <a:buFont typeface="Arial"/>
              <a:buChar char="•"/>
            </a:pPr>
            <a:r>
              <a:rPr lang="en-US" b="1" dirty="0">
                <a:ea typeface="+mn-lt"/>
                <a:cs typeface="+mn-lt"/>
              </a:rPr>
              <a:t>He can login to his dashboard to view his profile</a:t>
            </a:r>
            <a:endParaRPr lang="en-GB" dirty="0"/>
          </a:p>
          <a:p>
            <a:pPr marL="742950" lvl="1" indent="-285750">
              <a:buFont typeface="Arial"/>
              <a:buChar char="•"/>
            </a:pPr>
            <a:r>
              <a:rPr lang="en-US" b="1" dirty="0">
                <a:ea typeface="+mn-lt"/>
                <a:cs typeface="+mn-lt"/>
              </a:rPr>
              <a:t>Change his password</a:t>
            </a:r>
            <a:endParaRPr lang="en-GB" dirty="0"/>
          </a:p>
          <a:p>
            <a:pPr marL="742950" lvl="1" indent="-285750">
              <a:buFont typeface="Arial"/>
              <a:buChar char="•"/>
            </a:pPr>
            <a:r>
              <a:rPr lang="en-US" b="1" dirty="0">
                <a:ea typeface="+mn-lt"/>
                <a:cs typeface="+mn-lt"/>
              </a:rPr>
              <a:t>View all details related to army except passwords</a:t>
            </a:r>
            <a:endParaRPr lang="en-GB" dirty="0"/>
          </a:p>
          <a:p>
            <a:pPr marL="742950" lvl="1" indent="-285750">
              <a:buFont typeface="Arial"/>
              <a:buChar char="•"/>
            </a:pPr>
            <a:r>
              <a:rPr lang="en-US" b="1" dirty="0">
                <a:ea typeface="+mn-lt"/>
                <a:cs typeface="+mn-lt"/>
              </a:rPr>
              <a:t>View all details related to </a:t>
            </a:r>
            <a:r>
              <a:rPr lang="en-US" b="1" dirty="0" err="1">
                <a:ea typeface="+mn-lt"/>
                <a:cs typeface="+mn-lt"/>
              </a:rPr>
              <a:t>airforce</a:t>
            </a:r>
            <a:r>
              <a:rPr lang="en-US" b="1" dirty="0">
                <a:ea typeface="+mn-lt"/>
                <a:cs typeface="+mn-lt"/>
              </a:rPr>
              <a:t> except passwords</a:t>
            </a:r>
            <a:endParaRPr lang="en-GB" dirty="0"/>
          </a:p>
          <a:p>
            <a:pPr marL="742950" lvl="1" indent="-285750">
              <a:buFont typeface="Arial"/>
              <a:buChar char="•"/>
            </a:pPr>
            <a:r>
              <a:rPr lang="en-US" b="1" dirty="0">
                <a:ea typeface="+mn-lt"/>
                <a:cs typeface="+mn-lt"/>
              </a:rPr>
              <a:t>View the war details </a:t>
            </a:r>
            <a:endParaRPr lang="en-GB"/>
          </a:p>
          <a:p>
            <a:pPr marL="742950" lvl="1" indent="-285750">
              <a:buFont typeface="Arial"/>
              <a:buChar char="•"/>
            </a:pPr>
            <a:r>
              <a:rPr lang="en-US" b="1" dirty="0">
                <a:ea typeface="+mn-lt"/>
                <a:cs typeface="+mn-lt"/>
              </a:rPr>
              <a:t>View the section wise weapon allocation details</a:t>
            </a:r>
            <a:endParaRPr lang="en-GB" dirty="0"/>
          </a:p>
          <a:p>
            <a:pPr algn="l"/>
            <a:endParaRPr lang="en-GB" dirty="0"/>
          </a:p>
        </p:txBody>
      </p:sp>
    </p:spTree>
    <p:extLst>
      <p:ext uri="{BB962C8B-B14F-4D97-AF65-F5344CB8AC3E}">
        <p14:creationId xmlns:p14="http://schemas.microsoft.com/office/powerpoint/2010/main" val="1441684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E23995-4C33-41AA-AA79-3A8BE48A2377}"/>
              </a:ext>
            </a:extLst>
          </p:cNvPr>
          <p:cNvSpPr txBox="1"/>
          <p:nvPr/>
        </p:nvSpPr>
        <p:spPr>
          <a:xfrm>
            <a:off x="1101306" y="928778"/>
            <a:ext cx="10090029" cy="4462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                                           </a:t>
            </a:r>
            <a:r>
              <a:rPr lang="en-GB" sz="4000" b="1" u="sng" dirty="0"/>
              <a:t>Global Functions</a:t>
            </a:r>
            <a:r>
              <a:rPr lang="en-GB" sz="4000" b="1" dirty="0"/>
              <a:t> </a:t>
            </a:r>
          </a:p>
          <a:p>
            <a:r>
              <a:rPr lang="en-US" sz="2400" b="1" u="sng" dirty="0">
                <a:ea typeface="+mn-lt"/>
                <a:cs typeface="+mn-lt"/>
              </a:rPr>
              <a:t>Functions used for army</a:t>
            </a:r>
            <a:r>
              <a:rPr lang="en-GB" sz="2400" b="1" u="sng" dirty="0">
                <a:ea typeface="+mn-lt"/>
                <a:cs typeface="+mn-lt"/>
              </a:rPr>
              <a:t> </a:t>
            </a:r>
            <a:endParaRPr lang="en-GB" sz="2400" u="sng"/>
          </a:p>
          <a:p>
            <a:r>
              <a:rPr lang="en-US" sz="2000" dirty="0">
                <a:ea typeface="+mn-lt"/>
                <a:cs typeface="+mn-lt"/>
              </a:rPr>
              <a:t>void </a:t>
            </a:r>
            <a:r>
              <a:rPr lang="en-US" sz="2000" dirty="0" err="1">
                <a:ea typeface="+mn-lt"/>
                <a:cs typeface="+mn-lt"/>
              </a:rPr>
              <a:t>add_user</a:t>
            </a:r>
            <a:r>
              <a:rPr lang="en-US" sz="2000" dirty="0">
                <a:ea typeface="+mn-lt"/>
                <a:cs typeface="+mn-lt"/>
              </a:rPr>
              <a:t>(void);     //temporary function used to populate the .bin files </a:t>
            </a:r>
            <a:endParaRPr lang="en-GB" sz="2000"/>
          </a:p>
          <a:p>
            <a:r>
              <a:rPr lang="en-US" sz="2000" dirty="0">
                <a:ea typeface="+mn-lt"/>
                <a:cs typeface="+mn-lt"/>
              </a:rPr>
              <a:t>void </a:t>
            </a:r>
            <a:r>
              <a:rPr lang="en-US" sz="2000" dirty="0" err="1">
                <a:ea typeface="+mn-lt"/>
                <a:cs typeface="+mn-lt"/>
              </a:rPr>
              <a:t>add_army_section_detail</a:t>
            </a:r>
            <a:r>
              <a:rPr lang="en-US" sz="2000" dirty="0">
                <a:ea typeface="+mn-lt"/>
                <a:cs typeface="+mn-lt"/>
              </a:rPr>
              <a:t>(void);</a:t>
            </a:r>
            <a:r>
              <a:rPr lang="en-GB" sz="2000" dirty="0">
                <a:ea typeface="+mn-lt"/>
                <a:cs typeface="+mn-lt"/>
              </a:rPr>
              <a:t> </a:t>
            </a:r>
            <a:endParaRPr lang="en-GB" sz="2000"/>
          </a:p>
          <a:p>
            <a:r>
              <a:rPr lang="en-US" sz="2000" dirty="0">
                <a:ea typeface="+mn-lt"/>
                <a:cs typeface="+mn-lt"/>
              </a:rPr>
              <a:t>void </a:t>
            </a:r>
            <a:r>
              <a:rPr lang="en-US" sz="2000" dirty="0" err="1">
                <a:ea typeface="+mn-lt"/>
                <a:cs typeface="+mn-lt"/>
              </a:rPr>
              <a:t>army_field</a:t>
            </a:r>
            <a:r>
              <a:rPr lang="en-US" sz="2000" dirty="0">
                <a:ea typeface="+mn-lt"/>
                <a:cs typeface="+mn-lt"/>
              </a:rPr>
              <a:t>(void);</a:t>
            </a:r>
            <a:r>
              <a:rPr lang="en-GB" sz="2000" dirty="0">
                <a:ea typeface="+mn-lt"/>
                <a:cs typeface="+mn-lt"/>
              </a:rPr>
              <a:t> </a:t>
            </a:r>
            <a:endParaRPr lang="en-GB" sz="2000"/>
          </a:p>
          <a:p>
            <a:r>
              <a:rPr lang="en-US" sz="2000" dirty="0">
                <a:ea typeface="+mn-lt"/>
                <a:cs typeface="+mn-lt"/>
              </a:rPr>
              <a:t>void </a:t>
            </a:r>
            <a:r>
              <a:rPr lang="en-US" sz="2000" dirty="0" err="1">
                <a:ea typeface="+mn-lt"/>
                <a:cs typeface="+mn-lt"/>
              </a:rPr>
              <a:t>sepoy_login</a:t>
            </a:r>
            <a:r>
              <a:rPr lang="en-US" sz="2000" dirty="0">
                <a:ea typeface="+mn-lt"/>
                <a:cs typeface="+mn-lt"/>
              </a:rPr>
              <a:t>(void);</a:t>
            </a:r>
            <a:r>
              <a:rPr lang="en-GB" sz="2000" dirty="0">
                <a:ea typeface="+mn-lt"/>
                <a:cs typeface="+mn-lt"/>
              </a:rPr>
              <a:t> </a:t>
            </a:r>
            <a:endParaRPr lang="en-GB" sz="2000"/>
          </a:p>
          <a:p>
            <a:r>
              <a:rPr lang="en-US" sz="2000" dirty="0">
                <a:ea typeface="+mn-lt"/>
                <a:cs typeface="+mn-lt"/>
              </a:rPr>
              <a:t>void </a:t>
            </a:r>
            <a:r>
              <a:rPr lang="en-US" sz="2000" dirty="0" err="1">
                <a:ea typeface="+mn-lt"/>
                <a:cs typeface="+mn-lt"/>
              </a:rPr>
              <a:t>lieu_login</a:t>
            </a:r>
            <a:r>
              <a:rPr lang="en-US" sz="2000" dirty="0">
                <a:ea typeface="+mn-lt"/>
                <a:cs typeface="+mn-lt"/>
              </a:rPr>
              <a:t>(void);</a:t>
            </a:r>
            <a:r>
              <a:rPr lang="en-GB" sz="2000" dirty="0">
                <a:ea typeface="+mn-lt"/>
                <a:cs typeface="+mn-lt"/>
              </a:rPr>
              <a:t> </a:t>
            </a:r>
            <a:endParaRPr lang="en-GB" sz="2000"/>
          </a:p>
          <a:p>
            <a:r>
              <a:rPr lang="en-US" sz="2000" dirty="0">
                <a:ea typeface="+mn-lt"/>
                <a:cs typeface="+mn-lt"/>
              </a:rPr>
              <a:t>void </a:t>
            </a:r>
            <a:r>
              <a:rPr lang="en-US" sz="2000" dirty="0" err="1">
                <a:ea typeface="+mn-lt"/>
                <a:cs typeface="+mn-lt"/>
              </a:rPr>
              <a:t>major_login</a:t>
            </a:r>
            <a:r>
              <a:rPr lang="en-US" sz="2000" dirty="0">
                <a:ea typeface="+mn-lt"/>
                <a:cs typeface="+mn-lt"/>
              </a:rPr>
              <a:t>();</a:t>
            </a:r>
            <a:r>
              <a:rPr lang="en-GB" sz="2000" dirty="0">
                <a:ea typeface="+mn-lt"/>
                <a:cs typeface="+mn-lt"/>
              </a:rPr>
              <a:t> </a:t>
            </a:r>
            <a:endParaRPr lang="en-GB" sz="2000"/>
          </a:p>
          <a:p>
            <a:r>
              <a:rPr lang="en-US" sz="2000" dirty="0">
                <a:ea typeface="+mn-lt"/>
                <a:cs typeface="+mn-lt"/>
              </a:rPr>
              <a:t>void </a:t>
            </a:r>
            <a:r>
              <a:rPr lang="en-US" sz="2000" dirty="0" err="1">
                <a:ea typeface="+mn-lt"/>
                <a:cs typeface="+mn-lt"/>
              </a:rPr>
              <a:t>general_login</a:t>
            </a:r>
            <a:r>
              <a:rPr lang="en-US" sz="2000" dirty="0">
                <a:ea typeface="+mn-lt"/>
                <a:cs typeface="+mn-lt"/>
              </a:rPr>
              <a:t>(void);</a:t>
            </a:r>
            <a:r>
              <a:rPr lang="en-GB" sz="2000" dirty="0">
                <a:ea typeface="+mn-lt"/>
                <a:cs typeface="+mn-lt"/>
              </a:rPr>
              <a:t> </a:t>
            </a:r>
            <a:endParaRPr lang="en-GB" sz="2000"/>
          </a:p>
          <a:p>
            <a:r>
              <a:rPr lang="en-US" sz="2000" dirty="0">
                <a:ea typeface="+mn-lt"/>
                <a:cs typeface="+mn-lt"/>
              </a:rPr>
              <a:t>void </a:t>
            </a:r>
            <a:r>
              <a:rPr lang="en-US" sz="2000" dirty="0" err="1">
                <a:ea typeface="+mn-lt"/>
                <a:cs typeface="+mn-lt"/>
              </a:rPr>
              <a:t>add_personel</a:t>
            </a:r>
            <a:r>
              <a:rPr lang="en-US" sz="2000" dirty="0">
                <a:ea typeface="+mn-lt"/>
                <a:cs typeface="+mn-lt"/>
              </a:rPr>
              <a:t>(string </a:t>
            </a:r>
            <a:r>
              <a:rPr lang="en-US" sz="2000" dirty="0" err="1">
                <a:ea typeface="+mn-lt"/>
                <a:cs typeface="+mn-lt"/>
              </a:rPr>
              <a:t>post_name</a:t>
            </a:r>
            <a:r>
              <a:rPr lang="en-US" sz="2000" dirty="0">
                <a:ea typeface="+mn-lt"/>
                <a:cs typeface="+mn-lt"/>
              </a:rPr>
              <a:t>);</a:t>
            </a:r>
            <a:r>
              <a:rPr lang="en-GB" sz="2000" dirty="0">
                <a:ea typeface="+mn-lt"/>
                <a:cs typeface="+mn-lt"/>
              </a:rPr>
              <a:t> </a:t>
            </a:r>
            <a:endParaRPr lang="en-GB" sz="2000"/>
          </a:p>
          <a:p>
            <a:r>
              <a:rPr lang="en-US" sz="2000" dirty="0">
                <a:ea typeface="+mn-lt"/>
                <a:cs typeface="+mn-lt"/>
              </a:rPr>
              <a:t>void </a:t>
            </a:r>
            <a:r>
              <a:rPr lang="en-US" sz="2000" dirty="0" err="1">
                <a:ea typeface="+mn-lt"/>
                <a:cs typeface="+mn-lt"/>
              </a:rPr>
              <a:t>modify_personel</a:t>
            </a:r>
            <a:r>
              <a:rPr lang="en-US" sz="2000" dirty="0">
                <a:ea typeface="+mn-lt"/>
                <a:cs typeface="+mn-lt"/>
              </a:rPr>
              <a:t>(string </a:t>
            </a:r>
            <a:r>
              <a:rPr lang="en-US" sz="2000" dirty="0" err="1">
                <a:ea typeface="+mn-lt"/>
                <a:cs typeface="+mn-lt"/>
              </a:rPr>
              <a:t>post_name</a:t>
            </a:r>
            <a:r>
              <a:rPr lang="en-US" sz="2000" dirty="0">
                <a:ea typeface="+mn-lt"/>
                <a:cs typeface="+mn-lt"/>
              </a:rPr>
              <a:t>);</a:t>
            </a:r>
            <a:r>
              <a:rPr lang="en-GB" sz="2000" dirty="0">
                <a:ea typeface="+mn-lt"/>
                <a:cs typeface="+mn-lt"/>
              </a:rPr>
              <a:t> </a:t>
            </a:r>
            <a:endParaRPr lang="en-GB" sz="2000"/>
          </a:p>
          <a:p>
            <a:r>
              <a:rPr lang="en-US" sz="2000" dirty="0">
                <a:ea typeface="+mn-lt"/>
                <a:cs typeface="+mn-lt"/>
              </a:rPr>
              <a:t>void </a:t>
            </a:r>
            <a:r>
              <a:rPr lang="en-US" sz="2000" dirty="0" err="1">
                <a:ea typeface="+mn-lt"/>
                <a:cs typeface="+mn-lt"/>
              </a:rPr>
              <a:t>delete_personel</a:t>
            </a:r>
            <a:r>
              <a:rPr lang="en-US" sz="2000" dirty="0">
                <a:ea typeface="+mn-lt"/>
                <a:cs typeface="+mn-lt"/>
              </a:rPr>
              <a:t>(string </a:t>
            </a:r>
            <a:r>
              <a:rPr lang="en-US" sz="2000" dirty="0" err="1">
                <a:ea typeface="+mn-lt"/>
                <a:cs typeface="+mn-lt"/>
              </a:rPr>
              <a:t>post_name</a:t>
            </a:r>
            <a:r>
              <a:rPr lang="en-US" sz="2000" dirty="0">
                <a:ea typeface="+mn-lt"/>
                <a:cs typeface="+mn-lt"/>
              </a:rPr>
              <a:t>);</a:t>
            </a:r>
            <a:r>
              <a:rPr lang="en-GB" sz="2000" dirty="0">
                <a:ea typeface="+mn-lt"/>
                <a:cs typeface="+mn-lt"/>
              </a:rPr>
              <a:t> </a:t>
            </a:r>
            <a:endParaRPr lang="en-GB" sz="2000"/>
          </a:p>
          <a:p>
            <a:r>
              <a:rPr lang="en-US" sz="2000" dirty="0">
                <a:ea typeface="+mn-lt"/>
                <a:cs typeface="+mn-lt"/>
              </a:rPr>
              <a:t>void </a:t>
            </a:r>
            <a:r>
              <a:rPr lang="en-US" sz="2000" dirty="0" err="1">
                <a:ea typeface="+mn-lt"/>
                <a:cs typeface="+mn-lt"/>
              </a:rPr>
              <a:t>army_personal_dashboard</a:t>
            </a:r>
            <a:r>
              <a:rPr lang="en-US" sz="2000" dirty="0">
                <a:ea typeface="+mn-lt"/>
                <a:cs typeface="+mn-lt"/>
              </a:rPr>
              <a:t>(void);</a:t>
            </a:r>
            <a:r>
              <a:rPr lang="en-GB" sz="2000" dirty="0">
                <a:ea typeface="+mn-lt"/>
                <a:cs typeface="+mn-lt"/>
              </a:rPr>
              <a:t> </a:t>
            </a:r>
            <a:endParaRPr lang="en-GB"/>
          </a:p>
        </p:txBody>
      </p:sp>
    </p:spTree>
    <p:extLst>
      <p:ext uri="{BB962C8B-B14F-4D97-AF65-F5344CB8AC3E}">
        <p14:creationId xmlns:p14="http://schemas.microsoft.com/office/powerpoint/2010/main" val="3806351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41BCD6-007A-40AC-8DF0-E644A835545D}"/>
              </a:ext>
            </a:extLst>
          </p:cNvPr>
          <p:cNvSpPr txBox="1"/>
          <p:nvPr/>
        </p:nvSpPr>
        <p:spPr>
          <a:xfrm>
            <a:off x="1000665" y="885646"/>
            <a:ext cx="10190670" cy="35086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ea typeface="+mn-lt"/>
                <a:cs typeface="+mn-lt"/>
              </a:rPr>
              <a:t>Functions for </a:t>
            </a:r>
            <a:r>
              <a:rPr lang="en-US" sz="2400" b="1" u="sng" dirty="0" err="1">
                <a:ea typeface="+mn-lt"/>
                <a:cs typeface="+mn-lt"/>
              </a:rPr>
              <a:t>airforce</a:t>
            </a:r>
            <a:r>
              <a:rPr lang="en-GB" sz="2400" b="1" u="sng" dirty="0">
                <a:ea typeface="+mn-lt"/>
                <a:cs typeface="+mn-lt"/>
              </a:rPr>
              <a:t> </a:t>
            </a:r>
            <a:endParaRPr lang="en-US" b="1"/>
          </a:p>
          <a:p>
            <a:r>
              <a:rPr lang="en-US" dirty="0">
                <a:ea typeface="+mn-lt"/>
                <a:cs typeface="+mn-lt"/>
              </a:rPr>
              <a:t>void </a:t>
            </a:r>
            <a:r>
              <a:rPr lang="en-US" dirty="0" err="1">
                <a:ea typeface="+mn-lt"/>
                <a:cs typeface="+mn-lt"/>
              </a:rPr>
              <a:t>add_airforce_user</a:t>
            </a:r>
            <a:r>
              <a:rPr lang="en-US" dirty="0">
                <a:ea typeface="+mn-lt"/>
                <a:cs typeface="+mn-lt"/>
              </a:rPr>
              <a:t>(); //for temporary adding </a:t>
            </a:r>
            <a:r>
              <a:rPr lang="en-US" dirty="0" err="1">
                <a:ea typeface="+mn-lt"/>
                <a:cs typeface="+mn-lt"/>
              </a:rPr>
              <a:t>airforce</a:t>
            </a:r>
            <a:r>
              <a:rPr lang="en-US" dirty="0">
                <a:ea typeface="+mn-lt"/>
                <a:cs typeface="+mn-lt"/>
              </a:rPr>
              <a:t> </a:t>
            </a:r>
            <a:r>
              <a:rPr lang="en-US" dirty="0" err="1">
                <a:ea typeface="+mn-lt"/>
                <a:cs typeface="+mn-lt"/>
              </a:rPr>
              <a:t>personel</a:t>
            </a:r>
            <a:r>
              <a:rPr lang="en-GB" dirty="0">
                <a:ea typeface="+mn-lt"/>
                <a:cs typeface="+mn-lt"/>
              </a:rPr>
              <a:t> </a:t>
            </a:r>
            <a:endParaRPr lang="en-GB"/>
          </a:p>
          <a:p>
            <a:r>
              <a:rPr lang="en-US" dirty="0">
                <a:ea typeface="+mn-lt"/>
                <a:cs typeface="+mn-lt"/>
              </a:rPr>
              <a:t>void </a:t>
            </a:r>
            <a:r>
              <a:rPr lang="en-US" dirty="0" err="1">
                <a:ea typeface="+mn-lt"/>
                <a:cs typeface="+mn-lt"/>
              </a:rPr>
              <a:t>add_airforce_personel</a:t>
            </a:r>
            <a:r>
              <a:rPr lang="en-US" dirty="0">
                <a:ea typeface="+mn-lt"/>
                <a:cs typeface="+mn-lt"/>
              </a:rPr>
              <a:t>(string </a:t>
            </a:r>
            <a:r>
              <a:rPr lang="en-US" dirty="0" err="1">
                <a:ea typeface="+mn-lt"/>
                <a:cs typeface="+mn-lt"/>
              </a:rPr>
              <a:t>post_name</a:t>
            </a:r>
            <a:r>
              <a:rPr lang="en-US" dirty="0">
                <a:ea typeface="+mn-lt"/>
                <a:cs typeface="+mn-lt"/>
              </a:rPr>
              <a:t>);</a:t>
            </a:r>
            <a:r>
              <a:rPr lang="en-GB" dirty="0">
                <a:ea typeface="+mn-lt"/>
                <a:cs typeface="+mn-lt"/>
              </a:rPr>
              <a:t> </a:t>
            </a:r>
            <a:endParaRPr lang="en-GB"/>
          </a:p>
          <a:p>
            <a:r>
              <a:rPr lang="en-US" dirty="0">
                <a:ea typeface="+mn-lt"/>
                <a:cs typeface="+mn-lt"/>
              </a:rPr>
              <a:t>void </a:t>
            </a:r>
            <a:r>
              <a:rPr lang="en-US" dirty="0" err="1">
                <a:ea typeface="+mn-lt"/>
                <a:cs typeface="+mn-lt"/>
              </a:rPr>
              <a:t>airforce_field</a:t>
            </a:r>
            <a:r>
              <a:rPr lang="en-US" dirty="0">
                <a:ea typeface="+mn-lt"/>
                <a:cs typeface="+mn-lt"/>
              </a:rPr>
              <a:t>();</a:t>
            </a:r>
            <a:r>
              <a:rPr lang="en-GB" dirty="0">
                <a:ea typeface="+mn-lt"/>
                <a:cs typeface="+mn-lt"/>
              </a:rPr>
              <a:t> </a:t>
            </a:r>
            <a:endParaRPr lang="en-GB"/>
          </a:p>
          <a:p>
            <a:r>
              <a:rPr lang="en-US" dirty="0">
                <a:ea typeface="+mn-lt"/>
                <a:cs typeface="+mn-lt"/>
              </a:rPr>
              <a:t>void </a:t>
            </a:r>
            <a:r>
              <a:rPr lang="en-US" dirty="0" err="1">
                <a:ea typeface="+mn-lt"/>
                <a:cs typeface="+mn-lt"/>
              </a:rPr>
              <a:t>air_personal_dashboard</a:t>
            </a:r>
            <a:r>
              <a:rPr lang="en-US" dirty="0">
                <a:ea typeface="+mn-lt"/>
                <a:cs typeface="+mn-lt"/>
              </a:rPr>
              <a:t>(void);</a:t>
            </a:r>
            <a:r>
              <a:rPr lang="en-GB" dirty="0">
                <a:ea typeface="+mn-lt"/>
                <a:cs typeface="+mn-lt"/>
              </a:rPr>
              <a:t> </a:t>
            </a:r>
            <a:endParaRPr lang="en-GB"/>
          </a:p>
          <a:p>
            <a:r>
              <a:rPr lang="en-US" dirty="0">
                <a:ea typeface="+mn-lt"/>
                <a:cs typeface="+mn-lt"/>
              </a:rPr>
              <a:t>void </a:t>
            </a:r>
            <a:r>
              <a:rPr lang="en-US" dirty="0" err="1">
                <a:ea typeface="+mn-lt"/>
                <a:cs typeface="+mn-lt"/>
              </a:rPr>
              <a:t>flight_lieu_login</a:t>
            </a:r>
            <a:r>
              <a:rPr lang="en-US" dirty="0">
                <a:ea typeface="+mn-lt"/>
                <a:cs typeface="+mn-lt"/>
              </a:rPr>
              <a:t>();</a:t>
            </a:r>
            <a:r>
              <a:rPr lang="en-GB" dirty="0">
                <a:ea typeface="+mn-lt"/>
                <a:cs typeface="+mn-lt"/>
              </a:rPr>
              <a:t> </a:t>
            </a:r>
            <a:endParaRPr lang="en-GB"/>
          </a:p>
          <a:p>
            <a:r>
              <a:rPr lang="en-US" dirty="0">
                <a:ea typeface="+mn-lt"/>
                <a:cs typeface="+mn-lt"/>
              </a:rPr>
              <a:t>void </a:t>
            </a:r>
            <a:r>
              <a:rPr lang="en-US" dirty="0" err="1">
                <a:ea typeface="+mn-lt"/>
                <a:cs typeface="+mn-lt"/>
              </a:rPr>
              <a:t>squad_leader_login</a:t>
            </a:r>
            <a:r>
              <a:rPr lang="en-US" dirty="0">
                <a:ea typeface="+mn-lt"/>
                <a:cs typeface="+mn-lt"/>
              </a:rPr>
              <a:t>();</a:t>
            </a:r>
            <a:r>
              <a:rPr lang="en-GB" dirty="0">
                <a:ea typeface="+mn-lt"/>
                <a:cs typeface="+mn-lt"/>
              </a:rPr>
              <a:t> </a:t>
            </a:r>
            <a:endParaRPr lang="en-GB"/>
          </a:p>
          <a:p>
            <a:r>
              <a:rPr lang="en-US" dirty="0">
                <a:ea typeface="+mn-lt"/>
                <a:cs typeface="+mn-lt"/>
              </a:rPr>
              <a:t>void </a:t>
            </a:r>
            <a:r>
              <a:rPr lang="en-US" dirty="0" err="1">
                <a:ea typeface="+mn-lt"/>
                <a:cs typeface="+mn-lt"/>
              </a:rPr>
              <a:t>air_chief_marshal_login</a:t>
            </a:r>
            <a:r>
              <a:rPr lang="en-US" dirty="0">
                <a:ea typeface="+mn-lt"/>
                <a:cs typeface="+mn-lt"/>
              </a:rPr>
              <a:t>();</a:t>
            </a:r>
            <a:r>
              <a:rPr lang="en-GB" dirty="0">
                <a:ea typeface="+mn-lt"/>
                <a:cs typeface="+mn-lt"/>
              </a:rPr>
              <a:t> </a:t>
            </a:r>
            <a:endParaRPr lang="en-GB"/>
          </a:p>
          <a:p>
            <a:r>
              <a:rPr lang="en-US" dirty="0">
                <a:ea typeface="+mn-lt"/>
                <a:cs typeface="+mn-lt"/>
              </a:rPr>
              <a:t>void </a:t>
            </a:r>
            <a:r>
              <a:rPr lang="en-US" dirty="0" err="1">
                <a:ea typeface="+mn-lt"/>
                <a:cs typeface="+mn-lt"/>
              </a:rPr>
              <a:t>aircraftman_login</a:t>
            </a:r>
            <a:r>
              <a:rPr lang="en-US" dirty="0">
                <a:ea typeface="+mn-lt"/>
                <a:cs typeface="+mn-lt"/>
              </a:rPr>
              <a:t>();</a:t>
            </a:r>
            <a:r>
              <a:rPr lang="en-GB" dirty="0">
                <a:ea typeface="+mn-lt"/>
                <a:cs typeface="+mn-lt"/>
              </a:rPr>
              <a:t> </a:t>
            </a:r>
            <a:endParaRPr lang="en-GB"/>
          </a:p>
          <a:p>
            <a:r>
              <a:rPr lang="en-US" dirty="0">
                <a:ea typeface="+mn-lt"/>
                <a:cs typeface="+mn-lt"/>
              </a:rPr>
              <a:t>void </a:t>
            </a:r>
            <a:r>
              <a:rPr lang="en-US" dirty="0" err="1">
                <a:ea typeface="+mn-lt"/>
                <a:cs typeface="+mn-lt"/>
              </a:rPr>
              <a:t>modify_airforce_personel</a:t>
            </a:r>
            <a:r>
              <a:rPr lang="en-US" dirty="0">
                <a:ea typeface="+mn-lt"/>
                <a:cs typeface="+mn-lt"/>
              </a:rPr>
              <a:t>(string </a:t>
            </a:r>
            <a:r>
              <a:rPr lang="en-US" dirty="0" err="1">
                <a:ea typeface="+mn-lt"/>
                <a:cs typeface="+mn-lt"/>
              </a:rPr>
              <a:t>post_name</a:t>
            </a:r>
            <a:r>
              <a:rPr lang="en-US" dirty="0">
                <a:ea typeface="+mn-lt"/>
                <a:cs typeface="+mn-lt"/>
              </a:rPr>
              <a:t>);</a:t>
            </a:r>
            <a:r>
              <a:rPr lang="en-GB" dirty="0">
                <a:ea typeface="+mn-lt"/>
                <a:cs typeface="+mn-lt"/>
              </a:rPr>
              <a:t> </a:t>
            </a:r>
            <a:endParaRPr lang="en-GB"/>
          </a:p>
          <a:p>
            <a:r>
              <a:rPr lang="en-US" dirty="0">
                <a:ea typeface="+mn-lt"/>
                <a:cs typeface="+mn-lt"/>
              </a:rPr>
              <a:t>void </a:t>
            </a:r>
            <a:r>
              <a:rPr lang="en-US" dirty="0" err="1">
                <a:ea typeface="+mn-lt"/>
                <a:cs typeface="+mn-lt"/>
              </a:rPr>
              <a:t>delete_airforce_personel</a:t>
            </a:r>
            <a:r>
              <a:rPr lang="en-US" dirty="0">
                <a:ea typeface="+mn-lt"/>
                <a:cs typeface="+mn-lt"/>
              </a:rPr>
              <a:t>(string </a:t>
            </a:r>
            <a:r>
              <a:rPr lang="en-US" dirty="0" err="1">
                <a:ea typeface="+mn-lt"/>
                <a:cs typeface="+mn-lt"/>
              </a:rPr>
              <a:t>post_name</a:t>
            </a:r>
            <a:r>
              <a:rPr lang="en-US" dirty="0">
                <a:ea typeface="+mn-lt"/>
                <a:cs typeface="+mn-lt"/>
              </a:rPr>
              <a:t>);</a:t>
            </a:r>
            <a:r>
              <a:rPr lang="en-GB" dirty="0">
                <a:ea typeface="+mn-lt"/>
                <a:cs typeface="+mn-lt"/>
              </a:rPr>
              <a:t> </a:t>
            </a:r>
            <a:endParaRPr lang="en-GB"/>
          </a:p>
          <a:p>
            <a:r>
              <a:rPr lang="en-US" dirty="0">
                <a:ea typeface="+mn-lt"/>
                <a:cs typeface="+mn-lt"/>
              </a:rPr>
              <a:t>void </a:t>
            </a:r>
            <a:r>
              <a:rPr lang="en-US" dirty="0" err="1">
                <a:ea typeface="+mn-lt"/>
                <a:cs typeface="+mn-lt"/>
              </a:rPr>
              <a:t>add_airforce_section_detail</a:t>
            </a:r>
            <a:r>
              <a:rPr lang="en-US" dirty="0">
                <a:ea typeface="+mn-lt"/>
                <a:cs typeface="+mn-lt"/>
              </a:rPr>
              <a:t>(void);</a:t>
            </a:r>
            <a:r>
              <a:rPr lang="en-GB" dirty="0">
                <a:ea typeface="+mn-lt"/>
                <a:cs typeface="+mn-lt"/>
              </a:rPr>
              <a:t> </a:t>
            </a:r>
            <a:endParaRPr lang="en-GB"/>
          </a:p>
        </p:txBody>
      </p:sp>
    </p:spTree>
    <p:extLst>
      <p:ext uri="{BB962C8B-B14F-4D97-AF65-F5344CB8AC3E}">
        <p14:creationId xmlns:p14="http://schemas.microsoft.com/office/powerpoint/2010/main" val="24082749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C49244-1D1D-4B27-B6E5-9CD70377CB9D}"/>
              </a:ext>
            </a:extLst>
          </p:cNvPr>
          <p:cNvSpPr txBox="1"/>
          <p:nvPr/>
        </p:nvSpPr>
        <p:spPr>
          <a:xfrm>
            <a:off x="971910" y="856891"/>
            <a:ext cx="10161916"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ea typeface="+mn-lt"/>
                <a:cs typeface="+mn-lt"/>
              </a:rPr>
              <a:t>Functions related to war</a:t>
            </a:r>
            <a:r>
              <a:rPr lang="en-GB" dirty="0">
                <a:ea typeface="+mn-lt"/>
                <a:cs typeface="+mn-lt"/>
              </a:rPr>
              <a:t> </a:t>
            </a:r>
            <a:endParaRPr lang="en-US"/>
          </a:p>
          <a:p>
            <a:r>
              <a:rPr lang="en-US" dirty="0">
                <a:ea typeface="+mn-lt"/>
                <a:cs typeface="+mn-lt"/>
              </a:rPr>
              <a:t>void </a:t>
            </a:r>
            <a:r>
              <a:rPr lang="en-US" dirty="0" err="1">
                <a:ea typeface="+mn-lt"/>
                <a:cs typeface="+mn-lt"/>
              </a:rPr>
              <a:t>war_details</a:t>
            </a:r>
            <a:r>
              <a:rPr lang="en-US" dirty="0">
                <a:ea typeface="+mn-lt"/>
                <a:cs typeface="+mn-lt"/>
              </a:rPr>
              <a:t>(void);</a:t>
            </a:r>
            <a:r>
              <a:rPr lang="en-GB" dirty="0">
                <a:ea typeface="+mn-lt"/>
                <a:cs typeface="+mn-lt"/>
              </a:rPr>
              <a:t> </a:t>
            </a:r>
            <a:endParaRPr lang="en-GB"/>
          </a:p>
          <a:p>
            <a:r>
              <a:rPr lang="en-US" dirty="0">
                <a:ea typeface="+mn-lt"/>
                <a:cs typeface="+mn-lt"/>
              </a:rPr>
              <a:t>void </a:t>
            </a:r>
            <a:r>
              <a:rPr lang="en-US" dirty="0" err="1">
                <a:ea typeface="+mn-lt"/>
                <a:cs typeface="+mn-lt"/>
              </a:rPr>
              <a:t>display_war_history</a:t>
            </a:r>
            <a:r>
              <a:rPr lang="en-US" dirty="0">
                <a:ea typeface="+mn-lt"/>
                <a:cs typeface="+mn-lt"/>
              </a:rPr>
              <a:t>();</a:t>
            </a:r>
            <a:r>
              <a:rPr lang="en-GB" dirty="0">
                <a:ea typeface="+mn-lt"/>
                <a:cs typeface="+mn-lt"/>
              </a:rPr>
              <a:t> </a:t>
            </a:r>
            <a:endParaRPr lang="en-GB"/>
          </a:p>
          <a:p>
            <a:r>
              <a:rPr lang="en-US" dirty="0">
                <a:ea typeface="+mn-lt"/>
                <a:cs typeface="+mn-lt"/>
              </a:rPr>
              <a:t>void </a:t>
            </a:r>
            <a:r>
              <a:rPr lang="en-US" dirty="0" err="1">
                <a:ea typeface="+mn-lt"/>
                <a:cs typeface="+mn-lt"/>
              </a:rPr>
              <a:t>add_war_details</a:t>
            </a:r>
            <a:r>
              <a:rPr lang="en-US" dirty="0">
                <a:ea typeface="+mn-lt"/>
                <a:cs typeface="+mn-lt"/>
              </a:rPr>
              <a:t>(void);    </a:t>
            </a:r>
            <a:endParaRPr lang="en-GB"/>
          </a:p>
          <a:p>
            <a:r>
              <a:rPr lang="en-GB" dirty="0">
                <a:ea typeface="+mn-lt"/>
                <a:cs typeface="+mn-lt"/>
              </a:rPr>
              <a:t>  </a:t>
            </a:r>
            <a:endParaRPr lang="en-GB"/>
          </a:p>
          <a:p>
            <a:r>
              <a:rPr lang="en-GB" sz="2000" b="1" u="sng" dirty="0"/>
              <a:t>CDS</a:t>
            </a:r>
          </a:p>
          <a:p>
            <a:r>
              <a:rPr lang="en-US" dirty="0">
                <a:ea typeface="+mn-lt"/>
                <a:cs typeface="+mn-lt"/>
              </a:rPr>
              <a:t>void </a:t>
            </a:r>
            <a:r>
              <a:rPr lang="en-US" dirty="0" err="1">
                <a:ea typeface="+mn-lt"/>
                <a:cs typeface="+mn-lt"/>
              </a:rPr>
              <a:t>add_cds_details</a:t>
            </a:r>
            <a:r>
              <a:rPr lang="en-US" dirty="0">
                <a:ea typeface="+mn-lt"/>
                <a:cs typeface="+mn-lt"/>
              </a:rPr>
              <a:t>(void);</a:t>
            </a:r>
            <a:r>
              <a:rPr lang="en-GB" dirty="0">
                <a:ea typeface="+mn-lt"/>
                <a:cs typeface="+mn-lt"/>
              </a:rPr>
              <a:t> </a:t>
            </a:r>
            <a:endParaRPr lang="en-GB"/>
          </a:p>
          <a:p>
            <a:r>
              <a:rPr lang="en-US" dirty="0">
                <a:ea typeface="+mn-lt"/>
                <a:cs typeface="+mn-lt"/>
              </a:rPr>
              <a:t>void </a:t>
            </a:r>
            <a:r>
              <a:rPr lang="en-US" dirty="0" err="1">
                <a:ea typeface="+mn-lt"/>
                <a:cs typeface="+mn-lt"/>
              </a:rPr>
              <a:t>cds_login</a:t>
            </a:r>
            <a:r>
              <a:rPr lang="en-US" dirty="0">
                <a:ea typeface="+mn-lt"/>
                <a:cs typeface="+mn-lt"/>
              </a:rPr>
              <a:t>(void);</a:t>
            </a:r>
            <a:r>
              <a:rPr lang="en-GB" dirty="0">
                <a:ea typeface="+mn-lt"/>
                <a:cs typeface="+mn-lt"/>
              </a:rPr>
              <a:t> </a:t>
            </a:r>
            <a:endParaRPr lang="en-GB"/>
          </a:p>
          <a:p>
            <a:r>
              <a:rPr lang="en-US" dirty="0">
                <a:ea typeface="+mn-lt"/>
                <a:cs typeface="+mn-lt"/>
              </a:rPr>
              <a:t>void </a:t>
            </a:r>
            <a:r>
              <a:rPr lang="en-US" dirty="0" err="1">
                <a:ea typeface="+mn-lt"/>
                <a:cs typeface="+mn-lt"/>
              </a:rPr>
              <a:t>cds_field</a:t>
            </a:r>
            <a:r>
              <a:rPr lang="en-US" dirty="0">
                <a:ea typeface="+mn-lt"/>
                <a:cs typeface="+mn-lt"/>
              </a:rPr>
              <a:t>(void);</a:t>
            </a:r>
            <a:r>
              <a:rPr lang="en-GB" dirty="0">
                <a:ea typeface="+mn-lt"/>
                <a:cs typeface="+mn-lt"/>
              </a:rPr>
              <a:t> </a:t>
            </a:r>
            <a:endParaRPr lang="en-GB"/>
          </a:p>
          <a:p>
            <a:r>
              <a:rPr lang="en-GB" dirty="0">
                <a:ea typeface="+mn-lt"/>
                <a:cs typeface="+mn-lt"/>
              </a:rPr>
              <a:t>  </a:t>
            </a:r>
            <a:endParaRPr lang="en-GB"/>
          </a:p>
          <a:p>
            <a:r>
              <a:rPr lang="en-US" sz="2000" b="1" u="sng" dirty="0">
                <a:ea typeface="+mn-lt"/>
                <a:cs typeface="+mn-lt"/>
              </a:rPr>
              <a:t>Utility functions</a:t>
            </a:r>
            <a:r>
              <a:rPr lang="en-GB" dirty="0">
                <a:ea typeface="+mn-lt"/>
                <a:cs typeface="+mn-lt"/>
              </a:rPr>
              <a:t> </a:t>
            </a:r>
            <a:endParaRPr lang="en-GB"/>
          </a:p>
          <a:p>
            <a:r>
              <a:rPr lang="en-US" dirty="0">
                <a:ea typeface="+mn-lt"/>
                <a:cs typeface="+mn-lt"/>
              </a:rPr>
              <a:t>void </a:t>
            </a:r>
            <a:r>
              <a:rPr lang="en-US" dirty="0" err="1">
                <a:ea typeface="+mn-lt"/>
                <a:cs typeface="+mn-lt"/>
              </a:rPr>
              <a:t>main_menu</a:t>
            </a:r>
            <a:r>
              <a:rPr lang="en-US" dirty="0">
                <a:ea typeface="+mn-lt"/>
                <a:cs typeface="+mn-lt"/>
              </a:rPr>
              <a:t>();   //handles the </a:t>
            </a:r>
            <a:r>
              <a:rPr lang="en-US" dirty="0" err="1">
                <a:ea typeface="+mn-lt"/>
                <a:cs typeface="+mn-lt"/>
              </a:rPr>
              <a:t>Super_Menu</a:t>
            </a:r>
            <a:r>
              <a:rPr lang="en-GB" dirty="0">
                <a:ea typeface="+mn-lt"/>
                <a:cs typeface="+mn-lt"/>
              </a:rPr>
              <a:t> </a:t>
            </a:r>
            <a:endParaRPr lang="en-GB"/>
          </a:p>
        </p:txBody>
      </p:sp>
    </p:spTree>
    <p:extLst>
      <p:ext uri="{BB962C8B-B14F-4D97-AF65-F5344CB8AC3E}">
        <p14:creationId xmlns:p14="http://schemas.microsoft.com/office/powerpoint/2010/main" val="17063733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CFC8FD-C5AC-4ED7-9BE7-F41CF8B9DE4F}"/>
              </a:ext>
            </a:extLst>
          </p:cNvPr>
          <p:cNvSpPr txBox="1"/>
          <p:nvPr/>
        </p:nvSpPr>
        <p:spPr>
          <a:xfrm>
            <a:off x="883085" y="726510"/>
            <a:ext cx="1053021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                                                                      </a:t>
            </a:r>
            <a:r>
              <a:rPr lang="en-GB" sz="4000" b="1" u="sng" dirty="0"/>
              <a:t>Output</a:t>
            </a:r>
            <a:r>
              <a:rPr lang="en-GB" sz="4000" b="1" dirty="0"/>
              <a:t> </a:t>
            </a:r>
          </a:p>
          <a:p>
            <a:endParaRPr lang="en-GB" sz="2000" dirty="0"/>
          </a:p>
          <a:p>
            <a:r>
              <a:rPr lang="en-GB" sz="2000" dirty="0" err="1"/>
              <a:t>Super_Menu</a:t>
            </a:r>
            <a:r>
              <a:rPr lang="en-GB" sz="2000" dirty="0"/>
              <a:t> – when the program is run                     Option 3 for CDS  </a:t>
            </a:r>
            <a:endParaRPr lang="en-GB" sz="4000" b="1" dirty="0"/>
          </a:p>
        </p:txBody>
      </p:sp>
      <p:pic>
        <p:nvPicPr>
          <p:cNvPr id="3" name="Picture 3" descr="Text&#10;&#10;Description automatically generated">
            <a:extLst>
              <a:ext uri="{FF2B5EF4-FFF2-40B4-BE49-F238E27FC236}">
                <a16:creationId xmlns:a16="http://schemas.microsoft.com/office/drawing/2014/main" id="{010E795F-4601-4356-9136-9D328DDB6DCB}"/>
              </a:ext>
            </a:extLst>
          </p:cNvPr>
          <p:cNvPicPr>
            <a:picLocks noChangeAspect="1"/>
          </p:cNvPicPr>
          <p:nvPr/>
        </p:nvPicPr>
        <p:blipFill>
          <a:blip r:embed="rId2"/>
          <a:stretch>
            <a:fillRect/>
          </a:stretch>
        </p:blipFill>
        <p:spPr>
          <a:xfrm>
            <a:off x="883085" y="2191892"/>
            <a:ext cx="4434213" cy="2056682"/>
          </a:xfrm>
          <a:prstGeom prst="rect">
            <a:avLst/>
          </a:prstGeom>
        </p:spPr>
      </p:pic>
      <p:pic>
        <p:nvPicPr>
          <p:cNvPr id="4" name="Picture 4" descr="Text&#10;&#10;Description automatically generated">
            <a:extLst>
              <a:ext uri="{FF2B5EF4-FFF2-40B4-BE49-F238E27FC236}">
                <a16:creationId xmlns:a16="http://schemas.microsoft.com/office/drawing/2014/main" id="{6E4CA8AB-64ED-4330-BA9F-466F3948B52C}"/>
              </a:ext>
            </a:extLst>
          </p:cNvPr>
          <p:cNvPicPr>
            <a:picLocks noChangeAspect="1"/>
          </p:cNvPicPr>
          <p:nvPr/>
        </p:nvPicPr>
        <p:blipFill>
          <a:blip r:embed="rId3"/>
          <a:stretch>
            <a:fillRect/>
          </a:stretch>
        </p:blipFill>
        <p:spPr>
          <a:xfrm>
            <a:off x="6342345" y="2138904"/>
            <a:ext cx="2972843" cy="3811916"/>
          </a:xfrm>
          <a:prstGeom prst="rect">
            <a:avLst/>
          </a:prstGeom>
        </p:spPr>
      </p:pic>
    </p:spTree>
    <p:extLst>
      <p:ext uri="{BB962C8B-B14F-4D97-AF65-F5344CB8AC3E}">
        <p14:creationId xmlns:p14="http://schemas.microsoft.com/office/powerpoint/2010/main" val="38636032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3834C3-BB49-42CC-9C5B-7D3862CD41EF}"/>
              </a:ext>
            </a:extLst>
          </p:cNvPr>
          <p:cNvSpPr txBox="1"/>
          <p:nvPr/>
        </p:nvSpPr>
        <p:spPr>
          <a:xfrm>
            <a:off x="924839" y="810017"/>
            <a:ext cx="1040495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dirty="0"/>
              <a:t>Option 3 for CDS</a:t>
            </a:r>
          </a:p>
          <a:p>
            <a:r>
              <a:rPr lang="en-GB" dirty="0"/>
              <a:t>Selecting one by one various options</a:t>
            </a:r>
          </a:p>
        </p:txBody>
      </p:sp>
      <p:pic>
        <p:nvPicPr>
          <p:cNvPr id="3" name="Picture 3" descr="Text&#10;&#10;Description automatically generated">
            <a:extLst>
              <a:ext uri="{FF2B5EF4-FFF2-40B4-BE49-F238E27FC236}">
                <a16:creationId xmlns:a16="http://schemas.microsoft.com/office/drawing/2014/main" id="{38D0B00E-D3BF-457A-A517-5C87257CB17F}"/>
              </a:ext>
            </a:extLst>
          </p:cNvPr>
          <p:cNvPicPr>
            <a:picLocks noChangeAspect="1"/>
          </p:cNvPicPr>
          <p:nvPr/>
        </p:nvPicPr>
        <p:blipFill>
          <a:blip r:embed="rId2"/>
          <a:stretch>
            <a:fillRect/>
          </a:stretch>
        </p:blipFill>
        <p:spPr>
          <a:xfrm>
            <a:off x="1091852" y="1653061"/>
            <a:ext cx="3526076" cy="4136425"/>
          </a:xfrm>
          <a:prstGeom prst="rect">
            <a:avLst/>
          </a:prstGeom>
        </p:spPr>
      </p:pic>
      <p:pic>
        <p:nvPicPr>
          <p:cNvPr id="4" name="Picture 4" descr="Text&#10;&#10;Description automatically generated">
            <a:extLst>
              <a:ext uri="{FF2B5EF4-FFF2-40B4-BE49-F238E27FC236}">
                <a16:creationId xmlns:a16="http://schemas.microsoft.com/office/drawing/2014/main" id="{B8A988E4-64B9-412D-8C91-3F78D8D5F431}"/>
              </a:ext>
            </a:extLst>
          </p:cNvPr>
          <p:cNvPicPr>
            <a:picLocks noChangeAspect="1"/>
          </p:cNvPicPr>
          <p:nvPr/>
        </p:nvPicPr>
        <p:blipFill>
          <a:blip r:embed="rId3"/>
          <a:stretch>
            <a:fillRect/>
          </a:stretch>
        </p:blipFill>
        <p:spPr>
          <a:xfrm>
            <a:off x="6634619" y="1653356"/>
            <a:ext cx="3849665" cy="4135836"/>
          </a:xfrm>
          <a:prstGeom prst="rect">
            <a:avLst/>
          </a:prstGeom>
        </p:spPr>
      </p:pic>
    </p:spTree>
    <p:extLst>
      <p:ext uri="{BB962C8B-B14F-4D97-AF65-F5344CB8AC3E}">
        <p14:creationId xmlns:p14="http://schemas.microsoft.com/office/powerpoint/2010/main" val="21098533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7AD75326-05B2-476E-B992-6B10EB958FA5}"/>
              </a:ext>
            </a:extLst>
          </p:cNvPr>
          <p:cNvPicPr>
            <a:picLocks noChangeAspect="1"/>
          </p:cNvPicPr>
          <p:nvPr/>
        </p:nvPicPr>
        <p:blipFill>
          <a:blip r:embed="rId2"/>
          <a:stretch>
            <a:fillRect/>
          </a:stretch>
        </p:blipFill>
        <p:spPr>
          <a:xfrm>
            <a:off x="1111619" y="870559"/>
            <a:ext cx="2964625" cy="5263019"/>
          </a:xfrm>
          <a:prstGeom prst="rect">
            <a:avLst/>
          </a:prstGeom>
        </p:spPr>
      </p:pic>
      <p:pic>
        <p:nvPicPr>
          <p:cNvPr id="3" name="Picture 3" descr="Text&#10;&#10;Description automatically generated">
            <a:extLst>
              <a:ext uri="{FF2B5EF4-FFF2-40B4-BE49-F238E27FC236}">
                <a16:creationId xmlns:a16="http://schemas.microsoft.com/office/drawing/2014/main" id="{70043524-32CE-4574-9AE5-92F7E3786401}"/>
              </a:ext>
            </a:extLst>
          </p:cNvPr>
          <p:cNvPicPr>
            <a:picLocks noChangeAspect="1"/>
          </p:cNvPicPr>
          <p:nvPr/>
        </p:nvPicPr>
        <p:blipFill>
          <a:blip r:embed="rId3"/>
          <a:stretch>
            <a:fillRect/>
          </a:stretch>
        </p:blipFill>
        <p:spPr>
          <a:xfrm>
            <a:off x="4547106" y="870559"/>
            <a:ext cx="3097789" cy="5263018"/>
          </a:xfrm>
          <a:prstGeom prst="rect">
            <a:avLst/>
          </a:prstGeom>
        </p:spPr>
      </p:pic>
      <p:pic>
        <p:nvPicPr>
          <p:cNvPr id="4" name="Picture 4" descr="Text&#10;&#10;Description automatically generated">
            <a:extLst>
              <a:ext uri="{FF2B5EF4-FFF2-40B4-BE49-F238E27FC236}">
                <a16:creationId xmlns:a16="http://schemas.microsoft.com/office/drawing/2014/main" id="{1BC63056-DD05-4925-A894-D3AAF92BBC6F}"/>
              </a:ext>
            </a:extLst>
          </p:cNvPr>
          <p:cNvPicPr>
            <a:picLocks noChangeAspect="1"/>
          </p:cNvPicPr>
          <p:nvPr/>
        </p:nvPicPr>
        <p:blipFill>
          <a:blip r:embed="rId4"/>
          <a:stretch>
            <a:fillRect/>
          </a:stretch>
        </p:blipFill>
        <p:spPr>
          <a:xfrm>
            <a:off x="8202941" y="870559"/>
            <a:ext cx="2664993" cy="5263019"/>
          </a:xfrm>
          <a:prstGeom prst="rect">
            <a:avLst/>
          </a:prstGeom>
        </p:spPr>
      </p:pic>
    </p:spTree>
    <p:extLst>
      <p:ext uri="{BB962C8B-B14F-4D97-AF65-F5344CB8AC3E}">
        <p14:creationId xmlns:p14="http://schemas.microsoft.com/office/powerpoint/2010/main" val="3551896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38BEFED0-72D9-4A4E-B793-AAFE0C2FDD46}"/>
              </a:ext>
            </a:extLst>
          </p:cNvPr>
          <p:cNvPicPr>
            <a:picLocks noChangeAspect="1"/>
          </p:cNvPicPr>
          <p:nvPr/>
        </p:nvPicPr>
        <p:blipFill>
          <a:blip r:embed="rId2"/>
          <a:stretch>
            <a:fillRect/>
          </a:stretch>
        </p:blipFill>
        <p:spPr>
          <a:xfrm>
            <a:off x="1551139" y="1444901"/>
            <a:ext cx="3192049" cy="3446279"/>
          </a:xfrm>
          <a:prstGeom prst="rect">
            <a:avLst/>
          </a:prstGeom>
        </p:spPr>
      </p:pic>
      <p:pic>
        <p:nvPicPr>
          <p:cNvPr id="3" name="Picture 3" descr="Text&#10;&#10;Description automatically generated">
            <a:extLst>
              <a:ext uri="{FF2B5EF4-FFF2-40B4-BE49-F238E27FC236}">
                <a16:creationId xmlns:a16="http://schemas.microsoft.com/office/drawing/2014/main" id="{EB317C25-1C58-41D9-9147-9529D4E0C288}"/>
              </a:ext>
            </a:extLst>
          </p:cNvPr>
          <p:cNvPicPr>
            <a:picLocks noChangeAspect="1"/>
          </p:cNvPicPr>
          <p:nvPr/>
        </p:nvPicPr>
        <p:blipFill>
          <a:blip r:embed="rId3"/>
          <a:stretch>
            <a:fillRect/>
          </a:stretch>
        </p:blipFill>
        <p:spPr>
          <a:xfrm>
            <a:off x="7166702" y="1121079"/>
            <a:ext cx="3025582" cy="4615841"/>
          </a:xfrm>
          <a:prstGeom prst="rect">
            <a:avLst/>
          </a:prstGeom>
        </p:spPr>
      </p:pic>
    </p:spTree>
    <p:extLst>
      <p:ext uri="{BB962C8B-B14F-4D97-AF65-F5344CB8AC3E}">
        <p14:creationId xmlns:p14="http://schemas.microsoft.com/office/powerpoint/2010/main" val="3245119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11902-27A8-4F3E-BE70-11ADDE4E6BA2}"/>
              </a:ext>
            </a:extLst>
          </p:cNvPr>
          <p:cNvSpPr>
            <a:spLocks noGrp="1"/>
          </p:cNvSpPr>
          <p:nvPr>
            <p:ph type="title"/>
          </p:nvPr>
        </p:nvSpPr>
        <p:spPr/>
        <p:txBody>
          <a:bodyPr>
            <a:normAutofit/>
          </a:bodyPr>
          <a:lstStyle/>
          <a:p>
            <a:r>
              <a:rPr lang="en-GB">
                <a:latin typeface="Century Schoolbook"/>
              </a:rPr>
              <a:t>Contents</a:t>
            </a:r>
          </a:p>
        </p:txBody>
      </p:sp>
      <p:sp>
        <p:nvSpPr>
          <p:cNvPr id="3" name="Content Placeholder 2">
            <a:extLst>
              <a:ext uri="{FF2B5EF4-FFF2-40B4-BE49-F238E27FC236}">
                <a16:creationId xmlns:a16="http://schemas.microsoft.com/office/drawing/2014/main" id="{2EBA1175-D2E9-4E4C-97C8-E014E50841E9}"/>
              </a:ext>
            </a:extLst>
          </p:cNvPr>
          <p:cNvSpPr>
            <a:spLocks noGrp="1"/>
          </p:cNvSpPr>
          <p:nvPr>
            <p:ph idx="1"/>
          </p:nvPr>
        </p:nvSpPr>
        <p:spPr/>
        <p:txBody>
          <a:bodyPr vert="horz" lIns="91440" tIns="45720" rIns="91440" bIns="45720" rtlCol="0" anchor="t">
            <a:normAutofit fontScale="92500" lnSpcReduction="20000"/>
          </a:bodyPr>
          <a:lstStyle/>
          <a:p>
            <a:pPr marL="359410" indent="-359410">
              <a:buFont typeface="Wingdings"/>
              <a:buChar char="Ø"/>
            </a:pPr>
            <a:r>
              <a:rPr lang="en-GB">
                <a:solidFill>
                  <a:schemeClr val="tx1"/>
                </a:solidFill>
                <a:latin typeface="Century Schoolbook"/>
              </a:rPr>
              <a:t>Introduction</a:t>
            </a:r>
            <a:endParaRPr lang="en-GB">
              <a:ea typeface="+mn-lt"/>
              <a:cs typeface="+mn-lt"/>
            </a:endParaRPr>
          </a:p>
          <a:p>
            <a:pPr marL="359410" indent="-359410">
              <a:buSzPct val="114999"/>
              <a:buFont typeface="Wingdings"/>
              <a:buChar char="Ø"/>
            </a:pPr>
            <a:r>
              <a:rPr lang="en-GB">
                <a:solidFill>
                  <a:schemeClr val="tx1"/>
                </a:solidFill>
                <a:latin typeface="Century Schoolbook"/>
              </a:rPr>
              <a:t>Description</a:t>
            </a:r>
            <a:endParaRPr lang="en-US">
              <a:ea typeface="+mn-lt"/>
              <a:cs typeface="+mn-lt"/>
            </a:endParaRPr>
          </a:p>
          <a:p>
            <a:pPr marL="359410" indent="-359410">
              <a:buSzPct val="114999"/>
              <a:buFont typeface="Wingdings"/>
              <a:buChar char="Ø"/>
            </a:pPr>
            <a:r>
              <a:rPr lang="en-GB">
                <a:solidFill>
                  <a:schemeClr val="tx1"/>
                </a:solidFill>
                <a:latin typeface="Century Schoolbook"/>
              </a:rPr>
              <a:t>Classes and other entities involved</a:t>
            </a:r>
            <a:endParaRPr lang="en-GB" dirty="0">
              <a:solidFill>
                <a:schemeClr val="tx1"/>
              </a:solidFill>
              <a:latin typeface="Century Schoolbook"/>
            </a:endParaRPr>
          </a:p>
          <a:p>
            <a:pPr marL="359410" indent="-359410">
              <a:buSzPct val="114999"/>
              <a:buFont typeface="Wingdings"/>
              <a:buChar char="Ø"/>
            </a:pPr>
            <a:r>
              <a:rPr lang="en-GB">
                <a:solidFill>
                  <a:schemeClr val="tx1"/>
                </a:solidFill>
                <a:latin typeface="Century Schoolbook"/>
              </a:rPr>
              <a:t>Inheritance Order</a:t>
            </a:r>
            <a:endParaRPr lang="en-US">
              <a:ea typeface="+mn-lt"/>
              <a:cs typeface="+mn-lt"/>
            </a:endParaRPr>
          </a:p>
          <a:p>
            <a:pPr marL="359410" indent="-359410">
              <a:buSzPct val="114999"/>
              <a:buFont typeface="Wingdings"/>
              <a:buChar char="Ø"/>
            </a:pPr>
            <a:r>
              <a:rPr lang="en-GB">
                <a:solidFill>
                  <a:schemeClr val="tx1"/>
                </a:solidFill>
                <a:latin typeface="Century Schoolbook"/>
              </a:rPr>
              <a:t>Permissions to different personnel</a:t>
            </a:r>
            <a:endParaRPr lang="en-GB" dirty="0">
              <a:solidFill>
                <a:schemeClr val="tx1"/>
              </a:solidFill>
              <a:latin typeface="Century Schoolbook"/>
            </a:endParaRPr>
          </a:p>
          <a:p>
            <a:pPr marL="359410" indent="-359410">
              <a:buSzPct val="114999"/>
              <a:buFont typeface="Wingdings"/>
              <a:buChar char="Ø"/>
            </a:pPr>
            <a:r>
              <a:rPr lang="en-GB">
                <a:solidFill>
                  <a:schemeClr val="tx1"/>
                </a:solidFill>
                <a:latin typeface="Century Schoolbook"/>
              </a:rPr>
              <a:t>Global functions used</a:t>
            </a:r>
            <a:endParaRPr lang="en-GB" dirty="0">
              <a:solidFill>
                <a:schemeClr val="tx1"/>
              </a:solidFill>
              <a:latin typeface="Century Schoolbook"/>
            </a:endParaRPr>
          </a:p>
          <a:p>
            <a:pPr marL="359410" indent="-359410">
              <a:buSzPct val="114999"/>
              <a:buFont typeface="Wingdings"/>
              <a:buChar char="Ø"/>
            </a:pPr>
            <a:r>
              <a:rPr lang="en-GB">
                <a:solidFill>
                  <a:schemeClr val="tx1"/>
                </a:solidFill>
                <a:latin typeface="Century Schoolbook"/>
                <a:ea typeface="+mn-lt"/>
                <a:cs typeface="+mn-lt"/>
              </a:rPr>
              <a:t>Output</a:t>
            </a:r>
            <a:endParaRPr lang="en-GB" dirty="0">
              <a:solidFill>
                <a:schemeClr val="tx1"/>
              </a:solidFill>
              <a:latin typeface="Century Schoolbook"/>
              <a:ea typeface="+mn-lt"/>
              <a:cs typeface="+mn-lt"/>
            </a:endParaRPr>
          </a:p>
          <a:p>
            <a:pPr marL="359410" indent="-359410">
              <a:buSzPct val="114999"/>
              <a:buFont typeface="Wingdings"/>
              <a:buChar char="Ø"/>
            </a:pPr>
            <a:r>
              <a:rPr lang="en-GB">
                <a:solidFill>
                  <a:schemeClr val="tx1"/>
                </a:solidFill>
                <a:latin typeface="Century Schoolbook"/>
              </a:rPr>
              <a:t>Conclusion</a:t>
            </a:r>
            <a:endParaRPr lang="en-GB"/>
          </a:p>
        </p:txBody>
      </p:sp>
    </p:spTree>
    <p:extLst>
      <p:ext uri="{BB962C8B-B14F-4D97-AF65-F5344CB8AC3E}">
        <p14:creationId xmlns:p14="http://schemas.microsoft.com/office/powerpoint/2010/main" val="5410923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F9A0E9B6-64C2-4107-B789-FD973229E75F}"/>
              </a:ext>
            </a:extLst>
          </p:cNvPr>
          <p:cNvPicPr>
            <a:picLocks noChangeAspect="1"/>
          </p:cNvPicPr>
          <p:nvPr/>
        </p:nvPicPr>
        <p:blipFill>
          <a:blip r:embed="rId2"/>
          <a:stretch>
            <a:fillRect/>
          </a:stretch>
        </p:blipFill>
        <p:spPr>
          <a:xfrm>
            <a:off x="6801633" y="1562556"/>
            <a:ext cx="3379939" cy="3680694"/>
          </a:xfrm>
          <a:prstGeom prst="rect">
            <a:avLst/>
          </a:prstGeom>
        </p:spPr>
      </p:pic>
      <p:pic>
        <p:nvPicPr>
          <p:cNvPr id="3" name="Picture 3" descr="Text&#10;&#10;Description automatically generated">
            <a:extLst>
              <a:ext uri="{FF2B5EF4-FFF2-40B4-BE49-F238E27FC236}">
                <a16:creationId xmlns:a16="http://schemas.microsoft.com/office/drawing/2014/main" id="{C102975C-522C-4B8E-AE97-3244C2DE136B}"/>
              </a:ext>
            </a:extLst>
          </p:cNvPr>
          <p:cNvPicPr>
            <a:picLocks noChangeAspect="1"/>
          </p:cNvPicPr>
          <p:nvPr/>
        </p:nvPicPr>
        <p:blipFill>
          <a:blip r:embed="rId3"/>
          <a:stretch>
            <a:fillRect/>
          </a:stretch>
        </p:blipFill>
        <p:spPr>
          <a:xfrm>
            <a:off x="1572016" y="1158975"/>
            <a:ext cx="3526076" cy="4707062"/>
          </a:xfrm>
          <a:prstGeom prst="rect">
            <a:avLst/>
          </a:prstGeom>
        </p:spPr>
      </p:pic>
    </p:spTree>
    <p:extLst>
      <p:ext uri="{BB962C8B-B14F-4D97-AF65-F5344CB8AC3E}">
        <p14:creationId xmlns:p14="http://schemas.microsoft.com/office/powerpoint/2010/main" val="31782052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6A425A-87A4-4A06-814B-5E8D35F64707}"/>
              </a:ext>
            </a:extLst>
          </p:cNvPr>
          <p:cNvSpPr txBox="1"/>
          <p:nvPr/>
        </p:nvSpPr>
        <p:spPr>
          <a:xfrm>
            <a:off x="872647" y="810017"/>
            <a:ext cx="1045714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dirty="0"/>
              <a:t>Choosing option 1 for army details – Army Personnel</a:t>
            </a:r>
          </a:p>
          <a:p>
            <a:r>
              <a:rPr lang="en-GB" dirty="0"/>
              <a:t>Then choosing various options one by one</a:t>
            </a:r>
          </a:p>
        </p:txBody>
      </p:sp>
      <p:pic>
        <p:nvPicPr>
          <p:cNvPr id="3" name="Picture 3" descr="Text&#10;&#10;Description automatically generated">
            <a:extLst>
              <a:ext uri="{FF2B5EF4-FFF2-40B4-BE49-F238E27FC236}">
                <a16:creationId xmlns:a16="http://schemas.microsoft.com/office/drawing/2014/main" id="{4A67B082-873D-413E-8BE4-54CCBD899689}"/>
              </a:ext>
            </a:extLst>
          </p:cNvPr>
          <p:cNvPicPr>
            <a:picLocks noChangeAspect="1"/>
          </p:cNvPicPr>
          <p:nvPr/>
        </p:nvPicPr>
        <p:blipFill>
          <a:blip r:embed="rId2"/>
          <a:stretch>
            <a:fillRect/>
          </a:stretch>
        </p:blipFill>
        <p:spPr>
          <a:xfrm>
            <a:off x="1133605" y="1599291"/>
            <a:ext cx="3766158" cy="4306595"/>
          </a:xfrm>
          <a:prstGeom prst="rect">
            <a:avLst/>
          </a:prstGeom>
        </p:spPr>
      </p:pic>
      <p:pic>
        <p:nvPicPr>
          <p:cNvPr id="4" name="Picture 4" descr="Text&#10;&#10;Description automatically generated">
            <a:extLst>
              <a:ext uri="{FF2B5EF4-FFF2-40B4-BE49-F238E27FC236}">
                <a16:creationId xmlns:a16="http://schemas.microsoft.com/office/drawing/2014/main" id="{9ED9EEA1-F2C9-4647-BAA4-175130523130}"/>
              </a:ext>
            </a:extLst>
          </p:cNvPr>
          <p:cNvPicPr>
            <a:picLocks noChangeAspect="1"/>
          </p:cNvPicPr>
          <p:nvPr/>
        </p:nvPicPr>
        <p:blipFill>
          <a:blip r:embed="rId3"/>
          <a:stretch>
            <a:fillRect/>
          </a:stretch>
        </p:blipFill>
        <p:spPr>
          <a:xfrm>
            <a:off x="5851742" y="1595762"/>
            <a:ext cx="3713967" cy="3092366"/>
          </a:xfrm>
          <a:prstGeom prst="rect">
            <a:avLst/>
          </a:prstGeom>
        </p:spPr>
      </p:pic>
    </p:spTree>
    <p:extLst>
      <p:ext uri="{BB962C8B-B14F-4D97-AF65-F5344CB8AC3E}">
        <p14:creationId xmlns:p14="http://schemas.microsoft.com/office/powerpoint/2010/main" val="29961590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Text&#10;&#10;Description automatically generated">
            <a:extLst>
              <a:ext uri="{FF2B5EF4-FFF2-40B4-BE49-F238E27FC236}">
                <a16:creationId xmlns:a16="http://schemas.microsoft.com/office/drawing/2014/main" id="{3D9B17BB-38C5-4A9E-820C-F00E991FF655}"/>
              </a:ext>
            </a:extLst>
          </p:cNvPr>
          <p:cNvPicPr>
            <a:picLocks noChangeAspect="1"/>
          </p:cNvPicPr>
          <p:nvPr/>
        </p:nvPicPr>
        <p:blipFill>
          <a:blip r:embed="rId2"/>
          <a:stretch>
            <a:fillRect/>
          </a:stretch>
        </p:blipFill>
        <p:spPr>
          <a:xfrm>
            <a:off x="1373688" y="1017405"/>
            <a:ext cx="3578268" cy="4938011"/>
          </a:xfrm>
          <a:prstGeom prst="rect">
            <a:avLst/>
          </a:prstGeom>
        </p:spPr>
      </p:pic>
      <p:pic>
        <p:nvPicPr>
          <p:cNvPr id="5" name="Picture 5" descr="Text&#10;&#10;Description automatically generated">
            <a:extLst>
              <a:ext uri="{FF2B5EF4-FFF2-40B4-BE49-F238E27FC236}">
                <a16:creationId xmlns:a16="http://schemas.microsoft.com/office/drawing/2014/main" id="{6266E56F-002F-4972-919B-459CC510F34E}"/>
              </a:ext>
            </a:extLst>
          </p:cNvPr>
          <p:cNvPicPr>
            <a:picLocks noChangeAspect="1"/>
          </p:cNvPicPr>
          <p:nvPr/>
        </p:nvPicPr>
        <p:blipFill>
          <a:blip r:embed="rId3"/>
          <a:stretch>
            <a:fillRect/>
          </a:stretch>
        </p:blipFill>
        <p:spPr>
          <a:xfrm>
            <a:off x="5830866" y="1065852"/>
            <a:ext cx="3922734" cy="3588514"/>
          </a:xfrm>
          <a:prstGeom prst="rect">
            <a:avLst/>
          </a:prstGeom>
        </p:spPr>
      </p:pic>
    </p:spTree>
    <p:extLst>
      <p:ext uri="{BB962C8B-B14F-4D97-AF65-F5344CB8AC3E}">
        <p14:creationId xmlns:p14="http://schemas.microsoft.com/office/powerpoint/2010/main" val="5941279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5796EE-5046-41EA-820C-D40096A731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502BFEE-C3E2-417C-9D63-9D2671E5C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11" y="350556"/>
            <a:ext cx="11542779" cy="6156888"/>
          </a:xfrm>
          <a:prstGeom prst="rect">
            <a:avLst/>
          </a:prstGeom>
          <a:solidFill>
            <a:srgbClr val="FFFFFF"/>
          </a:solidFill>
          <a:ln w="25400" cap="flat">
            <a:solidFill>
              <a:schemeClr val="accent1"/>
            </a:solidFill>
            <a:miter lim="800000"/>
          </a:ln>
        </p:spPr>
        <p:style>
          <a:lnRef idx="1">
            <a:schemeClr val="accent1"/>
          </a:lnRef>
          <a:fillRef idx="3">
            <a:schemeClr val="accent1"/>
          </a:fillRef>
          <a:effectRef idx="2">
            <a:schemeClr val="accent1"/>
          </a:effectRef>
          <a:fontRef idx="minor">
            <a:schemeClr val="lt1"/>
          </a:fontRef>
        </p:style>
      </p:sp>
      <p:pic>
        <p:nvPicPr>
          <p:cNvPr id="3" name="Picture 3" descr="Text&#10;&#10;Description automatically generated">
            <a:extLst>
              <a:ext uri="{FF2B5EF4-FFF2-40B4-BE49-F238E27FC236}">
                <a16:creationId xmlns:a16="http://schemas.microsoft.com/office/drawing/2014/main" id="{37995815-C7A7-4C2A-91AF-93C9F7254F70}"/>
              </a:ext>
            </a:extLst>
          </p:cNvPr>
          <p:cNvPicPr>
            <a:picLocks noChangeAspect="1"/>
          </p:cNvPicPr>
          <p:nvPr/>
        </p:nvPicPr>
        <p:blipFill>
          <a:blip r:embed="rId3"/>
          <a:stretch>
            <a:fillRect/>
          </a:stretch>
        </p:blipFill>
        <p:spPr>
          <a:xfrm>
            <a:off x="6335861" y="2835413"/>
            <a:ext cx="5051804" cy="1187173"/>
          </a:xfrm>
          <a:prstGeom prst="rect">
            <a:avLst/>
          </a:prstGeom>
        </p:spPr>
      </p:pic>
      <p:pic>
        <p:nvPicPr>
          <p:cNvPr id="4" name="Picture 4" descr="Text&#10;&#10;Description automatically generated">
            <a:extLst>
              <a:ext uri="{FF2B5EF4-FFF2-40B4-BE49-F238E27FC236}">
                <a16:creationId xmlns:a16="http://schemas.microsoft.com/office/drawing/2014/main" id="{ADC3AE05-AD72-452F-8382-264BF1E8A57C}"/>
              </a:ext>
            </a:extLst>
          </p:cNvPr>
          <p:cNvPicPr>
            <a:picLocks noChangeAspect="1"/>
          </p:cNvPicPr>
          <p:nvPr/>
        </p:nvPicPr>
        <p:blipFill>
          <a:blip r:embed="rId4"/>
          <a:stretch>
            <a:fillRect/>
          </a:stretch>
        </p:blipFill>
        <p:spPr>
          <a:xfrm>
            <a:off x="1175359" y="1111002"/>
            <a:ext cx="3787035" cy="3727860"/>
          </a:xfrm>
          <a:prstGeom prst="rect">
            <a:avLst/>
          </a:prstGeom>
        </p:spPr>
      </p:pic>
    </p:spTree>
    <p:extLst>
      <p:ext uri="{BB962C8B-B14F-4D97-AF65-F5344CB8AC3E}">
        <p14:creationId xmlns:p14="http://schemas.microsoft.com/office/powerpoint/2010/main" val="21637423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BD642B1-E8A0-4B5B-8E4A-D8EF15A08E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0" name="Picture 9">
              <a:extLst>
                <a:ext uri="{FF2B5EF4-FFF2-40B4-BE49-F238E27FC236}">
                  <a16:creationId xmlns:a16="http://schemas.microsoft.com/office/drawing/2014/main" id="{241D71B9-BFD9-40DE-BC3B-E64BA289531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D2504B9E-D812-4C78-9981-5F48C1288A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2F886AB1-61BE-4427-BED7-571CF1EF1C8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3" name="Picture 12">
              <a:extLst>
                <a:ext uri="{FF2B5EF4-FFF2-40B4-BE49-F238E27FC236}">
                  <a16:creationId xmlns:a16="http://schemas.microsoft.com/office/drawing/2014/main" id="{E912E8F6-1094-49C1-B7CD-CC46B33D6F8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5" name="Straight Connector 14">
            <a:extLst>
              <a:ext uri="{FF2B5EF4-FFF2-40B4-BE49-F238E27FC236}">
                <a16:creationId xmlns:a16="http://schemas.microsoft.com/office/drawing/2014/main" id="{1870FE29-3AF7-4226-8303-7C1B0B8E1F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7" name="Rectangle 16">
            <a:extLst>
              <a:ext uri="{FF2B5EF4-FFF2-40B4-BE49-F238E27FC236}">
                <a16:creationId xmlns:a16="http://schemas.microsoft.com/office/drawing/2014/main" id="{AAE3107B-714A-461C-AC2A-394A70CFC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B3F6FE8-AF7E-4703-AB78-FD9AFD2AC2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0" name="Picture 19">
              <a:extLst>
                <a:ext uri="{FF2B5EF4-FFF2-40B4-BE49-F238E27FC236}">
                  <a16:creationId xmlns:a16="http://schemas.microsoft.com/office/drawing/2014/main" id="{B6E95CD8-B3B8-425C-8484-D08634E4BEF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1" name="Rectangle 20">
              <a:extLst>
                <a:ext uri="{FF2B5EF4-FFF2-40B4-BE49-F238E27FC236}">
                  <a16:creationId xmlns:a16="http://schemas.microsoft.com/office/drawing/2014/main" id="{5395F701-DCB7-480C-817B-538CD262B7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2" name="Picture 21">
              <a:extLst>
                <a:ext uri="{FF2B5EF4-FFF2-40B4-BE49-F238E27FC236}">
                  <a16:creationId xmlns:a16="http://schemas.microsoft.com/office/drawing/2014/main" id="{C7BFDE70-806B-4B63-9B0E-CC97A2E355D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3" name="Picture 22">
              <a:extLst>
                <a:ext uri="{FF2B5EF4-FFF2-40B4-BE49-F238E27FC236}">
                  <a16:creationId xmlns:a16="http://schemas.microsoft.com/office/drawing/2014/main" id="{B4FC4EAC-1FD8-4625-8AFF-04A04361319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extBox 1">
            <a:extLst>
              <a:ext uri="{FF2B5EF4-FFF2-40B4-BE49-F238E27FC236}">
                <a16:creationId xmlns:a16="http://schemas.microsoft.com/office/drawing/2014/main" id="{BD0CD4BB-54DD-4D71-A535-E72AAECBAB89}"/>
              </a:ext>
            </a:extLst>
          </p:cNvPr>
          <p:cNvSpPr txBox="1"/>
          <p:nvPr/>
        </p:nvSpPr>
        <p:spPr>
          <a:xfrm>
            <a:off x="1119884" y="1041401"/>
            <a:ext cx="4511664" cy="234526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defTabSz="457200">
              <a:spcBef>
                <a:spcPct val="0"/>
              </a:spcBef>
              <a:spcAft>
                <a:spcPts val="600"/>
              </a:spcAft>
            </a:pPr>
            <a:r>
              <a:rPr lang="en-US" sz="5400" kern="1200" cap="none" dirty="0">
                <a:ln w="3175" cmpd="sng">
                  <a:noFill/>
                </a:ln>
                <a:solidFill>
                  <a:schemeClr val="tx1">
                    <a:lumMod val="85000"/>
                    <a:lumOff val="15000"/>
                  </a:schemeClr>
                </a:solidFill>
                <a:effectLst/>
                <a:latin typeface="+mj-lt"/>
                <a:ea typeface="+mj-ea"/>
                <a:cs typeface="+mj-cs"/>
              </a:rPr>
              <a:t>Adding a war </a:t>
            </a:r>
            <a:r>
              <a:rPr lang="en-US" sz="5400" dirty="0">
                <a:ln w="3175" cmpd="sng">
                  <a:noFill/>
                </a:ln>
                <a:solidFill>
                  <a:schemeClr val="tx1">
                    <a:lumMod val="85000"/>
                    <a:lumOff val="15000"/>
                  </a:schemeClr>
                </a:solidFill>
                <a:latin typeface="+mj-lt"/>
                <a:ea typeface="+mj-ea"/>
                <a:cs typeface="+mj-cs"/>
              </a:rPr>
              <a:t>detail</a:t>
            </a:r>
            <a:endParaRPr lang="en-US" sz="5400" kern="1200" cap="none" dirty="0">
              <a:ln w="3175" cmpd="sng">
                <a:noFill/>
              </a:ln>
              <a:solidFill>
                <a:schemeClr val="tx1">
                  <a:lumMod val="85000"/>
                  <a:lumOff val="15000"/>
                </a:schemeClr>
              </a:solidFill>
              <a:effectLst/>
              <a:latin typeface="+mj-lt"/>
              <a:ea typeface="+mj-ea"/>
              <a:cs typeface="+mj-cs"/>
            </a:endParaRPr>
          </a:p>
        </p:txBody>
      </p:sp>
      <p:cxnSp>
        <p:nvCxnSpPr>
          <p:cNvPr id="25" name="Straight Connector 24">
            <a:extLst>
              <a:ext uri="{FF2B5EF4-FFF2-40B4-BE49-F238E27FC236}">
                <a16:creationId xmlns:a16="http://schemas.microsoft.com/office/drawing/2014/main" id="{A36D75B7-CF09-4927-A857-F377500265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92636" y="3509772"/>
            <a:ext cx="3566160" cy="12359"/>
          </a:xfrm>
          <a:prstGeom prst="line">
            <a:avLst/>
          </a:prstGeom>
        </p:spPr>
        <p:style>
          <a:lnRef idx="2">
            <a:schemeClr val="accent1"/>
          </a:lnRef>
          <a:fillRef idx="0">
            <a:schemeClr val="accent1"/>
          </a:fillRef>
          <a:effectRef idx="1">
            <a:schemeClr val="accent1"/>
          </a:effectRef>
          <a:fontRef idx="minor">
            <a:schemeClr val="tx1"/>
          </a:fontRef>
        </p:style>
      </p:cxnSp>
      <p:sp>
        <p:nvSpPr>
          <p:cNvPr id="27" name="Rectangle 26">
            <a:extLst>
              <a:ext uri="{FF2B5EF4-FFF2-40B4-BE49-F238E27FC236}">
                <a16:creationId xmlns:a16="http://schemas.microsoft.com/office/drawing/2014/main" id="{0E0A986F-4D9A-4E32-8DBD-A2B117A2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5770" y="1092200"/>
            <a:ext cx="5003356" cy="4705096"/>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Text&#10;&#10;Description automatically generated">
            <a:extLst>
              <a:ext uri="{FF2B5EF4-FFF2-40B4-BE49-F238E27FC236}">
                <a16:creationId xmlns:a16="http://schemas.microsoft.com/office/drawing/2014/main" id="{71EE7775-F799-457D-9A8B-567E0E9EC5FA}"/>
              </a:ext>
            </a:extLst>
          </p:cNvPr>
          <p:cNvPicPr>
            <a:picLocks noChangeAspect="1"/>
          </p:cNvPicPr>
          <p:nvPr/>
        </p:nvPicPr>
        <p:blipFill>
          <a:blip r:embed="rId7"/>
          <a:stretch>
            <a:fillRect/>
          </a:stretch>
        </p:blipFill>
        <p:spPr>
          <a:xfrm>
            <a:off x="6516401" y="1253744"/>
            <a:ext cx="4241247" cy="2131227"/>
          </a:xfrm>
          <a:prstGeom prst="rect">
            <a:avLst/>
          </a:prstGeom>
        </p:spPr>
      </p:pic>
      <p:pic>
        <p:nvPicPr>
          <p:cNvPr id="4" name="Picture 4" descr="Text&#10;&#10;Description automatically generated">
            <a:extLst>
              <a:ext uri="{FF2B5EF4-FFF2-40B4-BE49-F238E27FC236}">
                <a16:creationId xmlns:a16="http://schemas.microsoft.com/office/drawing/2014/main" id="{D99704A7-8A5C-4CF3-9C39-A334ACD4A618}"/>
              </a:ext>
            </a:extLst>
          </p:cNvPr>
          <p:cNvPicPr>
            <a:picLocks noChangeAspect="1"/>
          </p:cNvPicPr>
          <p:nvPr/>
        </p:nvPicPr>
        <p:blipFill>
          <a:blip r:embed="rId8"/>
          <a:stretch>
            <a:fillRect/>
          </a:stretch>
        </p:blipFill>
        <p:spPr>
          <a:xfrm>
            <a:off x="6312311" y="3522131"/>
            <a:ext cx="4637984" cy="1066736"/>
          </a:xfrm>
          <a:prstGeom prst="rect">
            <a:avLst/>
          </a:prstGeom>
        </p:spPr>
      </p:pic>
    </p:spTree>
    <p:extLst>
      <p:ext uri="{BB962C8B-B14F-4D97-AF65-F5344CB8AC3E}">
        <p14:creationId xmlns:p14="http://schemas.microsoft.com/office/powerpoint/2010/main" val="11056412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0B75E570-4829-441C-9381-D77A6FDA4091}"/>
              </a:ext>
            </a:extLst>
          </p:cNvPr>
          <p:cNvPicPr>
            <a:picLocks noChangeAspect="1"/>
          </p:cNvPicPr>
          <p:nvPr/>
        </p:nvPicPr>
        <p:blipFill>
          <a:blip r:embed="rId2"/>
          <a:stretch>
            <a:fillRect/>
          </a:stretch>
        </p:blipFill>
        <p:spPr>
          <a:xfrm>
            <a:off x="1331934" y="1273651"/>
            <a:ext cx="3672213" cy="3423437"/>
          </a:xfrm>
          <a:prstGeom prst="rect">
            <a:avLst/>
          </a:prstGeom>
        </p:spPr>
      </p:pic>
      <p:pic>
        <p:nvPicPr>
          <p:cNvPr id="3" name="Picture 3" descr="Text&#10;&#10;Description automatically generated">
            <a:extLst>
              <a:ext uri="{FF2B5EF4-FFF2-40B4-BE49-F238E27FC236}">
                <a16:creationId xmlns:a16="http://schemas.microsoft.com/office/drawing/2014/main" id="{2F95F4C5-CB49-472A-AB48-C3DFBA3507CE}"/>
              </a:ext>
            </a:extLst>
          </p:cNvPr>
          <p:cNvPicPr>
            <a:picLocks noChangeAspect="1"/>
          </p:cNvPicPr>
          <p:nvPr/>
        </p:nvPicPr>
        <p:blipFill>
          <a:blip r:embed="rId3"/>
          <a:stretch>
            <a:fillRect/>
          </a:stretch>
        </p:blipFill>
        <p:spPr>
          <a:xfrm>
            <a:off x="6221243" y="1277655"/>
            <a:ext cx="2974966" cy="4626279"/>
          </a:xfrm>
          <a:prstGeom prst="rect">
            <a:avLst/>
          </a:prstGeom>
        </p:spPr>
      </p:pic>
    </p:spTree>
    <p:extLst>
      <p:ext uri="{BB962C8B-B14F-4D97-AF65-F5344CB8AC3E}">
        <p14:creationId xmlns:p14="http://schemas.microsoft.com/office/powerpoint/2010/main" val="40765543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FB3A3C-3ECE-4409-953B-EDF5B9DCA00C}"/>
              </a:ext>
            </a:extLst>
          </p:cNvPr>
          <p:cNvSpPr txBox="1"/>
          <p:nvPr/>
        </p:nvSpPr>
        <p:spPr>
          <a:xfrm>
            <a:off x="924839" y="830894"/>
            <a:ext cx="103318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dirty="0"/>
              <a:t>Adding a sepoy detail                                                           Updating a sepoy detail</a:t>
            </a:r>
          </a:p>
        </p:txBody>
      </p:sp>
      <p:pic>
        <p:nvPicPr>
          <p:cNvPr id="3" name="Picture 3" descr="Text&#10;&#10;Description automatically generated">
            <a:extLst>
              <a:ext uri="{FF2B5EF4-FFF2-40B4-BE49-F238E27FC236}">
                <a16:creationId xmlns:a16="http://schemas.microsoft.com/office/drawing/2014/main" id="{BC3A1225-3180-4DF7-A2AA-A3539B3E8D7E}"/>
              </a:ext>
            </a:extLst>
          </p:cNvPr>
          <p:cNvPicPr>
            <a:picLocks noChangeAspect="1"/>
          </p:cNvPicPr>
          <p:nvPr/>
        </p:nvPicPr>
        <p:blipFill>
          <a:blip r:embed="rId2"/>
          <a:stretch>
            <a:fillRect/>
          </a:stretch>
        </p:blipFill>
        <p:spPr>
          <a:xfrm>
            <a:off x="1217112" y="1845991"/>
            <a:ext cx="3943610" cy="1746401"/>
          </a:xfrm>
          <a:prstGeom prst="rect">
            <a:avLst/>
          </a:prstGeom>
        </p:spPr>
      </p:pic>
      <p:pic>
        <p:nvPicPr>
          <p:cNvPr id="4" name="Picture 4" descr="Text&#10;&#10;Description automatically generated">
            <a:extLst>
              <a:ext uri="{FF2B5EF4-FFF2-40B4-BE49-F238E27FC236}">
                <a16:creationId xmlns:a16="http://schemas.microsoft.com/office/drawing/2014/main" id="{60B92346-E15A-4F05-9887-A5DC481E22EB}"/>
              </a:ext>
            </a:extLst>
          </p:cNvPr>
          <p:cNvPicPr>
            <a:picLocks noChangeAspect="1"/>
          </p:cNvPicPr>
          <p:nvPr/>
        </p:nvPicPr>
        <p:blipFill>
          <a:blip r:embed="rId3"/>
          <a:stretch>
            <a:fillRect/>
          </a:stretch>
        </p:blipFill>
        <p:spPr>
          <a:xfrm>
            <a:off x="6540674" y="1845100"/>
            <a:ext cx="3985364" cy="2426677"/>
          </a:xfrm>
          <a:prstGeom prst="rect">
            <a:avLst/>
          </a:prstGeom>
        </p:spPr>
      </p:pic>
    </p:spTree>
    <p:extLst>
      <p:ext uri="{BB962C8B-B14F-4D97-AF65-F5344CB8AC3E}">
        <p14:creationId xmlns:p14="http://schemas.microsoft.com/office/powerpoint/2010/main" val="22927563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9" name="Picture 8">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2" name="Picture 11">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4" name="Straight Connector 13">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19" name="Picture 18">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0" name="Rectangle 19">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1" name="Picture 20">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2" name="Picture 21">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extBox 1">
            <a:extLst>
              <a:ext uri="{FF2B5EF4-FFF2-40B4-BE49-F238E27FC236}">
                <a16:creationId xmlns:a16="http://schemas.microsoft.com/office/drawing/2014/main" id="{AE826F51-7691-47B4-BD94-136BC04F04B2}"/>
              </a:ext>
            </a:extLst>
          </p:cNvPr>
          <p:cNvSpPr txBox="1"/>
          <p:nvPr/>
        </p:nvSpPr>
        <p:spPr>
          <a:xfrm>
            <a:off x="997528" y="982132"/>
            <a:ext cx="4094017" cy="282388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defTabSz="457200">
              <a:spcBef>
                <a:spcPct val="0"/>
              </a:spcBef>
              <a:spcAft>
                <a:spcPts val="600"/>
              </a:spcAft>
            </a:pPr>
            <a:r>
              <a:rPr lang="en-US" sz="4400">
                <a:ln w="3175" cmpd="sng">
                  <a:noFill/>
                </a:ln>
                <a:solidFill>
                  <a:srgbClr val="262626"/>
                </a:solidFill>
                <a:latin typeface="+mj-lt"/>
                <a:ea typeface="+mj-ea"/>
                <a:cs typeface="+mj-cs"/>
              </a:rPr>
              <a:t>                                                                 Checking for modification</a:t>
            </a:r>
          </a:p>
        </p:txBody>
      </p:sp>
      <p:pic>
        <p:nvPicPr>
          <p:cNvPr id="3" name="Picture 3" descr="Text&#10;&#10;Description automatically generated">
            <a:extLst>
              <a:ext uri="{FF2B5EF4-FFF2-40B4-BE49-F238E27FC236}">
                <a16:creationId xmlns:a16="http://schemas.microsoft.com/office/drawing/2014/main" id="{4BBA700C-1CDE-4583-8795-E985503DC3E5}"/>
              </a:ext>
            </a:extLst>
          </p:cNvPr>
          <p:cNvPicPr>
            <a:picLocks noChangeAspect="1"/>
          </p:cNvPicPr>
          <p:nvPr/>
        </p:nvPicPr>
        <p:blipFill>
          <a:blip r:embed="rId7"/>
          <a:stretch>
            <a:fillRect/>
          </a:stretch>
        </p:blipFill>
        <p:spPr>
          <a:xfrm>
            <a:off x="5418668" y="1193354"/>
            <a:ext cx="5469466" cy="4471288"/>
          </a:xfrm>
          <a:prstGeom prst="rect">
            <a:avLst/>
          </a:prstGeom>
          <a:ln w="57150" cmpd="thickThin">
            <a:solidFill>
              <a:srgbClr val="7F7F7F"/>
            </a:solidFill>
            <a:miter lim="800000"/>
          </a:ln>
        </p:spPr>
      </p:pic>
    </p:spTree>
    <p:extLst>
      <p:ext uri="{BB962C8B-B14F-4D97-AF65-F5344CB8AC3E}">
        <p14:creationId xmlns:p14="http://schemas.microsoft.com/office/powerpoint/2010/main" val="17126039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3C92F6-E1BB-4704-95E6-237545019AB9}"/>
              </a:ext>
            </a:extLst>
          </p:cNvPr>
          <p:cNvSpPr txBox="1"/>
          <p:nvPr/>
        </p:nvSpPr>
        <p:spPr>
          <a:xfrm>
            <a:off x="935277" y="810017"/>
            <a:ext cx="104362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Deleting a sepoy record                                                   Checking if record is deleted or not</a:t>
            </a:r>
          </a:p>
        </p:txBody>
      </p:sp>
      <p:pic>
        <p:nvPicPr>
          <p:cNvPr id="3" name="Picture 3" descr="Text&#10;&#10;Description automatically generated">
            <a:extLst>
              <a:ext uri="{FF2B5EF4-FFF2-40B4-BE49-F238E27FC236}">
                <a16:creationId xmlns:a16="http://schemas.microsoft.com/office/drawing/2014/main" id="{66437776-978E-4399-BBEE-C2F9789CEC39}"/>
              </a:ext>
            </a:extLst>
          </p:cNvPr>
          <p:cNvPicPr>
            <a:picLocks noChangeAspect="1"/>
          </p:cNvPicPr>
          <p:nvPr/>
        </p:nvPicPr>
        <p:blipFill>
          <a:blip r:embed="rId2"/>
          <a:stretch>
            <a:fillRect/>
          </a:stretch>
        </p:blipFill>
        <p:spPr>
          <a:xfrm>
            <a:off x="1060537" y="1470310"/>
            <a:ext cx="3453008" cy="3719052"/>
          </a:xfrm>
          <a:prstGeom prst="rect">
            <a:avLst/>
          </a:prstGeom>
        </p:spPr>
      </p:pic>
      <p:pic>
        <p:nvPicPr>
          <p:cNvPr id="4" name="Picture 4" descr="Text&#10;&#10;Description automatically generated">
            <a:extLst>
              <a:ext uri="{FF2B5EF4-FFF2-40B4-BE49-F238E27FC236}">
                <a16:creationId xmlns:a16="http://schemas.microsoft.com/office/drawing/2014/main" id="{C8930711-1C3B-424B-97E4-539A60DC2461}"/>
              </a:ext>
            </a:extLst>
          </p:cNvPr>
          <p:cNvPicPr>
            <a:picLocks noChangeAspect="1"/>
          </p:cNvPicPr>
          <p:nvPr/>
        </p:nvPicPr>
        <p:blipFill>
          <a:blip r:embed="rId3"/>
          <a:stretch>
            <a:fillRect/>
          </a:stretch>
        </p:blipFill>
        <p:spPr>
          <a:xfrm>
            <a:off x="6154455" y="1468179"/>
            <a:ext cx="3995802" cy="3337092"/>
          </a:xfrm>
          <a:prstGeom prst="rect">
            <a:avLst/>
          </a:prstGeom>
        </p:spPr>
      </p:pic>
      <p:sp>
        <p:nvSpPr>
          <p:cNvPr id="5" name="TextBox 4">
            <a:extLst>
              <a:ext uri="{FF2B5EF4-FFF2-40B4-BE49-F238E27FC236}">
                <a16:creationId xmlns:a16="http://schemas.microsoft.com/office/drawing/2014/main" id="{C695342B-B246-47D8-BF8A-44D91EB95B41}"/>
              </a:ext>
            </a:extLst>
          </p:cNvPr>
          <p:cNvSpPr txBox="1"/>
          <p:nvPr/>
        </p:nvSpPr>
        <p:spPr>
          <a:xfrm>
            <a:off x="1060537" y="5496839"/>
            <a:ext cx="73047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Similarly, we can get the output for Airforce as well.</a:t>
            </a:r>
          </a:p>
        </p:txBody>
      </p:sp>
    </p:spTree>
    <p:extLst>
      <p:ext uri="{BB962C8B-B14F-4D97-AF65-F5344CB8AC3E}">
        <p14:creationId xmlns:p14="http://schemas.microsoft.com/office/powerpoint/2010/main" val="23406700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6AC7F1-7349-49EE-B4F8-2671114D7981}"/>
              </a:ext>
            </a:extLst>
          </p:cNvPr>
          <p:cNvSpPr txBox="1"/>
          <p:nvPr/>
        </p:nvSpPr>
        <p:spPr>
          <a:xfrm>
            <a:off x="1112729" y="914400"/>
            <a:ext cx="9987417"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Wingdings"/>
              <a:buChar char="Ø"/>
            </a:pPr>
            <a:r>
              <a:rPr lang="en-GB" sz="3200" b="1" u="sng" dirty="0"/>
              <a:t>Conclusion</a:t>
            </a:r>
          </a:p>
          <a:p>
            <a:r>
              <a:rPr lang="en-US" sz="2400" dirty="0">
                <a:ea typeface="+mn-lt"/>
                <a:cs typeface="+mn-lt"/>
              </a:rPr>
              <a:t>This project gives a peek into the </a:t>
            </a:r>
            <a:r>
              <a:rPr lang="en-US" sz="2400" dirty="0" err="1">
                <a:ea typeface="+mn-lt"/>
                <a:cs typeface="+mn-lt"/>
              </a:rPr>
              <a:t>Defence</a:t>
            </a:r>
            <a:r>
              <a:rPr lang="en-US" sz="2400" dirty="0">
                <a:ea typeface="+mn-lt"/>
                <a:cs typeface="+mn-lt"/>
              </a:rPr>
              <a:t> Force Database Management System. It uses the Object Oriented Programming concepts to maintain confidentiality between various ranks of </a:t>
            </a:r>
            <a:r>
              <a:rPr lang="en-US" sz="2400" dirty="0" err="1">
                <a:ea typeface="+mn-lt"/>
                <a:cs typeface="+mn-lt"/>
              </a:rPr>
              <a:t>defence</a:t>
            </a:r>
            <a:r>
              <a:rPr lang="en-US" sz="2400" dirty="0">
                <a:ea typeface="+mn-lt"/>
                <a:cs typeface="+mn-lt"/>
              </a:rPr>
              <a:t> personnel while also streamlining the information access privileges. </a:t>
            </a:r>
            <a:endParaRPr lang="en-GB" sz="2400" dirty="0"/>
          </a:p>
        </p:txBody>
      </p:sp>
    </p:spTree>
    <p:extLst>
      <p:ext uri="{BB962C8B-B14F-4D97-AF65-F5344CB8AC3E}">
        <p14:creationId xmlns:p14="http://schemas.microsoft.com/office/powerpoint/2010/main" val="3294358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E50F5-D129-4A81-BF81-9B28F12940A1}"/>
              </a:ext>
            </a:extLst>
          </p:cNvPr>
          <p:cNvSpPr>
            <a:spLocks noGrp="1"/>
          </p:cNvSpPr>
          <p:nvPr>
            <p:ph type="title"/>
          </p:nvPr>
        </p:nvSpPr>
        <p:spPr/>
        <p:txBody>
          <a:bodyPr/>
          <a:lstStyle/>
          <a:p>
            <a:r>
              <a:rPr lang="en-GB" u="sng" dirty="0">
                <a:latin typeface="Century Schoolbook"/>
              </a:rPr>
              <a:t>Introduction</a:t>
            </a:r>
          </a:p>
        </p:txBody>
      </p:sp>
      <p:sp>
        <p:nvSpPr>
          <p:cNvPr id="3" name="Content Placeholder 2">
            <a:extLst>
              <a:ext uri="{FF2B5EF4-FFF2-40B4-BE49-F238E27FC236}">
                <a16:creationId xmlns:a16="http://schemas.microsoft.com/office/drawing/2014/main" id="{AAC7F54B-9774-4BD1-B271-735E3AAB7480}"/>
              </a:ext>
            </a:extLst>
          </p:cNvPr>
          <p:cNvSpPr>
            <a:spLocks noGrp="1"/>
          </p:cNvSpPr>
          <p:nvPr>
            <p:ph idx="1"/>
          </p:nvPr>
        </p:nvSpPr>
        <p:spPr/>
        <p:txBody>
          <a:bodyPr>
            <a:normAutofit/>
          </a:bodyPr>
          <a:lstStyle/>
          <a:p>
            <a:r>
              <a:rPr lang="en-GB">
                <a:latin typeface="Garamond"/>
                <a:ea typeface="+mn-lt"/>
                <a:cs typeface="+mn-lt"/>
              </a:rPr>
              <a:t>This project gives a peek into the inner structure of the Defence Forces </a:t>
            </a:r>
            <a:r>
              <a:rPr lang="en-GB" dirty="0">
                <a:latin typeface="Garamond"/>
                <a:ea typeface="+mn-lt"/>
                <a:cs typeface="+mn-lt"/>
              </a:rPr>
              <a:t>Database. </a:t>
            </a:r>
            <a:endParaRPr lang="en-GB">
              <a:latin typeface="Garamond"/>
              <a:ea typeface="+mn-lt"/>
              <a:cs typeface="+mn-lt"/>
            </a:endParaRPr>
          </a:p>
          <a:p>
            <a:pPr>
              <a:buSzPct val="114999"/>
            </a:pPr>
            <a:r>
              <a:rPr lang="en-GB" dirty="0">
                <a:latin typeface="Garamond"/>
                <a:ea typeface="+mn-lt"/>
                <a:cs typeface="+mn-lt"/>
              </a:rPr>
              <a:t>Using the concept of </a:t>
            </a:r>
            <a:r>
              <a:rPr lang="en-GB">
                <a:latin typeface="Garamond"/>
                <a:ea typeface="+mn-lt"/>
                <a:cs typeface="+mn-lt"/>
              </a:rPr>
              <a:t>Object-Oriented</a:t>
            </a:r>
            <a:r>
              <a:rPr lang="en-GB" dirty="0">
                <a:latin typeface="Garamond"/>
                <a:ea typeface="+mn-lt"/>
                <a:cs typeface="+mn-lt"/>
              </a:rPr>
              <a:t> Programming, it solves confidentiality issues and provides fast and organised access of information to various ranks of soldiers and administrator(s).</a:t>
            </a:r>
          </a:p>
          <a:p>
            <a:pPr>
              <a:buSzPct val="114999"/>
            </a:pPr>
            <a:r>
              <a:rPr lang="en-GB" dirty="0">
                <a:latin typeface="Garamond"/>
                <a:ea typeface="+mn-lt"/>
                <a:cs typeface="+mn-lt"/>
              </a:rPr>
              <a:t> Different ranks of soldiers will be given view access to various depths of the database. Generals will also be given write privileges to add or remove a soldier.</a:t>
            </a:r>
            <a:r>
              <a:rPr lang="en-GB" dirty="0">
                <a:latin typeface="Century Schoolbook"/>
                <a:ea typeface="+mn-lt"/>
                <a:cs typeface="+mn-lt"/>
              </a:rPr>
              <a:t> </a:t>
            </a:r>
            <a:endParaRPr lang="en-GB" dirty="0">
              <a:latin typeface="Century Schoolbook"/>
            </a:endParaRPr>
          </a:p>
        </p:txBody>
      </p:sp>
    </p:spTree>
    <p:extLst>
      <p:ext uri="{BB962C8B-B14F-4D97-AF65-F5344CB8AC3E}">
        <p14:creationId xmlns:p14="http://schemas.microsoft.com/office/powerpoint/2010/main" val="4085421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306167-8F2E-4C4E-BDE1-0A4BFB0D49BA}"/>
              </a:ext>
            </a:extLst>
          </p:cNvPr>
          <p:cNvSpPr txBox="1"/>
          <p:nvPr/>
        </p:nvSpPr>
        <p:spPr>
          <a:xfrm>
            <a:off x="4724400" y="32004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ea typeface="+mn-lt"/>
              <a:cs typeface="+mn-lt"/>
            </a:endParaRPr>
          </a:p>
          <a:p>
            <a:pPr algn="l"/>
            <a:endParaRPr lang="en-GB" dirty="0"/>
          </a:p>
        </p:txBody>
      </p:sp>
      <p:sp>
        <p:nvSpPr>
          <p:cNvPr id="3" name="TextBox 2">
            <a:extLst>
              <a:ext uri="{FF2B5EF4-FFF2-40B4-BE49-F238E27FC236}">
                <a16:creationId xmlns:a16="http://schemas.microsoft.com/office/drawing/2014/main" id="{5F6364A6-ADE4-4AFF-8597-93E841B6EF61}"/>
              </a:ext>
            </a:extLst>
          </p:cNvPr>
          <p:cNvSpPr txBox="1"/>
          <p:nvPr/>
        </p:nvSpPr>
        <p:spPr>
          <a:xfrm>
            <a:off x="1057275" y="876300"/>
            <a:ext cx="10248900" cy="43088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dirty="0">
                <a:latin typeface="Garamond"/>
              </a:rPr>
              <a:t>This project shall make use of the following:</a:t>
            </a:r>
          </a:p>
          <a:p>
            <a:pPr marL="285750" indent="-285750">
              <a:buFont typeface="Arial"/>
              <a:buChar char="•"/>
            </a:pPr>
            <a:r>
              <a:rPr lang="en-GB" sz="3200" dirty="0">
                <a:latin typeface="Garamond"/>
              </a:rPr>
              <a:t>Data Encapsulation</a:t>
            </a:r>
          </a:p>
          <a:p>
            <a:pPr marL="285750" indent="-285750">
              <a:buFont typeface="Arial"/>
              <a:buChar char="•"/>
            </a:pPr>
            <a:r>
              <a:rPr lang="en-GB" sz="3200" dirty="0">
                <a:latin typeface="Garamond"/>
              </a:rPr>
              <a:t>Data Abstraction</a:t>
            </a:r>
          </a:p>
          <a:p>
            <a:pPr marL="285750" indent="-285750">
              <a:buFont typeface="Arial"/>
              <a:buChar char="•"/>
            </a:pPr>
            <a:r>
              <a:rPr lang="en-GB" sz="3200" dirty="0">
                <a:latin typeface="Garamond"/>
              </a:rPr>
              <a:t>Data Hiding</a:t>
            </a:r>
          </a:p>
          <a:p>
            <a:pPr marL="285750" indent="-285750">
              <a:buFont typeface="Arial"/>
              <a:buChar char="•"/>
            </a:pPr>
            <a:r>
              <a:rPr lang="en-GB" sz="3200" dirty="0">
                <a:latin typeface="Garamond"/>
              </a:rPr>
              <a:t>Inheritance</a:t>
            </a:r>
          </a:p>
          <a:p>
            <a:pPr marL="285750" indent="-285750">
              <a:buFont typeface="Arial"/>
              <a:buChar char="•"/>
            </a:pPr>
            <a:r>
              <a:rPr lang="en-GB" sz="3200" dirty="0">
                <a:latin typeface="Garamond"/>
              </a:rPr>
              <a:t>Polymorphism (Operator Overloading)</a:t>
            </a:r>
          </a:p>
          <a:p>
            <a:pPr marL="285750" indent="-285750">
              <a:buFont typeface="Arial"/>
              <a:buChar char="•"/>
            </a:pPr>
            <a:r>
              <a:rPr lang="en-GB" sz="3200" dirty="0">
                <a:latin typeface="Garamond"/>
              </a:rPr>
              <a:t>File Handling</a:t>
            </a:r>
          </a:p>
          <a:p>
            <a:pPr marL="285750" indent="-285750">
              <a:buFont typeface="Arial"/>
              <a:buChar char="•"/>
            </a:pPr>
            <a:r>
              <a:rPr lang="en-GB" sz="3200" dirty="0">
                <a:latin typeface="Garamond"/>
              </a:rPr>
              <a:t>Other OOPL features</a:t>
            </a:r>
          </a:p>
          <a:p>
            <a:endParaRPr lang="en-GB" dirty="0"/>
          </a:p>
        </p:txBody>
      </p:sp>
    </p:spTree>
    <p:extLst>
      <p:ext uri="{BB962C8B-B14F-4D97-AF65-F5344CB8AC3E}">
        <p14:creationId xmlns:p14="http://schemas.microsoft.com/office/powerpoint/2010/main" val="686299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94FEF-E1A0-4189-9B5E-079C28388F2B}"/>
              </a:ext>
            </a:extLst>
          </p:cNvPr>
          <p:cNvSpPr>
            <a:spLocks noGrp="1"/>
          </p:cNvSpPr>
          <p:nvPr>
            <p:ph type="title"/>
          </p:nvPr>
        </p:nvSpPr>
        <p:spPr/>
        <p:txBody>
          <a:bodyPr/>
          <a:lstStyle/>
          <a:p>
            <a:r>
              <a:rPr lang="en-GB" u="sng" dirty="0"/>
              <a:t>Application of OOPL features</a:t>
            </a:r>
          </a:p>
        </p:txBody>
      </p:sp>
      <p:sp>
        <p:nvSpPr>
          <p:cNvPr id="3" name="Content Placeholder 2">
            <a:extLst>
              <a:ext uri="{FF2B5EF4-FFF2-40B4-BE49-F238E27FC236}">
                <a16:creationId xmlns:a16="http://schemas.microsoft.com/office/drawing/2014/main" id="{3B651D61-2BEF-4903-A21B-24A8C194ED6C}"/>
              </a:ext>
            </a:extLst>
          </p:cNvPr>
          <p:cNvSpPr>
            <a:spLocks noGrp="1"/>
          </p:cNvSpPr>
          <p:nvPr>
            <p:ph idx="1"/>
          </p:nvPr>
        </p:nvSpPr>
        <p:spPr/>
        <p:txBody>
          <a:bodyPr>
            <a:normAutofit/>
          </a:bodyPr>
          <a:lstStyle/>
          <a:p>
            <a:r>
              <a:rPr lang="en-GB" sz="2800">
                <a:latin typeface="Garamond"/>
                <a:ea typeface="+mn-lt"/>
                <a:cs typeface="+mn-lt"/>
              </a:rPr>
              <a:t>In any class, the data members and getter/setter functions are bonded together exhibiting data encapsulation. </a:t>
            </a:r>
          </a:p>
          <a:p>
            <a:pPr>
              <a:buSzPct val="114999"/>
            </a:pPr>
            <a:r>
              <a:rPr lang="en-GB" sz="2800">
                <a:latin typeface="Garamond"/>
                <a:ea typeface="+mn-lt"/>
                <a:cs typeface="+mn-lt"/>
              </a:rPr>
              <a:t>The user interface has various modes which provide all in one interface to all the ranks of defence forces. Users can access the legible information using their username and password. The private, protected and public access specifiers are core to the data hiding property.</a:t>
            </a:r>
            <a:endParaRPr lang="en-GB" sz="2800">
              <a:latin typeface="Garamond"/>
            </a:endParaRPr>
          </a:p>
        </p:txBody>
      </p:sp>
    </p:spTree>
    <p:extLst>
      <p:ext uri="{BB962C8B-B14F-4D97-AF65-F5344CB8AC3E}">
        <p14:creationId xmlns:p14="http://schemas.microsoft.com/office/powerpoint/2010/main" val="3208675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78DEBD-E17C-4015-94CD-2CB137DB6B05}"/>
              </a:ext>
            </a:extLst>
          </p:cNvPr>
          <p:cNvSpPr txBox="1"/>
          <p:nvPr/>
        </p:nvSpPr>
        <p:spPr>
          <a:xfrm>
            <a:off x="1043797" y="900023"/>
            <a:ext cx="10219425"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800">
                <a:latin typeface="Garamond"/>
                <a:ea typeface="+mn-lt"/>
                <a:cs typeface="+mn-lt"/>
              </a:rPr>
              <a:t>The concept of inheritance is used to increase the code reusability and transitivity and communication between various classes such as the Lieutenant class is inherited from the sepoy class and so on. </a:t>
            </a:r>
          </a:p>
          <a:p>
            <a:pPr marL="285750" indent="-285750">
              <a:buFont typeface="Arial"/>
              <a:buChar char="•"/>
            </a:pPr>
            <a:r>
              <a:rPr lang="en-GB" sz="2800">
                <a:latin typeface="Garamond"/>
                <a:ea typeface="+mn-lt"/>
                <a:cs typeface="+mn-lt"/>
              </a:rPr>
              <a:t>Using the property of inheritance and data encapsulation confidentiality is maintained between soldiers and generals while also streamlining data and maintaining organisation. It also helps in weapon management.  </a:t>
            </a:r>
          </a:p>
          <a:p>
            <a:pPr marL="285750" indent="-285750">
              <a:buFont typeface="Arial"/>
              <a:buChar char="•"/>
            </a:pPr>
            <a:r>
              <a:rPr lang="en-GB" sz="2800">
                <a:latin typeface="Garamond"/>
                <a:ea typeface="+mn-lt"/>
                <a:cs typeface="+mn-lt"/>
              </a:rPr>
              <a:t>Basically, Inheritance provides the skeleton to this project over which other OOP properties are implemented.</a:t>
            </a:r>
            <a:r>
              <a:rPr lang="en-GB" sz="2800" dirty="0">
                <a:latin typeface="Garamond"/>
                <a:ea typeface="+mn-lt"/>
                <a:cs typeface="+mn-lt"/>
              </a:rPr>
              <a:t> </a:t>
            </a:r>
          </a:p>
          <a:p>
            <a:pPr marL="285750" indent="-285750">
              <a:buFont typeface="Arial"/>
              <a:buChar char="•"/>
            </a:pPr>
            <a:r>
              <a:rPr lang="en-GB" sz="2800">
                <a:latin typeface="Garamond"/>
                <a:ea typeface="+mn-lt"/>
                <a:cs typeface="+mn-lt"/>
              </a:rPr>
              <a:t>Data File Handling is used to store the the snapshot of the database.</a:t>
            </a:r>
            <a:endParaRPr lang="en-GB" sz="2000">
              <a:latin typeface="Garamond"/>
            </a:endParaRPr>
          </a:p>
        </p:txBody>
      </p:sp>
    </p:spTree>
    <p:extLst>
      <p:ext uri="{BB962C8B-B14F-4D97-AF65-F5344CB8AC3E}">
        <p14:creationId xmlns:p14="http://schemas.microsoft.com/office/powerpoint/2010/main" val="2330353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2B029-AACF-4E20-A7CD-DA292D90C5F3}"/>
              </a:ext>
            </a:extLst>
          </p:cNvPr>
          <p:cNvSpPr>
            <a:spLocks noGrp="1"/>
          </p:cNvSpPr>
          <p:nvPr>
            <p:ph type="title"/>
          </p:nvPr>
        </p:nvSpPr>
        <p:spPr/>
        <p:txBody>
          <a:bodyPr/>
          <a:lstStyle/>
          <a:p>
            <a:r>
              <a:rPr lang="en-GB" u="sng" dirty="0"/>
              <a:t>Description</a:t>
            </a:r>
          </a:p>
        </p:txBody>
      </p:sp>
      <p:sp>
        <p:nvSpPr>
          <p:cNvPr id="3" name="Content Placeholder 2">
            <a:extLst>
              <a:ext uri="{FF2B5EF4-FFF2-40B4-BE49-F238E27FC236}">
                <a16:creationId xmlns:a16="http://schemas.microsoft.com/office/drawing/2014/main" id="{D516A8D9-4EE3-4D5F-AAE0-440397ACB362}"/>
              </a:ext>
            </a:extLst>
          </p:cNvPr>
          <p:cNvSpPr>
            <a:spLocks noGrp="1"/>
          </p:cNvSpPr>
          <p:nvPr>
            <p:ph idx="1"/>
          </p:nvPr>
        </p:nvSpPr>
        <p:spPr/>
        <p:txBody>
          <a:bodyPr>
            <a:normAutofit lnSpcReduction="10000"/>
          </a:bodyPr>
          <a:lstStyle/>
          <a:p>
            <a:r>
              <a:rPr lang="en-GB" sz="2800" dirty="0">
                <a:ea typeface="+mn-lt"/>
                <a:cs typeface="+mn-lt"/>
              </a:rPr>
              <a:t>This project will help to maintain and access the details of the military personnel.</a:t>
            </a:r>
            <a:endParaRPr lang="en-US" sz="2800">
              <a:ea typeface="+mn-lt"/>
              <a:cs typeface="+mn-lt"/>
            </a:endParaRPr>
          </a:p>
          <a:p>
            <a:pPr>
              <a:buSzPct val="114999"/>
            </a:pPr>
            <a:r>
              <a:rPr lang="en-GB" sz="2800" dirty="0">
                <a:ea typeface="+mn-lt"/>
                <a:cs typeface="+mn-lt"/>
              </a:rPr>
              <a:t>Firstly, there will be a personal dashboard. It will ask the user for their username and password for authentication. </a:t>
            </a:r>
            <a:endParaRPr lang="en-US" sz="2800">
              <a:ea typeface="+mn-lt"/>
              <a:cs typeface="+mn-lt"/>
            </a:endParaRPr>
          </a:p>
          <a:p>
            <a:pPr>
              <a:buSzPct val="114999"/>
            </a:pPr>
            <a:r>
              <a:rPr lang="en-GB" sz="2800" dirty="0">
                <a:ea typeface="+mn-lt"/>
                <a:cs typeface="+mn-lt"/>
              </a:rPr>
              <a:t>If the password is correct, or personal dashboard of the user will be displayed and they will be given a choice to change the password or exit.</a:t>
            </a:r>
            <a:r>
              <a:rPr lang="en-GB" dirty="0">
                <a:ea typeface="+mn-lt"/>
                <a:cs typeface="+mn-lt"/>
              </a:rPr>
              <a:t> </a:t>
            </a:r>
            <a:endParaRPr lang="en-GB" dirty="0"/>
          </a:p>
          <a:p>
            <a:pPr>
              <a:buSzPct val="114999"/>
            </a:pPr>
            <a:endParaRPr lang="en-GB" dirty="0"/>
          </a:p>
        </p:txBody>
      </p:sp>
    </p:spTree>
    <p:extLst>
      <p:ext uri="{BB962C8B-B14F-4D97-AF65-F5344CB8AC3E}">
        <p14:creationId xmlns:p14="http://schemas.microsoft.com/office/powerpoint/2010/main" val="87086634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TotalTime>12</TotalTime>
  <Words>2849</Words>
  <Application>Microsoft Macintosh PowerPoint</Application>
  <PresentationFormat>Widescreen</PresentationFormat>
  <Paragraphs>337</Paragraphs>
  <Slides>49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Arial,Sans-Serif</vt:lpstr>
      <vt:lpstr>Century Schoolbook</vt:lpstr>
      <vt:lpstr>Garamond</vt:lpstr>
      <vt:lpstr>Wingdings</vt:lpstr>
      <vt:lpstr>Organic</vt:lpstr>
      <vt:lpstr>Defence Force Database Management System</vt:lpstr>
      <vt:lpstr>Group Members</vt:lpstr>
      <vt:lpstr>PowerPoint Presentation</vt:lpstr>
      <vt:lpstr>Contents</vt:lpstr>
      <vt:lpstr>Introduction</vt:lpstr>
      <vt:lpstr>PowerPoint Presentation</vt:lpstr>
      <vt:lpstr>Application of OOPL features</vt:lpstr>
      <vt:lpstr>PowerPoint Presentation</vt:lpstr>
      <vt:lpstr>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Classes related to Air Force Class Aircraftman   This represents the lowest airforce rank and various features of this class are:- </vt:lpstr>
      <vt:lpstr>PowerPoint Presentation</vt:lpstr>
      <vt:lpstr>PowerPoint Presentation</vt:lpstr>
      <vt:lpstr>PowerPoint Presentation</vt:lpstr>
      <vt:lpstr>Class section airforce This is not a derived class. It represents the group of aircraftman(lowest rank airforce personnel). There are 6 sections considered in this project viz. sec1, sec2, sec3,…, sec6. sec1 to sec3 are in  squadron named sqa1 and sec4 to sec6 are in squadron named sqa2.  Lieutenant is the head of an airforce section. The various features of this class are as follows:-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1018</cp:lastModifiedBy>
  <cp:revision>1072</cp:revision>
  <dcterms:created xsi:type="dcterms:W3CDTF">2021-11-14T06:43:36Z</dcterms:created>
  <dcterms:modified xsi:type="dcterms:W3CDTF">2021-12-07T04:34:53Z</dcterms:modified>
</cp:coreProperties>
</file>