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73" r:id="rId9"/>
    <p:sldId id="261" r:id="rId10"/>
    <p:sldId id="262" r:id="rId11"/>
    <p:sldId id="263" r:id="rId12"/>
    <p:sldId id="264" r:id="rId13"/>
    <p:sldId id="265" r:id="rId14"/>
    <p:sldId id="272" r:id="rId15"/>
    <p:sldId id="266" r:id="rId16"/>
    <p:sldId id="267" r:id="rId17"/>
    <p:sldId id="268" r:id="rId18"/>
    <p:sldId id="269" r:id="rId19"/>
    <p:sldId id="270" r:id="rId20"/>
    <p:sldId id="271" r:id="rId21"/>
  </p:sldIdLst>
  <p:sldSz cx="9144000" cy="5143500"/>
  <p:notesSz cx="6858000" cy="9144000"/>
  <p:embeddedFontLst>
    <p:embeddedFont>
      <p:font typeface="Old Standard TT" panose="00000500000000000000"/>
      <p:regular r:id="rId25"/>
    </p:embeddedFont>
    <p:embeddedFont>
      <p:font typeface="Calibri" panose="020F0502020204030204" charset="0"/>
      <p:regular r:id="rId26"/>
      <p:bold r:id="rId27"/>
      <p:italic r:id="rId28"/>
      <p:boldItalic r:id="rId29"/>
    </p:embeddedFont>
    <p:embeddedFont>
      <p:font typeface="Roboto" panose="02000000000000000000"/>
      <p:regular r:id="rId30"/>
      <p:bold r:id="rId31"/>
      <p:italic r:id="rId32"/>
      <p:boldItalic r:id="rId33"/>
    </p:embeddedFont>
    <p:embeddedFont>
      <p:font typeface="Georgia" panose="02040502050405020303"/>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font" Target="fonts/font10.fntdata"/><Relationship Id="rId33" Type="http://schemas.openxmlformats.org/officeDocument/2006/relationships/font" Target="fonts/font9.fntdata"/><Relationship Id="rId32" Type="http://schemas.openxmlformats.org/officeDocument/2006/relationships/font" Target="fonts/font8.fntdata"/><Relationship Id="rId31" Type="http://schemas.openxmlformats.org/officeDocument/2006/relationships/font" Target="fonts/font7.fntdata"/><Relationship Id="rId30" Type="http://schemas.openxmlformats.org/officeDocument/2006/relationships/font" Target="fonts/font6.fntdata"/><Relationship Id="rId3" Type="http://schemas.openxmlformats.org/officeDocument/2006/relationships/slide" Target="slides/slide1.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61"/>
        <p:cNvGrpSpPr/>
        <p:nvPr/>
      </p:nvGrpSpPr>
      <p:grpSpPr>
        <a:xfrm>
          <a:off x="0" y="0"/>
          <a:ext cx="0" cy="0"/>
          <a:chOff x="0" y="0"/>
          <a:chExt cx="0" cy="0"/>
        </a:xfrm>
      </p:grpSpPr>
      <p:sp>
        <p:nvSpPr>
          <p:cNvPr id="62" name="Google Shape;62;gf37ce4521c_0_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37ce4521c_0_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67"/>
        <p:cNvGrpSpPr/>
        <p:nvPr/>
      </p:nvGrpSpPr>
      <p:grpSpPr>
        <a:xfrm>
          <a:off x="0" y="0"/>
          <a:ext cx="0" cy="0"/>
          <a:chOff x="0" y="0"/>
          <a:chExt cx="0" cy="0"/>
        </a:xfrm>
      </p:grpSpPr>
      <p:sp>
        <p:nvSpPr>
          <p:cNvPr id="68" name="Google Shape;68;gf37ce4521c_0_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37ce4521c_0_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gf37ce4521c_0_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f37ce4521c_0_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79"/>
        <p:cNvGrpSpPr/>
        <p:nvPr/>
      </p:nvGrpSpPr>
      <p:grpSpPr>
        <a:xfrm>
          <a:off x="0" y="0"/>
          <a:ext cx="0" cy="0"/>
          <a:chOff x="0" y="0"/>
          <a:chExt cx="0" cy="0"/>
        </a:xfrm>
      </p:grpSpPr>
      <p:sp>
        <p:nvSpPr>
          <p:cNvPr id="80" name="Google Shape;80;gf37ce4521c_0_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37ce4521c_0_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9" name="Shape 49"/>
        <p:cNvGrpSpPr/>
        <p:nvPr/>
      </p:nvGrpSpPr>
      <p:grpSpPr>
        <a:xfrm>
          <a:off x="0" y="0"/>
          <a:ext cx="0" cy="0"/>
          <a:chOff x="0" y="0"/>
          <a:chExt cx="0" cy="0"/>
        </a:xfrm>
      </p:grpSpPr>
      <p:sp>
        <p:nvSpPr>
          <p:cNvPr id="50" name="Google Shape;50;p11"/>
          <p:cNvSpPr txBox="1"/>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52" name="Google Shape;52;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3" name="Shape 53"/>
        <p:cNvGrpSpPr/>
        <p:nvPr/>
      </p:nvGrpSpPr>
      <p:grpSpPr>
        <a:xfrm>
          <a:off x="0" y="0"/>
          <a:ext cx="0" cy="0"/>
          <a:chOff x="0" y="0"/>
          <a:chExt cx="0" cy="0"/>
        </a:xfrm>
      </p:grpSpPr>
      <p:sp>
        <p:nvSpPr>
          <p:cNvPr id="54" name="Google Shape;54;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4"/>
          <p:cNvSpPr txBox="1"/>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3" name="Google Shape;23;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7" name="Google Shape;27;p5"/>
          <p:cNvSpPr txBox="1"/>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8" name="Google Shape;28;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5" name="Google Shape;35;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6" name="Shape 46"/>
        <p:cNvGrpSpPr/>
        <p:nvPr/>
      </p:nvGrpSpPr>
      <p:grpSpPr>
        <a:xfrm>
          <a:off x="0" y="0"/>
          <a:ext cx="0" cy="0"/>
          <a:chOff x="0" y="0"/>
          <a:chExt cx="0" cy="0"/>
        </a:xfrm>
      </p:grpSpPr>
      <p:sp>
        <p:nvSpPr>
          <p:cNvPr id="47" name="Google Shape;47;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8" name="Google Shape;48;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1pPr>
            <a:lvl2pPr lvl="1">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2pPr>
            <a:lvl3pPr lvl="2">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3pPr>
            <a:lvl4pPr lvl="3">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4pPr>
            <a:lvl5pPr lvl="4">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5pPr>
            <a:lvl6pPr lvl="5">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6pPr>
            <a:lvl7pPr lvl="6">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7pPr>
            <a:lvl8pPr lvl="7">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8pPr>
            <a:lvl9pPr lvl="8">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9pPr>
          </a:lstStyle>
          <a:p/>
        </p:txBody>
      </p:sp>
      <p:sp>
        <p:nvSpPr>
          <p:cNvPr id="7" name="Google Shape;7;p1"/>
          <p:cNvSpPr txBox="1"/>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panose="00000500000000000000"/>
              <a:buChar char="●"/>
              <a:defRPr sz="1800">
                <a:solidFill>
                  <a:schemeClr val="dk1"/>
                </a:solidFill>
                <a:latin typeface="Old Standard TT" panose="00000500000000000000"/>
                <a:ea typeface="Old Standard TT" panose="00000500000000000000"/>
                <a:cs typeface="Old Standard TT" panose="00000500000000000000"/>
                <a:sym typeface="Old Standard TT" panose="00000500000000000000"/>
              </a:defRPr>
            </a:lvl1pPr>
            <a:lvl2pPr marL="914400" lvl="1" indent="-317500">
              <a:lnSpc>
                <a:spcPct val="115000"/>
              </a:lnSpc>
              <a:spcBef>
                <a:spcPts val="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2pPr>
            <a:lvl3pPr marL="1371600" lvl="2" indent="-317500">
              <a:lnSpc>
                <a:spcPct val="115000"/>
              </a:lnSpc>
              <a:spcBef>
                <a:spcPts val="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3pPr>
            <a:lvl4pPr marL="1828800" lvl="3" indent="-317500">
              <a:lnSpc>
                <a:spcPct val="115000"/>
              </a:lnSpc>
              <a:spcBef>
                <a:spcPts val="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4pPr>
            <a:lvl5pPr marL="2286000" lvl="4" indent="-317500">
              <a:lnSpc>
                <a:spcPct val="115000"/>
              </a:lnSpc>
              <a:spcBef>
                <a:spcPts val="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5pPr>
            <a:lvl6pPr marL="2743200" lvl="5" indent="-317500">
              <a:lnSpc>
                <a:spcPct val="115000"/>
              </a:lnSpc>
              <a:spcBef>
                <a:spcPts val="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6pPr>
            <a:lvl7pPr marL="3200400" lvl="6" indent="-317500">
              <a:lnSpc>
                <a:spcPct val="115000"/>
              </a:lnSpc>
              <a:spcBef>
                <a:spcPts val="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7pPr>
            <a:lvl8pPr marL="3657600" lvl="7" indent="-317500">
              <a:lnSpc>
                <a:spcPct val="115000"/>
              </a:lnSpc>
              <a:spcBef>
                <a:spcPts val="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8pPr>
            <a:lvl9pPr marL="4114800" lvl="8" indent="-317500">
              <a:lnSpc>
                <a:spcPct val="115000"/>
              </a:lnSpc>
              <a:spcBef>
                <a:spcPts val="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1pPr>
            <a:lvl2pPr lvl="1"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2pPr>
            <a:lvl3pPr lvl="2"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3pPr>
            <a:lvl4pPr lvl="3"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4pPr>
            <a:lvl5pPr lvl="4"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5pPr>
            <a:lvl6pPr lvl="5"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6pPr>
            <a:lvl7pPr lvl="6"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7pPr>
            <a:lvl8pPr lvl="7"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8pPr>
            <a:lvl9pPr lvl="8"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docs.python.org/3/library/unittest.html#module-unittes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l" rtl="0">
              <a:lnSpc>
                <a:spcPct val="115000"/>
              </a:lnSpc>
              <a:spcBef>
                <a:spcPts val="2400"/>
              </a:spcBef>
              <a:spcAft>
                <a:spcPts val="0"/>
              </a:spcAft>
              <a:buClr>
                <a:schemeClr val="dk1"/>
              </a:buClr>
              <a:buSzPts val="1100"/>
              <a:buFont typeface="Arial" panose="020B0604020202020204"/>
              <a:buNone/>
            </a:pPr>
            <a:r>
              <a:rPr lang="en-GB" sz="2300" b="1">
                <a:solidFill>
                  <a:schemeClr val="dk1"/>
                </a:solidFill>
                <a:highlight>
                  <a:srgbClr val="FFFFFF"/>
                </a:highlight>
                <a:latin typeface="Arial" panose="020B0604020202020204"/>
                <a:ea typeface="Arial" panose="020B0604020202020204"/>
                <a:cs typeface="Arial" panose="020B0604020202020204"/>
                <a:sym typeface="Arial" panose="020B0604020202020204"/>
              </a:rPr>
              <a:t>Customer Behavior Analysis</a:t>
            </a:r>
            <a:endParaRPr sz="2300" b="1">
              <a:solidFill>
                <a:schemeClr val="dk1"/>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600"/>
              </a:spcBef>
              <a:spcAft>
                <a:spcPts val="0"/>
              </a:spcAft>
              <a:buNone/>
            </a:pPr>
            <a:endParaRPr sz="1050">
              <a:solidFill>
                <a:schemeClr val="dk1"/>
              </a:solidFill>
              <a:highlight>
                <a:srgbClr val="FFFFFF"/>
              </a:highlight>
              <a:latin typeface="Arial" panose="020B0604020202020204"/>
              <a:ea typeface="Arial" panose="020B0604020202020204"/>
              <a:cs typeface="Arial" panose="020B0604020202020204"/>
              <a:sym typeface="Arial" panose="020B0604020202020204"/>
            </a:endParaRPr>
          </a:p>
        </p:txBody>
      </p:sp>
      <p:sp>
        <p:nvSpPr>
          <p:cNvPr id="60" name="Google Shape;60;p13"/>
          <p:cNvSpPr txBox="1"/>
          <p:nvPr>
            <p:ph type="subTitle" idx="1"/>
          </p:nvPr>
        </p:nvSpPr>
        <p:spPr>
          <a:xfrm>
            <a:off x="512700" y="3840653"/>
            <a:ext cx="8118600" cy="102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Members:</a:t>
            </a:r>
            <a:endParaRPr lang="en-GB"/>
          </a:p>
          <a:p>
            <a:pPr marL="0" lvl="0" indent="0" algn="l" rtl="0">
              <a:spcBef>
                <a:spcPts val="0"/>
              </a:spcBef>
              <a:spcAft>
                <a:spcPts val="0"/>
              </a:spcAft>
              <a:buNone/>
            </a:pPr>
            <a:r>
              <a:rPr lang="en-GB"/>
              <a:t>Sadiya Shaikh(BC63)</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GB">
                <a:sym typeface="+mn-ea"/>
              </a:rPr>
              <a:t>Why utilise python over different dialects</a:t>
            </a:r>
            <a:r>
              <a:rPr lang="en-IN" altLang="en-GB">
                <a:sym typeface="+mn-ea"/>
              </a:rPr>
              <a:t>?</a:t>
            </a:r>
            <a:br>
              <a:rPr lang="en-IN" altLang="en-GB">
                <a:sym typeface="+mn-ea"/>
              </a:rPr>
            </a:br>
            <a:endParaRPr lang="en-US"/>
          </a:p>
        </p:txBody>
      </p:sp>
      <p:sp>
        <p:nvSpPr>
          <p:cNvPr id="3" name="Text Placeholder 2"/>
          <p:cNvSpPr/>
          <p:nvPr>
            <p:ph type="body" idx="1"/>
          </p:nvPr>
        </p:nvSpPr>
        <p:spPr/>
        <p:txBody>
          <a:bodyPr/>
          <a:p>
            <a:pPr marL="114300" indent="0">
              <a:buNone/>
            </a:pPr>
            <a:r>
              <a:rPr lang="en-GB">
                <a:sym typeface="+mn-ea"/>
              </a:rPr>
              <a:t>1) Easiness in coding and decipherabilty
2)Runs quicker when contrasted with well known dialects like Java
3) Dynamic nature
4) Advantage over conventional complex supports framework through straightforward spaces
5)The python APIs can be engaged to interface with the program through selenium.</a:t>
            </a:r>
            <a:endParaRPr lang="en-US"/>
          </a:p>
          <a:p>
            <a:pPr marL="114300" indent="0">
              <a:buNone/>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GB">
                <a:sym typeface="+mn-ea"/>
              </a:rPr>
              <a:t>How does this work!?</a:t>
            </a:r>
            <a:br>
              <a:rPr lang="en-GB">
                <a:sym typeface="+mn-ea"/>
              </a:rPr>
            </a:br>
            <a:endParaRPr lang="en-US"/>
          </a:p>
        </p:txBody>
      </p:sp>
      <p:sp>
        <p:nvSpPr>
          <p:cNvPr id="3" name="Text Placeholder 2"/>
          <p:cNvSpPr/>
          <p:nvPr>
            <p:ph type="body" idx="1"/>
          </p:nvPr>
        </p:nvSpPr>
        <p:spPr/>
        <p:txBody>
          <a:bodyPr/>
          <a:p>
            <a:pPr marL="0" indent="0">
              <a:buNone/>
            </a:pPr>
            <a:r>
              <a:rPr lang="en-GB">
                <a:sym typeface="+mn-ea"/>
              </a:rPr>
              <a:t>Selenium test work in three level framework in particular.
1) Selenium mechanisation code composed by test design.
</a:t>
            </a:r>
            <a:endParaRPr lang="en-GB">
              <a:sym typeface="+mn-ea"/>
            </a:endParaRPr>
          </a:p>
          <a:p>
            <a:pPr marL="0" indent="0">
              <a:buNone/>
            </a:pPr>
            <a:r>
              <a:rPr lang="en-GB">
                <a:sym typeface="+mn-ea"/>
              </a:rPr>
              <a:t>2)The program driven part which executes the code and send its own particular demand to the program.</a:t>
            </a:r>
            <a:endParaRPr lang="en-GB"/>
          </a:p>
          <a:p>
            <a:pPr marL="0" indent="0">
              <a:buNone/>
            </a:pPr>
            <a:endParaRPr lang="en-GB">
              <a:sym typeface="+mn-ea"/>
            </a:endParaRPr>
          </a:p>
          <a:p>
            <a:pPr marL="0" indent="0">
              <a:buNone/>
            </a:pPr>
            <a:r>
              <a:rPr lang="en-GB">
                <a:sym typeface="+mn-ea"/>
              </a:rPr>
              <a:t>3) Browser for running program driven demands and restoring the reaction back.</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11785" y="458470"/>
            <a:ext cx="8520430" cy="4110355"/>
          </a:xfrm>
        </p:spPr>
        <p:txBody>
          <a:bodyPr/>
          <a:p>
            <a:pPr marL="114300" indent="0" algn="ctr">
              <a:buNone/>
            </a:pPr>
            <a:endParaRPr lang="en-US" sz="3600"/>
          </a:p>
          <a:p>
            <a:pPr marL="114300" indent="0" algn="ctr">
              <a:buNone/>
            </a:pPr>
            <a:endParaRPr lang="en-US" sz="3600"/>
          </a:p>
          <a:p>
            <a:pPr marL="114300" indent="0" algn="ctr">
              <a:buNone/>
            </a:pPr>
            <a:r>
              <a:rPr lang="en-IN" altLang="en-US" sz="3600"/>
              <a:t>Unit Testing</a:t>
            </a:r>
            <a:endParaRPr lang="en-IN" altLang="en-US" sz="3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IN" altLang="en-US"/>
              <a:t>Unit Testing</a:t>
            </a:r>
            <a:endParaRPr lang="en-IN" altLang="en-US"/>
          </a:p>
        </p:txBody>
      </p:sp>
      <p:sp>
        <p:nvSpPr>
          <p:cNvPr id="3" name="Text Placeholder 2"/>
          <p:cNvSpPr/>
          <p:nvPr>
            <p:ph type="body" idx="1"/>
          </p:nvPr>
        </p:nvSpPr>
        <p:spPr/>
        <p:txBody>
          <a:bodyPr/>
          <a:p>
            <a:pPr marL="0" lvl="0" indent="0" algn="l" rtl="0">
              <a:spcBef>
                <a:spcPts val="0"/>
              </a:spcBef>
              <a:spcAft>
                <a:spcPts val="0"/>
              </a:spcAft>
              <a:buNone/>
            </a:pPr>
            <a:r>
              <a:rPr lang="en-GB">
                <a:sym typeface="+mn-ea"/>
              </a:rPr>
              <a:t>What is Unit Testing?</a:t>
            </a:r>
            <a:endParaRPr lang="en-GB"/>
          </a:p>
          <a:p>
            <a:pPr marL="342900" lvl="0" indent="-285750" algn="l" rtl="0">
              <a:spcBef>
                <a:spcPts val="0"/>
              </a:spcBef>
              <a:spcAft>
                <a:spcPts val="0"/>
              </a:spcAft>
              <a:buSzPts val="2700"/>
              <a:buFont typeface="Wingdings" panose="05000000000000000000" charset="0"/>
              <a:buChar char="§"/>
            </a:pPr>
            <a:r>
              <a:rPr lang="en-GB">
                <a:sym typeface="+mn-ea"/>
              </a:rPr>
              <a:t>Unit Testing is the first level of software testing where the smallest testable parts of a software are tested. </a:t>
            </a:r>
            <a:endParaRPr lang="en-GB">
              <a:sym typeface="+mn-ea"/>
            </a:endParaRPr>
          </a:p>
          <a:p>
            <a:pPr marL="342900" lvl="0" indent="-285750" algn="l" rtl="0">
              <a:spcBef>
                <a:spcPts val="0"/>
              </a:spcBef>
              <a:spcAft>
                <a:spcPts val="0"/>
              </a:spcAft>
              <a:buSzPts val="2700"/>
              <a:buFont typeface="Wingdings" panose="05000000000000000000" charset="0"/>
              <a:buChar char="§"/>
            </a:pPr>
            <a:endParaRPr lang="en-GB">
              <a:sym typeface="+mn-ea"/>
            </a:endParaRPr>
          </a:p>
          <a:p>
            <a:pPr marL="342900" lvl="0" indent="-285750" algn="l" rtl="0">
              <a:spcBef>
                <a:spcPts val="0"/>
              </a:spcBef>
              <a:spcAft>
                <a:spcPts val="0"/>
              </a:spcAft>
              <a:buSzPts val="2700"/>
              <a:buFont typeface="Wingdings" panose="05000000000000000000" charset="0"/>
              <a:buChar char="§"/>
            </a:pPr>
            <a:endParaRPr lang="en-GB">
              <a:sym typeface="+mn-ea"/>
            </a:endParaRPr>
          </a:p>
          <a:p>
            <a:pPr marL="342900" lvl="0" indent="-285750" algn="l" rtl="0">
              <a:spcBef>
                <a:spcPts val="0"/>
              </a:spcBef>
              <a:spcAft>
                <a:spcPts val="0"/>
              </a:spcAft>
              <a:buSzPts val="2700"/>
              <a:buFont typeface="Wingdings" panose="05000000000000000000" charset="0"/>
              <a:buChar char="§"/>
            </a:pPr>
            <a:r>
              <a:rPr lang="en-GB">
                <a:sym typeface="+mn-ea"/>
              </a:rPr>
              <a:t>This is used to validate that each unit of the software performs as designed.</a:t>
            </a:r>
            <a:endParaRPr lang="en-GB">
              <a:sym typeface="+mn-ea"/>
            </a:endParaRPr>
          </a:p>
          <a:p>
            <a:pPr>
              <a:buFont typeface="Wingdings" panose="05000000000000000000" charset="0"/>
              <a:buChar char="§"/>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GB">
                <a:sym typeface="+mn-ea"/>
              </a:rPr>
              <a:t>Testing Tools</a:t>
            </a:r>
            <a:br>
              <a:rPr lang="en-GB"/>
            </a:br>
            <a:endParaRPr lang="en-US"/>
          </a:p>
        </p:txBody>
      </p:sp>
      <p:sp>
        <p:nvSpPr>
          <p:cNvPr id="3" name="Text Placeholder 2"/>
          <p:cNvSpPr/>
          <p:nvPr>
            <p:ph type="body" idx="1"/>
          </p:nvPr>
        </p:nvSpPr>
        <p:spPr/>
        <p:txBody>
          <a:bodyPr/>
          <a:p>
            <a:pPr marL="457200" lvl="0" indent="-342900" algn="l" rtl="0">
              <a:spcBef>
                <a:spcPts val="0"/>
              </a:spcBef>
              <a:spcAft>
                <a:spcPts val="0"/>
              </a:spcAft>
              <a:buSzPts val="1800"/>
              <a:buAutoNum type="arabicPeriod"/>
            </a:pPr>
            <a:r>
              <a:rPr lang="en-GB">
                <a:sym typeface="+mn-ea"/>
              </a:rPr>
              <a:t>Pytest .PyPi</a:t>
            </a:r>
            <a:endParaRPr lang="en-GB"/>
          </a:p>
          <a:p>
            <a:pPr marL="457200" lvl="0" indent="-342900" algn="l" rtl="0">
              <a:spcBef>
                <a:spcPts val="0"/>
              </a:spcBef>
              <a:spcAft>
                <a:spcPts val="0"/>
              </a:spcAft>
              <a:buSzPts val="1800"/>
              <a:buAutoNum type="arabicPeriod"/>
            </a:pPr>
            <a:r>
              <a:rPr lang="en-GB">
                <a:sym typeface="+mn-ea"/>
              </a:rPr>
              <a:t>Unittest</a:t>
            </a:r>
            <a:endParaRPr lang="en-GB"/>
          </a:p>
          <a:p>
            <a:pPr marL="457200" lvl="0" indent="-342900" algn="l" rtl="0">
              <a:spcBef>
                <a:spcPts val="0"/>
              </a:spcBef>
              <a:spcAft>
                <a:spcPts val="0"/>
              </a:spcAft>
              <a:buSzPts val="1800"/>
              <a:buAutoNum type="arabicPeriod"/>
            </a:pPr>
            <a:r>
              <a:rPr lang="en-GB">
                <a:sym typeface="+mn-ea"/>
              </a:rPr>
              <a:t>DocTest</a:t>
            </a:r>
            <a:endParaRPr lang="en-GB"/>
          </a:p>
          <a:p>
            <a:pPr marL="457200" lvl="0" indent="0" algn="l" rtl="0">
              <a:spcBef>
                <a:spcPts val="1200"/>
              </a:spcBef>
              <a:spcAft>
                <a:spcPts val="1200"/>
              </a:spcAft>
              <a:buNone/>
            </a:pPr>
            <a:endParaRPr lang="en-US"/>
          </a:p>
          <a:p>
            <a:pPr marL="114300" indent="0">
              <a:buNone/>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GB">
                <a:sym typeface="+mn-ea"/>
              </a:rPr>
              <a:t>unittest</a:t>
            </a:r>
            <a:br>
              <a:rPr lang="en-GB"/>
            </a:br>
            <a:endParaRPr lang="en-US"/>
          </a:p>
        </p:txBody>
      </p:sp>
      <p:sp>
        <p:nvSpPr>
          <p:cNvPr id="3" name="Text Placeholder 2"/>
          <p:cNvSpPr/>
          <p:nvPr>
            <p:ph type="body" idx="1"/>
          </p:nvPr>
        </p:nvSpPr>
        <p:spPr/>
        <p:txBody>
          <a:bodyPr/>
          <a:p>
            <a:pPr marL="387350" lvl="0" indent="-285750" algn="l" rtl="0">
              <a:spcBef>
                <a:spcPts val="0"/>
              </a:spcBef>
              <a:spcAft>
                <a:spcPts val="0"/>
              </a:spcAft>
              <a:buClr>
                <a:srgbClr val="222222"/>
              </a:buClr>
              <a:buSzPts val="2000"/>
              <a:buFont typeface="Wingdings" panose="05000000000000000000" charset="0"/>
              <a:buChar char="§"/>
            </a:pPr>
            <a:r>
              <a:rPr lang="en-GB">
                <a:solidFill>
                  <a:srgbClr val="222222"/>
                </a:solidFill>
                <a:highlight>
                  <a:srgbClr val="FFFFFF"/>
                </a:highlight>
                <a:latin typeface="Courier New" panose="02070309020205020404"/>
                <a:ea typeface="Courier New" panose="02070309020205020404"/>
                <a:cs typeface="Courier New" panose="02070309020205020404"/>
                <a:sym typeface="Courier New" panose="02070309020205020404"/>
              </a:rPr>
              <a:t>unittest</a:t>
            </a:r>
            <a:r>
              <a:rPr lang="en-GB">
                <a:solidFill>
                  <a:srgbClr val="222222"/>
                </a:solidFill>
                <a:highlight>
                  <a:srgbClr val="FFFFFF"/>
                </a:highlight>
                <a:latin typeface="Roboto" panose="02000000000000000000"/>
                <a:ea typeface="Roboto" panose="02000000000000000000"/>
                <a:cs typeface="Roboto" panose="02000000000000000000"/>
                <a:sym typeface="Roboto" panose="02000000000000000000"/>
              </a:rPr>
              <a:t> has been built into the Python standard library since version 2.1. You’ll probably see it in commercial Python applications and open-source projects.</a:t>
            </a:r>
            <a:endParaRPr>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387350" lvl="0" indent="-285750" algn="l" rtl="0">
              <a:spcBef>
                <a:spcPts val="0"/>
              </a:spcBef>
              <a:spcAft>
                <a:spcPts val="0"/>
              </a:spcAft>
              <a:buClr>
                <a:srgbClr val="222222"/>
              </a:buClr>
              <a:buSzPts val="2000"/>
              <a:buFont typeface="Wingdings" panose="05000000000000000000" charset="0"/>
              <a:buChar char="§"/>
            </a:pPr>
            <a:r>
              <a:rPr lang="en-GB">
                <a:solidFill>
                  <a:srgbClr val="222222"/>
                </a:solidFill>
                <a:highlight>
                  <a:srgbClr val="FFFFFF"/>
                </a:highlight>
                <a:sym typeface="+mn-ea"/>
              </a:rPr>
              <a:t>The </a:t>
            </a:r>
            <a:r>
              <a:rPr lang="en-GB">
                <a:solidFill>
                  <a:srgbClr val="0072AA"/>
                </a:solidFill>
                <a:highlight>
                  <a:srgbClr val="FFFFFF"/>
                </a:highlight>
                <a:uFill>
                  <a:noFill/>
                </a:uFill>
                <a:latin typeface="Courier New" panose="02070309020205020404"/>
                <a:ea typeface="Courier New" panose="02070309020205020404"/>
                <a:cs typeface="Courier New" panose="02070309020205020404"/>
                <a:sym typeface="Courier New" panose="02070309020205020404"/>
                <a:hlinkClick r:id="rId1"/>
              </a:rPr>
              <a:t>unittest</a:t>
            </a:r>
            <a:r>
              <a:rPr lang="en-GB">
                <a:solidFill>
                  <a:srgbClr val="222222"/>
                </a:solidFill>
                <a:highlight>
                  <a:srgbClr val="FFFFFF"/>
                </a:highlight>
                <a:sym typeface="+mn-ea"/>
              </a:rPr>
              <a:t> unit testing framework was originally inspired by JUnit and has a similar flavor as major unit testing frameworks in other languages.</a:t>
            </a:r>
            <a:endParaRPr>
              <a:solidFill>
                <a:srgbClr val="222222"/>
              </a:solidFill>
              <a:highlight>
                <a:srgbClr val="FFFFFF"/>
              </a:highlight>
            </a:endParaRPr>
          </a:p>
          <a:p>
            <a:pPr marL="387350" lvl="0" indent="-285750" algn="l" rtl="0">
              <a:spcBef>
                <a:spcPts val="0"/>
              </a:spcBef>
              <a:spcAft>
                <a:spcPts val="0"/>
              </a:spcAft>
              <a:buClr>
                <a:srgbClr val="222222"/>
              </a:buClr>
              <a:buSzPts val="2000"/>
              <a:buFont typeface="Wingdings" panose="05000000000000000000" charset="0"/>
              <a:buChar char="§"/>
            </a:pPr>
            <a:r>
              <a:rPr lang="en-IN" altLang="en-GB">
                <a:solidFill>
                  <a:srgbClr val="222222"/>
                </a:solidFill>
                <a:highlight>
                  <a:srgbClr val="FFFFFF"/>
                </a:highlight>
                <a:sym typeface="+mn-ea"/>
              </a:rPr>
              <a:t>I</a:t>
            </a:r>
            <a:r>
              <a:rPr lang="en-GB">
                <a:solidFill>
                  <a:srgbClr val="222222"/>
                </a:solidFill>
                <a:highlight>
                  <a:srgbClr val="FFFFFF"/>
                </a:highlight>
                <a:sym typeface="+mn-ea"/>
              </a:rPr>
              <a:t>t supports test automation, sharing of setup and shutdown code for tests, aggregation of tests into collections, and independence of the tests from the reporting framework.</a:t>
            </a:r>
            <a:endParaRPr>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a:buFont typeface="Wingdings" panose="05000000000000000000" charset="0"/>
              <a:buChar char="§"/>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GB">
                <a:sym typeface="+mn-ea"/>
              </a:rPr>
              <a:t>Features</a:t>
            </a:r>
            <a:br>
              <a:rPr lang="en-GB"/>
            </a:br>
            <a:endParaRPr lang="en-US"/>
          </a:p>
        </p:txBody>
      </p:sp>
      <p:sp>
        <p:nvSpPr>
          <p:cNvPr id="3" name="Text Placeholder 2"/>
          <p:cNvSpPr/>
          <p:nvPr>
            <p:ph type="body" idx="1"/>
          </p:nvPr>
        </p:nvSpPr>
        <p:spPr/>
        <p:txBody>
          <a:bodyPr/>
          <a:p>
            <a:pPr marL="749300" lvl="0" indent="-365125" algn="l" rtl="0">
              <a:lnSpc>
                <a:spcPct val="150000"/>
              </a:lnSpc>
              <a:spcBef>
                <a:spcPts val="0"/>
              </a:spcBef>
              <a:spcAft>
                <a:spcPts val="0"/>
              </a:spcAft>
              <a:buClr>
                <a:srgbClr val="444444"/>
              </a:buClr>
              <a:buSzPts val="2150"/>
              <a:buFont typeface="Georgia" panose="02040502050405020303"/>
              <a:buChar char="●"/>
            </a:pPr>
            <a:r>
              <a:rPr lang="en-GB">
                <a:solidFill>
                  <a:srgbClr val="444444"/>
                </a:solidFill>
                <a:highlight>
                  <a:srgbClr val="FFFFFF"/>
                </a:highlight>
                <a:latin typeface="Georgia" panose="02040502050405020303"/>
                <a:ea typeface="Georgia" panose="02040502050405020303"/>
                <a:cs typeface="Georgia" panose="02040502050405020303"/>
                <a:sym typeface="Georgia" panose="02040502050405020303"/>
              </a:rPr>
              <a:t>Test automation</a:t>
            </a:r>
            <a:endParaRPr>
              <a:solidFill>
                <a:srgbClr val="444444"/>
              </a:solidFill>
              <a:highlight>
                <a:srgbClr val="FFFFFF"/>
              </a:highlight>
              <a:latin typeface="Georgia" panose="02040502050405020303"/>
              <a:ea typeface="Georgia" panose="02040502050405020303"/>
              <a:cs typeface="Georgia" panose="02040502050405020303"/>
              <a:sym typeface="Georgia" panose="02040502050405020303"/>
            </a:endParaRPr>
          </a:p>
          <a:p>
            <a:pPr marL="749300" lvl="0" indent="-365125" algn="l" rtl="0">
              <a:lnSpc>
                <a:spcPct val="150000"/>
              </a:lnSpc>
              <a:spcBef>
                <a:spcPts val="0"/>
              </a:spcBef>
              <a:spcAft>
                <a:spcPts val="0"/>
              </a:spcAft>
              <a:buClr>
                <a:srgbClr val="444444"/>
              </a:buClr>
              <a:buSzPts val="2150"/>
              <a:buFont typeface="Georgia" panose="02040502050405020303"/>
              <a:buChar char="●"/>
            </a:pPr>
            <a:r>
              <a:rPr lang="en-GB">
                <a:solidFill>
                  <a:srgbClr val="444444"/>
                </a:solidFill>
                <a:highlight>
                  <a:srgbClr val="FFFFFF"/>
                </a:highlight>
                <a:latin typeface="Georgia" panose="02040502050405020303"/>
                <a:ea typeface="Georgia" panose="02040502050405020303"/>
                <a:cs typeface="Georgia" panose="02040502050405020303"/>
                <a:sym typeface="Georgia" panose="02040502050405020303"/>
              </a:rPr>
              <a:t>Sharing setup and shutdown code for tests</a:t>
            </a:r>
            <a:endParaRPr>
              <a:solidFill>
                <a:srgbClr val="444444"/>
              </a:solidFill>
              <a:highlight>
                <a:srgbClr val="FFFFFF"/>
              </a:highlight>
              <a:latin typeface="Georgia" panose="02040502050405020303"/>
              <a:ea typeface="Georgia" panose="02040502050405020303"/>
              <a:cs typeface="Georgia" panose="02040502050405020303"/>
              <a:sym typeface="Georgia" panose="02040502050405020303"/>
            </a:endParaRPr>
          </a:p>
          <a:p>
            <a:pPr marL="749300" lvl="0" indent="-365125" algn="l" rtl="0">
              <a:lnSpc>
                <a:spcPct val="150000"/>
              </a:lnSpc>
              <a:spcBef>
                <a:spcPts val="0"/>
              </a:spcBef>
              <a:spcAft>
                <a:spcPts val="0"/>
              </a:spcAft>
              <a:buClr>
                <a:srgbClr val="444444"/>
              </a:buClr>
              <a:buSzPts val="2150"/>
              <a:buFont typeface="Georgia" panose="02040502050405020303"/>
              <a:buChar char="●"/>
            </a:pPr>
            <a:r>
              <a:rPr lang="en-GB">
                <a:solidFill>
                  <a:srgbClr val="444444"/>
                </a:solidFill>
                <a:highlight>
                  <a:srgbClr val="FFFFFF"/>
                </a:highlight>
                <a:latin typeface="Georgia" panose="02040502050405020303"/>
                <a:ea typeface="Georgia" panose="02040502050405020303"/>
                <a:cs typeface="Georgia" panose="02040502050405020303"/>
                <a:sym typeface="Georgia" panose="02040502050405020303"/>
              </a:rPr>
              <a:t>Aggregating tests into collections</a:t>
            </a:r>
            <a:endParaRPr>
              <a:solidFill>
                <a:srgbClr val="444444"/>
              </a:solidFill>
              <a:highlight>
                <a:srgbClr val="FFFFFF"/>
              </a:highlight>
              <a:latin typeface="Georgia" panose="02040502050405020303"/>
              <a:ea typeface="Georgia" panose="02040502050405020303"/>
              <a:cs typeface="Georgia" panose="02040502050405020303"/>
              <a:sym typeface="Georgia" panose="02040502050405020303"/>
            </a:endParaRPr>
          </a:p>
          <a:p>
            <a:pPr marL="749300" lvl="0" indent="-365125" algn="l" rtl="0">
              <a:lnSpc>
                <a:spcPct val="150000"/>
              </a:lnSpc>
              <a:spcBef>
                <a:spcPts val="0"/>
              </a:spcBef>
              <a:spcAft>
                <a:spcPts val="0"/>
              </a:spcAft>
              <a:buClr>
                <a:srgbClr val="444444"/>
              </a:buClr>
              <a:buSzPts val="2150"/>
              <a:buFont typeface="Georgia" panose="02040502050405020303"/>
              <a:buChar char="●"/>
            </a:pPr>
            <a:r>
              <a:rPr lang="en-GB">
                <a:solidFill>
                  <a:srgbClr val="444444"/>
                </a:solidFill>
                <a:highlight>
                  <a:srgbClr val="FFFFFF"/>
                </a:highlight>
                <a:latin typeface="Georgia" panose="02040502050405020303"/>
                <a:ea typeface="Georgia" panose="02040502050405020303"/>
                <a:cs typeface="Georgia" panose="02040502050405020303"/>
                <a:sym typeface="Georgia" panose="02040502050405020303"/>
              </a:rPr>
              <a:t>Independence of tests from the framework</a:t>
            </a:r>
            <a:endParaRPr>
              <a:solidFill>
                <a:srgbClr val="444444"/>
              </a:solidFill>
              <a:highlight>
                <a:srgbClr val="FFFFFF"/>
              </a:highlight>
              <a:latin typeface="Georgia" panose="02040502050405020303"/>
              <a:ea typeface="Georgia" panose="02040502050405020303"/>
              <a:cs typeface="Georgia" panose="02040502050405020303"/>
              <a:sym typeface="Georgia" panose="02040502050405020303"/>
            </a:endParaRPr>
          </a:p>
          <a:p>
            <a:pPr marL="0" lvl="0" indent="0" algn="l" rtl="0">
              <a:lnSpc>
                <a:spcPct val="150000"/>
              </a:lnSpc>
              <a:spcBef>
                <a:spcPts val="2200"/>
              </a:spcBef>
              <a:spcAft>
                <a:spcPts val="1200"/>
              </a:spcAft>
              <a:buNone/>
            </a:pPr>
          </a:p>
          <a:p>
            <a:pPr marL="114300" indent="0">
              <a:buNone/>
            </a:pP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GB">
                <a:sym typeface="+mn-ea"/>
              </a:rPr>
              <a:t>Advantage</a:t>
            </a:r>
            <a:br>
              <a:rPr lang="en-GB"/>
            </a:br>
            <a:endParaRPr lang="en-US"/>
          </a:p>
        </p:txBody>
      </p:sp>
      <p:sp>
        <p:nvSpPr>
          <p:cNvPr id="3" name="Text Placeholder 2"/>
          <p:cNvSpPr/>
          <p:nvPr>
            <p:ph type="body" idx="1"/>
          </p:nvPr>
        </p:nvSpPr>
        <p:spPr/>
        <p:txBody>
          <a:bodyPr/>
          <a:p>
            <a:pPr marL="838200" lvl="0" indent="-381000" algn="l" rtl="0">
              <a:spcBef>
                <a:spcPts val="0"/>
              </a:spcBef>
              <a:spcAft>
                <a:spcPts val="0"/>
              </a:spcAft>
              <a:buClr>
                <a:srgbClr val="333333"/>
              </a:buClr>
              <a:buSzPts val="2400"/>
              <a:buFont typeface="Times New Roman" panose="02020603050405020304"/>
              <a:buChar char="●"/>
            </a:pPr>
            <a:r>
              <a:rPr lang="en-GB">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Unittest supports automation</a:t>
            </a:r>
            <a:endParaRPr>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838200" lvl="0" indent="-381000" algn="l" rtl="0">
              <a:spcBef>
                <a:spcPts val="0"/>
              </a:spcBef>
              <a:spcAft>
                <a:spcPts val="0"/>
              </a:spcAft>
              <a:buClr>
                <a:srgbClr val="333333"/>
              </a:buClr>
              <a:buSzPts val="2400"/>
              <a:buFont typeface="Times New Roman" panose="02020603050405020304"/>
              <a:buChar char="●"/>
            </a:pPr>
            <a:r>
              <a:rPr lang="en-GB">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It supports sharing of setup</a:t>
            </a:r>
            <a:endParaRPr>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838200" lvl="0" indent="-381000" algn="l" rtl="0">
              <a:spcBef>
                <a:spcPts val="0"/>
              </a:spcBef>
              <a:spcAft>
                <a:spcPts val="0"/>
              </a:spcAft>
              <a:buClr>
                <a:srgbClr val="333333"/>
              </a:buClr>
              <a:buSzPts val="2400"/>
              <a:buFont typeface="Times New Roman" panose="02020603050405020304"/>
              <a:buChar char="●"/>
            </a:pPr>
            <a:r>
              <a:rPr lang="en-GB">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Shutdown code of tests can be written easily</a:t>
            </a:r>
            <a:endParaRPr>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838200" lvl="0" indent="-381000" algn="l" rtl="0">
              <a:spcBef>
                <a:spcPts val="0"/>
              </a:spcBef>
              <a:spcAft>
                <a:spcPts val="0"/>
              </a:spcAft>
              <a:buClr>
                <a:srgbClr val="333333"/>
              </a:buClr>
              <a:buSzPts val="2400"/>
              <a:buFont typeface="Times New Roman" panose="02020603050405020304"/>
              <a:buChar char="●"/>
            </a:pPr>
            <a:r>
              <a:rPr lang="en-GB">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Aggregation of tests into collections is possible</a:t>
            </a:r>
            <a:endParaRPr>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838200" lvl="0" indent="-381000" algn="l" rtl="0">
              <a:spcBef>
                <a:spcPts val="0"/>
              </a:spcBef>
              <a:spcAft>
                <a:spcPts val="0"/>
              </a:spcAft>
              <a:buClr>
                <a:srgbClr val="333333"/>
              </a:buClr>
              <a:buSzPts val="2400"/>
              <a:buFont typeface="Times New Roman" panose="02020603050405020304"/>
              <a:buChar char="●"/>
            </a:pPr>
            <a:r>
              <a:rPr lang="en-GB">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Tests can be tested independently</a:t>
            </a:r>
            <a:endParaRPr>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900"/>
              </a:spcBef>
              <a:spcAft>
                <a:spcPts val="1200"/>
              </a:spcAft>
              <a:buNone/>
            </a:pPr>
          </a:p>
          <a:p>
            <a:pPr marL="114300" indent="0">
              <a:buNone/>
            </a:pP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endParaRPr lang="en-US"/>
          </a:p>
        </p:txBody>
      </p:sp>
      <p:sp>
        <p:nvSpPr>
          <p:cNvPr id="3" name="Text Placeholder 2"/>
          <p:cNvSpPr/>
          <p:nvPr>
            <p:ph type="body" idx="1"/>
          </p:nvPr>
        </p:nvSpPr>
        <p:spPr/>
        <p:txBody>
          <a:bodyPr/>
          <a:p>
            <a:endParaRPr lang="en-US"/>
          </a:p>
        </p:txBody>
      </p:sp>
      <p:pic>
        <p:nvPicPr>
          <p:cNvPr id="121" name="Google Shape;121;p24"/>
          <p:cNvPicPr preferRelativeResize="0"/>
          <p:nvPr/>
        </p:nvPicPr>
        <p:blipFill>
          <a:blip r:embed="rId1"/>
          <a:stretch>
            <a:fillRect/>
          </a:stretch>
        </p:blipFill>
        <p:spPr>
          <a:xfrm>
            <a:off x="152400" y="152400"/>
            <a:ext cx="8134350" cy="4819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customer behavior?</a:t>
            </a:r>
            <a:endParaRPr lang="en-GB"/>
          </a:p>
        </p:txBody>
      </p:sp>
      <p:sp>
        <p:nvSpPr>
          <p:cNvPr id="66" name="Google Shape;66;p14"/>
          <p:cNvSpPr txBox="1"/>
          <p:nvPr>
            <p:ph type="body" idx="1"/>
          </p:nvPr>
        </p:nvSpPr>
        <p:spPr>
          <a:xfrm>
            <a:off x="311700" y="1171600"/>
            <a:ext cx="8520600" cy="33972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a:t>The decisions and instincts that make a </a:t>
            </a:r>
            <a:r>
              <a:rPr lang="en-GB" b="1"/>
              <a:t>customer buy a certain product or servic</a:t>
            </a:r>
            <a:r>
              <a:rPr lang="en-GB"/>
              <a:t>e can be described as customer behavior.</a:t>
            </a:r>
            <a:endParaRPr lang="en-GB"/>
          </a:p>
          <a:p>
            <a:pPr marL="457200" lvl="0" indent="-342900" algn="l" rtl="0">
              <a:spcBef>
                <a:spcPts val="0"/>
              </a:spcBef>
              <a:spcAft>
                <a:spcPts val="0"/>
              </a:spcAft>
              <a:buSzPts val="1800"/>
              <a:buChar char="●"/>
            </a:pPr>
            <a:r>
              <a:rPr lang="en-GB"/>
              <a:t>With the advent of targeted marketing, traditional marketing techniques are getting obsolete with every new day. The rise of digital marketing, where every customer is shown advertisements particular to their </a:t>
            </a:r>
            <a:r>
              <a:rPr lang="en-GB" b="1"/>
              <a:t>interests and habits</a:t>
            </a:r>
            <a:r>
              <a:rPr lang="en-GB"/>
              <a:t>, has taken over the world.</a:t>
            </a:r>
            <a:endParaRPr lang="en-GB"/>
          </a:p>
          <a:p>
            <a:pPr marL="457200" lvl="0" indent="-342900" algn="l" rtl="0">
              <a:spcBef>
                <a:spcPts val="0"/>
              </a:spcBef>
              <a:spcAft>
                <a:spcPts val="0"/>
              </a:spcAft>
              <a:buSzPts val="1800"/>
              <a:buChar char="●"/>
            </a:pPr>
            <a:r>
              <a:rPr lang="en-GB"/>
              <a:t>This insight into customer’s interests and habits is obtained through an extensive customer behavior analysis approach. We will try to implement a very basic level of this approach that will include </a:t>
            </a:r>
            <a:r>
              <a:rPr lang="en-GB" b="1"/>
              <a:t>finding the products</a:t>
            </a:r>
            <a:r>
              <a:rPr lang="en-GB"/>
              <a:t> that are </a:t>
            </a:r>
            <a:r>
              <a:rPr lang="en-GB" b="1"/>
              <a:t>selling more</a:t>
            </a:r>
            <a:r>
              <a:rPr lang="en-GB"/>
              <a:t> and at which time of the day. Then we will group the customers according to their buying habits.</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Why is it important?</a:t>
            </a:r>
            <a:endParaRPr lang="en-GB"/>
          </a:p>
        </p:txBody>
      </p:sp>
      <p:sp>
        <p:nvSpPr>
          <p:cNvPr id="72" name="Google Shape;72;p15"/>
          <p:cNvSpPr txBox="1"/>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Do you know that the average attention span of a person is at an all-time low? This means that an average advertiser or salesperson h</a:t>
            </a:r>
            <a:r>
              <a:rPr lang="en-GB" b="1"/>
              <a:t>as only seven seconds </a:t>
            </a:r>
            <a:r>
              <a:rPr lang="en-GB"/>
              <a:t>to grasp a customer’s attention before they move to another product as there are so many options available for them to choose from.</a:t>
            </a:r>
            <a:endParaRPr lang="en-GB"/>
          </a:p>
          <a:p>
            <a:pPr marL="0" lvl="0" indent="0" algn="l" rtl="0">
              <a:spcBef>
                <a:spcPts val="1200"/>
              </a:spcBef>
              <a:spcAft>
                <a:spcPts val="0"/>
              </a:spcAft>
              <a:buNone/>
            </a:pPr>
          </a:p>
          <a:p>
            <a:pPr marL="0" lvl="0" indent="0" algn="l" rtl="0">
              <a:spcBef>
                <a:spcPts val="1200"/>
              </a:spcBef>
              <a:spcAft>
                <a:spcPts val="1200"/>
              </a:spcAft>
              <a:buNone/>
            </a:pPr>
            <a:r>
              <a:rPr lang="en-GB"/>
              <a:t>A customer will only be interested in your product if they somehow get convinced that it aligns with their interests and habits.</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Users actions</a:t>
            </a:r>
            <a:endParaRPr lang="en-GB"/>
          </a:p>
        </p:txBody>
      </p:sp>
      <p:sp>
        <p:nvSpPr>
          <p:cNvPr id="78" name="Google Shape;78;p16"/>
          <p:cNvSpPr txBox="1"/>
          <p:nvPr>
            <p:ph type="body" idx="1"/>
          </p:nvPr>
        </p:nvSpPr>
        <p:spPr>
          <a:xfrm>
            <a:off x="311700" y="1171600"/>
            <a:ext cx="8520600" cy="33972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GB"/>
              <a:t>the user can perform three actions that get recorded in the dataset.</a:t>
            </a:r>
            <a:endParaRPr lang="en-GB"/>
          </a:p>
          <a:p>
            <a:pPr marL="457200" lvl="0" indent="-325755" algn="l" rtl="0">
              <a:spcBef>
                <a:spcPts val="1200"/>
              </a:spcBef>
              <a:spcAft>
                <a:spcPts val="0"/>
              </a:spcAft>
              <a:buSzPct val="100000"/>
              <a:buChar char="●"/>
            </a:pPr>
            <a:r>
              <a:rPr lang="en-GB"/>
              <a:t>view: The user can view an item.</a:t>
            </a:r>
            <a:endParaRPr lang="en-GB"/>
          </a:p>
          <a:p>
            <a:pPr marL="457200" lvl="0" indent="-325755" algn="l" rtl="0">
              <a:spcBef>
                <a:spcPts val="0"/>
              </a:spcBef>
              <a:spcAft>
                <a:spcPts val="0"/>
              </a:spcAft>
              <a:buSzPct val="100000"/>
              <a:buChar char="●"/>
            </a:pPr>
            <a:r>
              <a:rPr lang="en-GB"/>
              <a:t>cart: The user can add the item to the cart.</a:t>
            </a:r>
            <a:endParaRPr lang="en-GB"/>
          </a:p>
          <a:p>
            <a:pPr marL="457200" lvl="0" indent="-325755" algn="l" rtl="0">
              <a:spcBef>
                <a:spcPts val="0"/>
              </a:spcBef>
              <a:spcAft>
                <a:spcPts val="0"/>
              </a:spcAft>
              <a:buSzPct val="100000"/>
              <a:buChar char="●"/>
            </a:pPr>
            <a:r>
              <a:rPr lang="en-GB"/>
              <a:t>purchase: The user can purchase the item.</a:t>
            </a:r>
            <a:endParaRPr lang="en-GB"/>
          </a:p>
          <a:p>
            <a:pPr marL="0" lvl="0" indent="0" algn="l" rtl="0">
              <a:spcBef>
                <a:spcPts val="1200"/>
              </a:spcBef>
              <a:spcAft>
                <a:spcPts val="0"/>
              </a:spcAft>
              <a:buNone/>
            </a:pPr>
            <a:r>
              <a:rPr lang="en-GB"/>
              <a:t>Analyzing the view and purchasing actions of the user across the different timelines in a month can provide very important information as to at what time most of the users visit the site. When such times are known, resources can be allocated according to that information to optimize performance.</a:t>
            </a:r>
            <a:endParaRPr lang="en-GB"/>
          </a:p>
          <a:p>
            <a:pPr marL="0" lvl="0" indent="0" algn="l" rtl="0">
              <a:spcBef>
                <a:spcPts val="1200"/>
              </a:spcBef>
              <a:spcAft>
                <a:spcPts val="1200"/>
              </a:spcAft>
              <a:buNone/>
            </a:pPr>
            <a:r>
              <a:rPr lang="en-GB"/>
              <a:t>For example, if we know that a</a:t>
            </a:r>
            <a:r>
              <a:rPr lang="en-GB" b="1"/>
              <a:t> significant amount</a:t>
            </a:r>
            <a:r>
              <a:rPr lang="en-GB"/>
              <a:t> of </a:t>
            </a:r>
            <a:r>
              <a:rPr lang="en-GB" b="1"/>
              <a:t>users visit</a:t>
            </a:r>
            <a:r>
              <a:rPr lang="en-GB"/>
              <a:t> the site on </a:t>
            </a:r>
            <a:r>
              <a:rPr lang="en-GB" b="1"/>
              <a:t>Sunday </a:t>
            </a:r>
            <a:r>
              <a:rPr lang="en-GB"/>
              <a:t>just to view the products, resources from other components can be transferred to viewing components to enhance the user experience. Similarly, the same approach can be used on other components if we know at what times certain, user activity is preferred.</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endParaRPr lang="en-GB"/>
          </a:p>
        </p:txBody>
      </p:sp>
      <p:sp>
        <p:nvSpPr>
          <p:cNvPr id="84" name="Google Shape;84;p17"/>
          <p:cNvSpPr txBox="1"/>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We will try to provide promising results for the following queries:</a:t>
            </a:r>
            <a:endParaRPr lang="en-GB"/>
          </a:p>
          <a:p>
            <a:pPr marL="0" lvl="0" indent="0" algn="l" rtl="0">
              <a:spcBef>
                <a:spcPts val="1200"/>
              </a:spcBef>
              <a:spcAft>
                <a:spcPts val="0"/>
              </a:spcAft>
              <a:buNone/>
            </a:pPr>
          </a:p>
          <a:p>
            <a:pPr marL="457200" lvl="0" indent="-342900" algn="l" rtl="0">
              <a:spcBef>
                <a:spcPts val="1200"/>
              </a:spcBef>
              <a:spcAft>
                <a:spcPts val="0"/>
              </a:spcAft>
              <a:buSzPts val="1800"/>
              <a:buAutoNum type="arabicPeriod"/>
            </a:pPr>
            <a:r>
              <a:rPr lang="en-GB"/>
              <a:t>Do users prefer the products of a specific brand?</a:t>
            </a:r>
            <a:endParaRPr lang="en-GB"/>
          </a:p>
          <a:p>
            <a:pPr marL="457200" lvl="0" indent="-342900" algn="l" rtl="0">
              <a:spcBef>
                <a:spcPts val="0"/>
              </a:spcBef>
              <a:spcAft>
                <a:spcPts val="0"/>
              </a:spcAft>
              <a:buSzPts val="1800"/>
              <a:buAutoNum type="arabicPeriod"/>
            </a:pPr>
            <a:r>
              <a:rPr lang="en-GB"/>
              <a:t>What is the user’s activity(view, cart, buy) throughout the day?</a:t>
            </a:r>
            <a:endParaRPr lang="en-GB"/>
          </a:p>
          <a:p>
            <a:pPr marL="457200" lvl="0" indent="-342900" algn="l" rtl="0">
              <a:spcBef>
                <a:spcPts val="0"/>
              </a:spcBef>
              <a:spcAft>
                <a:spcPts val="0"/>
              </a:spcAft>
              <a:buSzPts val="1800"/>
              <a:buAutoNum type="arabicPeriod"/>
            </a:pPr>
            <a:r>
              <a:rPr lang="en-GB"/>
              <a:t>Items from which brands and categories are most preferred by users?</a:t>
            </a:r>
            <a:endParaRPr lang="en-GB"/>
          </a:p>
          <a:p>
            <a:pPr marL="457200" lvl="0" indent="-342900" algn="l" rtl="0">
              <a:spcBef>
                <a:spcPts val="0"/>
              </a:spcBef>
              <a:spcAft>
                <a:spcPts val="0"/>
              </a:spcAft>
              <a:buSzPts val="1800"/>
              <a:buAutoNum type="arabicPeriod"/>
            </a:pPr>
            <a:r>
              <a:rPr lang="en-GB"/>
              <a:t>Can we effectively conduct targeted marketing?</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11785" y="531495"/>
            <a:ext cx="8520430" cy="4037330"/>
          </a:xfrm>
        </p:spPr>
        <p:txBody>
          <a:bodyPr/>
          <a:p>
            <a:pPr marL="114300" indent="0" algn="ctr">
              <a:buNone/>
            </a:pPr>
            <a:endParaRPr lang="en-IN" altLang="en-US" sz="2800"/>
          </a:p>
          <a:p>
            <a:pPr marL="114300" indent="0" algn="ctr">
              <a:buNone/>
            </a:pPr>
            <a:endParaRPr lang="en-IN" altLang="en-US" sz="2800"/>
          </a:p>
          <a:p>
            <a:pPr marL="114300" indent="0" algn="ctr">
              <a:buNone/>
            </a:pPr>
            <a:endParaRPr lang="en-IN" altLang="en-US" sz="2800"/>
          </a:p>
          <a:p>
            <a:pPr marL="114300" indent="0" algn="ctr">
              <a:buNone/>
            </a:pPr>
            <a:r>
              <a:rPr lang="en-IN" altLang="en-US" sz="2800"/>
              <a:t>Selenium Tool</a:t>
            </a:r>
            <a:endParaRPr lang="en-IN" alt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IN" altLang="en-US">
                <a:sym typeface="+mn-ea"/>
              </a:rPr>
              <a:t>Introduction of Selenium Tool</a:t>
            </a:r>
            <a:br>
              <a:rPr lang="en-IN" altLang="en-US"/>
            </a:br>
            <a:endParaRPr lang="en-US"/>
          </a:p>
        </p:txBody>
      </p:sp>
      <p:sp>
        <p:nvSpPr>
          <p:cNvPr id="3" name="Text Placeholder 2"/>
          <p:cNvSpPr/>
          <p:nvPr>
            <p:ph type="body" idx="1"/>
          </p:nvPr>
        </p:nvSpPr>
        <p:spPr/>
        <p:txBody>
          <a:bodyPr/>
          <a:p>
            <a:pPr marL="114300" indent="0">
              <a:buNone/>
            </a:pPr>
            <a:r>
              <a:rPr lang="en-GB">
                <a:sym typeface="+mn-ea"/>
              </a:rPr>
              <a:t>Selenium is a prominent open source apparatus that design and specialised analyses use for web program test computerisation and cross-program testing.
Test can be composed with normal programming dialects, including Java, Perl, Python etc.</a:t>
            </a:r>
            <a:endParaRPr lang="en-GB"/>
          </a:p>
          <a:p>
            <a:endParaRPr lang="en-US"/>
          </a:p>
          <a:p>
            <a:pPr marL="114300" indent="0">
              <a:buNone/>
            </a:pPr>
            <a:r>
              <a:rPr lang="en-GB">
                <a:sym typeface="+mn-ea"/>
              </a:rPr>
              <a:t>Selenium is a test device that enables you to compose mechanised web application UI tests in any programming dialects against any HTTP site utilising qny standard JavaScript empowered program.
Selenium comes in two sections.</a:t>
            </a:r>
            <a:endParaRPr lang="en-US"/>
          </a:p>
          <a:p>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IN" altLang="en-US">
                <a:sym typeface="+mn-ea"/>
              </a:rPr>
              <a:t>Application</a:t>
            </a:r>
            <a:br>
              <a:rPr lang="en-IN" altLang="en-US"/>
            </a:br>
            <a:endParaRPr lang="en-US"/>
          </a:p>
        </p:txBody>
      </p:sp>
      <p:sp>
        <p:nvSpPr>
          <p:cNvPr id="3" name="Text Placeholder 2"/>
          <p:cNvSpPr/>
          <p:nvPr>
            <p:ph type="body" idx="1"/>
          </p:nvPr>
        </p:nvSpPr>
        <p:spPr/>
        <p:txBody>
          <a:bodyPr/>
          <a:p>
            <a:pPr marL="114300" indent="0">
              <a:buNone/>
            </a:pPr>
            <a:endParaRPr lang="en-GB">
              <a:sym typeface="+mn-ea"/>
            </a:endParaRPr>
          </a:p>
          <a:p>
            <a:pPr marL="114300" indent="0">
              <a:buNone/>
            </a:pPr>
            <a:r>
              <a:rPr lang="en-GB">
                <a:sym typeface="+mn-ea"/>
              </a:rPr>
              <a:t>The selenium tool is one of the best platform available for testing web applications.</a:t>
            </a:r>
            <a:endParaRPr lang="en-GB"/>
          </a:p>
          <a:p>
            <a:pPr marL="114300" indent="0">
              <a:buNone/>
            </a:pPr>
            <a:r>
              <a:rPr lang="en-GB">
                <a:sym typeface="+mn-ea"/>
              </a:rPr>
              <a:t>Selenium likewise offers adaptability as far as composing test scripts. 
</a:t>
            </a:r>
            <a:endParaRPr lang="en-GB">
              <a:sym typeface="+mn-ea"/>
            </a:endParaRPr>
          </a:p>
          <a:p>
            <a:pPr marL="114300" indent="0">
              <a:buNone/>
            </a:pPr>
            <a:endParaRPr lang="en-GB">
              <a:sym typeface="+mn-ea"/>
            </a:endParaRPr>
          </a:p>
          <a:p>
            <a:pPr marL="114300" indent="0">
              <a:buNone/>
            </a:pPr>
            <a:r>
              <a:rPr lang="en-GB">
                <a:sym typeface="+mn-ea"/>
              </a:rPr>
              <a:t>It is a free of the dialect in which site is made, for instance, if the application under test us produced in python, it is not required that the script composed just in python, the test scripts can be composed in either Java or .net</a:t>
            </a:r>
            <a:endParaRPr lang="en-US"/>
          </a:p>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GB">
                <a:latin typeface="Calibri" panose="020F0502020204030204" charset="0"/>
                <a:cs typeface="Calibri" panose="020F0502020204030204" charset="0"/>
                <a:sym typeface="+mn-ea"/>
              </a:rPr>
              <a:t>Selenium with Pytho</a:t>
            </a:r>
            <a:r>
              <a:rPr lang="en-IN" altLang="en-GB">
                <a:latin typeface="Calibri" panose="020F0502020204030204" charset="0"/>
                <a:cs typeface="Calibri" panose="020F0502020204030204" charset="0"/>
                <a:sym typeface="+mn-ea"/>
              </a:rPr>
              <a:t>n</a:t>
            </a:r>
            <a:br>
              <a:rPr lang="en-IN" altLang="en-GB">
                <a:latin typeface="Calibri" panose="020F0502020204030204" charset="0"/>
                <a:cs typeface="Calibri" panose="020F0502020204030204" charset="0"/>
              </a:rPr>
            </a:br>
            <a:endParaRPr lang="en-US"/>
          </a:p>
        </p:txBody>
      </p:sp>
      <p:sp>
        <p:nvSpPr>
          <p:cNvPr id="3" name="Text Placeholder 2"/>
          <p:cNvSpPr/>
          <p:nvPr>
            <p:ph type="body" idx="1"/>
          </p:nvPr>
        </p:nvSpPr>
        <p:spPr/>
        <p:txBody>
          <a:bodyPr/>
          <a:p>
            <a:pPr marL="342900" indent="-342900">
              <a:buFont typeface="Arial" panose="020B0604020202020204" pitchFamily="34" charset="0"/>
              <a:buChar char="•"/>
            </a:pPr>
            <a:r>
              <a:rPr lang="en-GB">
                <a:sym typeface="+mn-ea"/>
              </a:rPr>
              <a:t>Python is notable for it’s dynamic and basic nature.</a:t>
            </a:r>
            <a:endParaRPr lang="en-GB">
              <a:sym typeface="+mn-ea"/>
            </a:endParaRPr>
          </a:p>
          <a:p>
            <a:pPr marL="342900" indent="-342900">
              <a:buFont typeface="Arial" panose="020B0604020202020204" pitchFamily="34" charset="0"/>
              <a:buChar char="•"/>
            </a:pPr>
            <a:endParaRPr lang="en-GB">
              <a:sym typeface="+mn-ea"/>
            </a:endParaRPr>
          </a:p>
          <a:p>
            <a:pPr marL="342900" indent="-342900">
              <a:buFont typeface="Arial" panose="020B0604020202020204" pitchFamily="34" charset="0"/>
              <a:buChar char="•"/>
            </a:pPr>
            <a:r>
              <a:rPr lang="en-GB">
                <a:sym typeface="+mn-ea"/>
              </a:rPr>
              <a:t>All dialects content hard with python in its diminished code form in few lines and quality for a typical situation.</a:t>
            </a:r>
            <a:endParaRPr lang="en-GB">
              <a:sym typeface="+mn-ea"/>
            </a:endParaRPr>
          </a:p>
          <a:p>
            <a:pPr marL="342900" indent="-342900">
              <a:buFont typeface="Arial" panose="020B0604020202020204" pitchFamily="34" charset="0"/>
              <a:buChar char="•"/>
            </a:pPr>
            <a:endParaRPr lang="en-GB">
              <a:sym typeface="+mn-ea"/>
            </a:endParaRPr>
          </a:p>
          <a:p>
            <a:pPr marL="342900" indent="-342900">
              <a:buFont typeface="Arial" panose="020B0604020202020204" pitchFamily="34" charset="0"/>
              <a:buChar char="•"/>
            </a:pPr>
            <a:r>
              <a:rPr lang="en-GB">
                <a:sym typeface="+mn-ea"/>
              </a:rPr>
              <a:t>Selenium is solid to be utilised with the greater part of the prevalent dialects however adjusted with python it produces awesome outcomes.</a:t>
            </a:r>
            <a:endParaRPr lang="en-GB">
              <a:sym typeface="+mn-ea"/>
            </a:endParaRPr>
          </a:p>
          <a:p>
            <a:pPr marL="0" indent="0">
              <a:buFont typeface="Arial" panose="020B0604020202020204" pitchFamily="34" charset="0"/>
              <a:buNone/>
            </a:pPr>
            <a:endParaRPr lang="en-US"/>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5345</Words>
  <Application>WPS Presentation</Application>
  <PresentationFormat/>
  <Paragraphs>124</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Arial</vt:lpstr>
      <vt:lpstr>Old Standard TT</vt:lpstr>
      <vt:lpstr>Calibri</vt:lpstr>
      <vt:lpstr>Wingdings</vt:lpstr>
      <vt:lpstr>Courier New</vt:lpstr>
      <vt:lpstr>Roboto</vt:lpstr>
      <vt:lpstr>Georgia</vt:lpstr>
      <vt:lpstr>Times New Roman</vt:lpstr>
      <vt:lpstr>Microsoft YaHei</vt:lpstr>
      <vt:lpstr>Arial Unicode MS</vt:lpstr>
      <vt:lpstr>Paperback</vt:lpstr>
      <vt:lpstr>Customer Behavior Analysis</vt:lpstr>
      <vt:lpstr>What is customer behavior?</vt:lpstr>
      <vt:lpstr>Why is it important?</vt:lpstr>
      <vt:lpstr>Users actions</vt:lpstr>
      <vt:lpstr>Conclusion</vt:lpstr>
      <vt:lpstr>PowerPoint 演示文稿</vt:lpstr>
      <vt:lpstr>Introduction of Selenium Tool </vt:lpstr>
      <vt:lpstr>Application </vt:lpstr>
      <vt:lpstr>Selenium with Python </vt:lpstr>
      <vt:lpstr>Why utilise python over different dialects? </vt:lpstr>
      <vt:lpstr>How does this work!? </vt:lpstr>
      <vt:lpstr>PowerPoint 演示文稿</vt:lpstr>
      <vt:lpstr>Unit Testing</vt:lpstr>
      <vt:lpstr>Testing Tools </vt:lpstr>
      <vt:lpstr>unittest </vt:lpstr>
      <vt:lpstr>Features </vt:lpstr>
      <vt:lpstr>Advantage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Behavior Analysis</dc:title>
  <dc:creator/>
  <cp:lastModifiedBy>Shaikh Sadiya</cp:lastModifiedBy>
  <cp:revision>7</cp:revision>
  <dcterms:created xsi:type="dcterms:W3CDTF">2021-10-19T07:46:00Z</dcterms:created>
  <dcterms:modified xsi:type="dcterms:W3CDTF">2021-11-05T11:45:33Z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E502CC5338A4455B99ACEC2843582636</vt:lpwstr>
  </property>
  <property fmtid="{D5CDD505-2E9C-101B-9397-08002B2CF9AE}" pid="3" name="KSOProductBuildVer">
    <vt:lpwstr>1033-11.2.0.10351</vt:lpwstr>
  </property>
</Properties>
</file>