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317" r:id="rId5"/>
    <p:sldId id="318" r:id="rId6"/>
    <p:sldId id="319" r:id="rId7"/>
    <p:sldId id="320" r:id="rId8"/>
    <p:sldId id="267" r:id="rId9"/>
    <p:sldId id="321" r:id="rId10"/>
    <p:sldId id="323" r:id="rId11"/>
    <p:sldId id="322" r:id="rId12"/>
    <p:sldId id="324" r:id="rId13"/>
    <p:sldId id="2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RY7lTPnCgY+NnJI5jJpW4Pzma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f401509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1f4015098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162" name="Google Shape;162;ga1f4015098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3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0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f401509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a1f4015098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imagen más bonita ocn etsrellas…</a:t>
            </a:r>
            <a:endParaRPr/>
          </a:p>
        </p:txBody>
      </p:sp>
      <p:sp>
        <p:nvSpPr>
          <p:cNvPr id="232" name="Google Shape;232;ga1f4015098_0_2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35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48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26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21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71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1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f4015098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a1f401509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38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f4015098_0_3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a1f4015098_0_3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a1f4015098_0_3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a1f4015098_0_3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a1f4015098_0_3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f4015098_0_3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a1f4015098_0_3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ga1f4015098_0_3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a1f4015098_0_3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a1f4015098_0_3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f4015098_0_3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a1f4015098_0_3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a1f4015098_0_3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a1f4015098_0_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a1f4015098_0_3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f4015098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a1f4015098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a1f4015098_0_3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a1f4015098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a1f4015098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a1f4015098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f4015098_0_3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a1f4015098_0_3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a1f4015098_0_3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1f4015098_0_3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a1f4015098_0_3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a1f4015098_0_3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a1f4015098_0_3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a1f4015098_0_3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f4015098_0_3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1f4015098_0_3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1f4015098_0_3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a1f4015098_0_3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f4015098_0_3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a1f4015098_0_3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1f4015098_0_3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f4015098_0_3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a1f4015098_0_3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a1f4015098_0_3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a1f4015098_0_3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a1f4015098_0_3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1f4015098_0_3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f4015098_0_3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a1f4015098_0_3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a1f4015098_0_3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a1f4015098_0_3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a1f4015098_0_3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a1f4015098_0_3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f4015098_0_3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1f4015098_0_36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a1f4015098_0_3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a1f4015098_0_3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1f4015098_0_3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f4015098_0_37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a1f4015098_0_37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a1f4015098_0_3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1f4015098_0_3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1f4015098_0_3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f4015098_0_3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a1f4015098_0_3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a1f4015098_0_3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a1f4015098_0_3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a1f4015098_0_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a1f4015098_0_9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1f4015098_0_9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a1f4015098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1f4015098_0_95"/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</a:rPr>
              <a:t>Santiago Diaz</a:t>
            </a:r>
          </a:p>
          <a:p>
            <a:r>
              <a:rPr lang="es-CO" sz="2400" b="1" dirty="0">
                <a:solidFill>
                  <a:srgbClr val="002060"/>
                </a:solidFill>
                <a:latin typeface="Candara"/>
                <a:ea typeface="Calibri"/>
                <a:cs typeface="Calibri"/>
              </a:rPr>
              <a:t>Giancarlo González</a:t>
            </a:r>
          </a:p>
          <a:p>
            <a:endParaRPr lang="es-ES"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Introducción a la criptografía.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CO" sz="1600" dirty="0">
                <a:solidFill>
                  <a:srgbClr val="002060"/>
                </a:solidFill>
                <a:latin typeface="Calibri"/>
                <a:cs typeface="Calibri"/>
              </a:rPr>
              <a:t>Noviembre de 2022</a:t>
            </a:r>
          </a:p>
          <a:p>
            <a:r>
              <a:rPr lang="es-CO" sz="1600" dirty="0">
                <a:solidFill>
                  <a:srgbClr val="002060"/>
                </a:solidFill>
                <a:latin typeface="Calibri"/>
                <a:cs typeface="Calibri"/>
              </a:rPr>
              <a:t>Bogotá, Colombia.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endParaRPr lang="es-CO" sz="1800" b="1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68" name="Google Shape;168;ga1f4015098_0_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a1f4015098_0_95"/>
          <p:cNvSpPr/>
          <p:nvPr/>
        </p:nvSpPr>
        <p:spPr>
          <a:xfrm>
            <a:off x="318494" y="2300853"/>
            <a:ext cx="482288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100"/>
            </a:pPr>
            <a:r>
              <a:rPr lang="es-CO" sz="2600" dirty="0">
                <a:solidFill>
                  <a:schemeClr val="lt1"/>
                </a:solidFill>
              </a:rPr>
              <a:t>Avance proyecto criptográfico.</a:t>
            </a:r>
          </a:p>
        </p:txBody>
      </p:sp>
      <p:sp>
        <p:nvSpPr>
          <p:cNvPr id="170" name="Google Shape;170;ga1f4015098_0_9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ga1f4015098_0_9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172" name="Google Shape;172;ga1f4015098_0_9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173" name="Google Shape;173;ga1f4015098_0_9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4" name="Google Shape;174;ga1f4015098_0_9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" name="Google Shape;175;ga1f4015098_0_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a1f4015098_0_9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ga1f4015098_0_9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a1f4015098_0_9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ga1f4015098_0_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466262" y="696947"/>
            <a:ext cx="5629738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5400" dirty="0">
                <a:solidFill>
                  <a:srgbClr val="002060"/>
                </a:solidFill>
                <a:latin typeface="Calibri"/>
                <a:cs typeface="Calibri"/>
              </a:rPr>
              <a:t>Progreso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DE558-7264-457C-E137-B8DB7B9BCD0A}"/>
              </a:ext>
            </a:extLst>
          </p:cNvPr>
          <p:cNvSpPr txBox="1"/>
          <p:nvPr/>
        </p:nvSpPr>
        <p:spPr>
          <a:xfrm>
            <a:off x="1670233" y="1995032"/>
            <a:ext cx="7077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Encontrar primo grande y verificarlo.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Cifrar con </a:t>
            </a:r>
            <a:r>
              <a:rPr lang="es-MX" sz="2800" dirty="0" err="1"/>
              <a:t>ElGamal</a:t>
            </a:r>
            <a:r>
              <a:rPr lang="es-MX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Descifrar con </a:t>
            </a:r>
            <a:r>
              <a:rPr lang="es-MX" sz="2800" dirty="0" err="1"/>
              <a:t>ElGamal</a:t>
            </a:r>
            <a:r>
              <a:rPr lang="es-MX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Firma digital.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Realizar el canal de comunicación</a:t>
            </a:r>
          </a:p>
        </p:txBody>
      </p:sp>
      <p:pic>
        <p:nvPicPr>
          <p:cNvPr id="2050" name="Picture 2" descr="Check Mark Vectores Libres de Derechos - iStock">
            <a:extLst>
              <a:ext uri="{FF2B5EF4-FFF2-40B4-BE49-F238E27FC236}">
                <a16:creationId xmlns:a16="http://schemas.microsoft.com/office/drawing/2014/main" id="{44D97D4A-267E-C1DC-7387-A4D370F2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57" y="1653294"/>
            <a:ext cx="1053633" cy="105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Mark Vectores Libres de Derechos - iStock">
            <a:extLst>
              <a:ext uri="{FF2B5EF4-FFF2-40B4-BE49-F238E27FC236}">
                <a16:creationId xmlns:a16="http://schemas.microsoft.com/office/drawing/2014/main" id="{FF97DEFB-491F-7E40-D808-925EF799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57" y="2505685"/>
            <a:ext cx="1053632" cy="10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Mark Vectores Libres de Derechos - iStock">
            <a:extLst>
              <a:ext uri="{FF2B5EF4-FFF2-40B4-BE49-F238E27FC236}">
                <a16:creationId xmlns:a16="http://schemas.microsoft.com/office/drawing/2014/main" id="{EB387EE3-3C78-B24D-D3A5-66942073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2" y="3390403"/>
            <a:ext cx="1053632" cy="10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ding Images – Browse 18,428 Stock Photos, Vectors, and Video | Adobe  Stock">
            <a:extLst>
              <a:ext uri="{FF2B5EF4-FFF2-40B4-BE49-F238E27FC236}">
                <a16:creationId xmlns:a16="http://schemas.microsoft.com/office/drawing/2014/main" id="{87C31BBF-23BC-88B2-A5B9-AB0737C0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80" y="4243530"/>
            <a:ext cx="2197299" cy="9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ending Images – Browse 18,428 Stock Photos, Vectors, and Video | Adobe  Stock">
            <a:extLst>
              <a:ext uri="{FF2B5EF4-FFF2-40B4-BE49-F238E27FC236}">
                <a16:creationId xmlns:a16="http://schemas.microsoft.com/office/drawing/2014/main" id="{29EEA4C5-DB81-6C95-6901-969BA29E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67" y="5198810"/>
            <a:ext cx="2197299" cy="9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466262" y="464609"/>
            <a:ext cx="5629738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5400" dirty="0">
                <a:solidFill>
                  <a:srgbClr val="002060"/>
                </a:solidFill>
                <a:latin typeface="Calibri"/>
                <a:cs typeface="Calibri"/>
              </a:rPr>
              <a:t>Demo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2022-11-07 21-13-32">
            <a:hlinkClick r:id="" action="ppaction://media"/>
            <a:extLst>
              <a:ext uri="{FF2B5EF4-FFF2-40B4-BE49-F238E27FC236}">
                <a16:creationId xmlns:a16="http://schemas.microsoft.com/office/drawing/2014/main" id="{B0523139-7BE3-F8F4-AFF6-A3A5B1C88F6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83" end="1217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78925" y="1369484"/>
            <a:ext cx="8857397" cy="4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a1f4015098_0_285"/>
          <p:cNvPicPr preferRelativeResize="0"/>
          <p:nvPr/>
        </p:nvPicPr>
        <p:blipFill rotWithShape="1">
          <a:blip r:embed="rId3">
            <a:alphaModFix/>
          </a:blip>
          <a:srcRect r="21593"/>
          <a:stretch/>
        </p:blipFill>
        <p:spPr>
          <a:xfrm>
            <a:off x="3937436" y="903008"/>
            <a:ext cx="8236636" cy="576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1f4015098_0_285"/>
          <p:cNvSpPr/>
          <p:nvPr/>
        </p:nvSpPr>
        <p:spPr>
          <a:xfrm>
            <a:off x="-63952" y="1792810"/>
            <a:ext cx="6043449" cy="1444657"/>
          </a:xfrm>
          <a:custGeom>
            <a:avLst/>
            <a:gdLst/>
            <a:ahLst/>
            <a:cxnLst/>
            <a:rect l="l" t="t" r="r" b="b"/>
            <a:pathLst>
              <a:path w="9866856" h="552450" extrusionOk="0">
                <a:moveTo>
                  <a:pt x="0" y="0"/>
                </a:moveTo>
                <a:lnTo>
                  <a:pt x="9690272" y="0"/>
                </a:lnTo>
                <a:cubicBezTo>
                  <a:pt x="9912214" y="264049"/>
                  <a:pt x="9938847" y="279524"/>
                  <a:pt x="9690272" y="552450"/>
                </a:cubicBez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0A338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a1f4015098_0_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3570" y="7086960"/>
            <a:ext cx="990651" cy="111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1f4015098_0_2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727" y="7791822"/>
            <a:ext cx="2332824" cy="4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a1f4015098_0_285"/>
          <p:cNvSpPr/>
          <p:nvPr/>
        </p:nvSpPr>
        <p:spPr>
          <a:xfrm>
            <a:off x="985991" y="1990413"/>
            <a:ext cx="386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239" name="Google Shape;239;ga1f4015098_0_285"/>
          <p:cNvSpPr/>
          <p:nvPr/>
        </p:nvSpPr>
        <p:spPr>
          <a:xfrm>
            <a:off x="3937000" y="5636843"/>
            <a:ext cx="77025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ga1f4015098_0_285"/>
          <p:cNvGrpSpPr/>
          <p:nvPr/>
        </p:nvGrpSpPr>
        <p:grpSpPr>
          <a:xfrm>
            <a:off x="4207788" y="5636843"/>
            <a:ext cx="7160732" cy="704850"/>
            <a:chOff x="4188329" y="5943786"/>
            <a:chExt cx="7160732" cy="704850"/>
          </a:xfrm>
        </p:grpSpPr>
        <p:grpSp>
          <p:nvGrpSpPr>
            <p:cNvPr id="241" name="Google Shape;241;ga1f4015098_0_285"/>
            <p:cNvGrpSpPr/>
            <p:nvPr/>
          </p:nvGrpSpPr>
          <p:grpSpPr>
            <a:xfrm>
              <a:off x="4188329" y="5943786"/>
              <a:ext cx="3080272" cy="704850"/>
              <a:chOff x="606918" y="6191182"/>
              <a:chExt cx="3158605" cy="704850"/>
            </a:xfrm>
          </p:grpSpPr>
          <p:sp>
            <p:nvSpPr>
              <p:cNvPr id="242" name="Google Shape;242;ga1f4015098_0_285"/>
              <p:cNvSpPr txBox="1"/>
              <p:nvPr/>
            </p:nvSpPr>
            <p:spPr>
              <a:xfrm>
                <a:off x="1294123" y="6400329"/>
                <a:ext cx="2471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rgbClr val="595959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@MACC_URosario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3" name="Google Shape;243;ga1f4015098_0_28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6918" y="6191182"/>
                <a:ext cx="676275" cy="70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ga1f4015098_0_2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85897" y="6034601"/>
              <a:ext cx="499217" cy="48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ga1f4015098_0_285"/>
            <p:cNvSpPr txBox="1"/>
            <p:nvPr/>
          </p:nvSpPr>
          <p:spPr>
            <a:xfrm>
              <a:off x="10308061" y="6136149"/>
              <a:ext cx="10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macc_ur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ga1f4015098_0_2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63097" y="6034601"/>
              <a:ext cx="571831" cy="571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ga1f4015098_0_285"/>
            <p:cNvSpPr txBox="1"/>
            <p:nvPr/>
          </p:nvSpPr>
          <p:spPr>
            <a:xfrm>
              <a:off x="7625389" y="6129684"/>
              <a:ext cx="241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1">
                  <a:solidFill>
                    <a:srgbClr val="595959"/>
                  </a:solidFill>
                  <a:latin typeface="Candara"/>
                  <a:ea typeface="Candara"/>
                  <a:cs typeface="Candara"/>
                  <a:sym typeface="Candara"/>
                </a:rPr>
                <a:t>@MACC.URosario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ga1f4015098_0_2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29937" y="0"/>
            <a:ext cx="9424867" cy="97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7;ga1f4015098_0_95">
            <a:extLst>
              <a:ext uri="{FF2B5EF4-FFF2-40B4-BE49-F238E27FC236}">
                <a16:creationId xmlns:a16="http://schemas.microsoft.com/office/drawing/2014/main" id="{85286CD8-D349-A0D3-76FB-E51D86C64DD3}"/>
              </a:ext>
            </a:extLst>
          </p:cNvPr>
          <p:cNvSpPr/>
          <p:nvPr/>
        </p:nvSpPr>
        <p:spPr>
          <a:xfrm>
            <a:off x="145425" y="4053376"/>
            <a:ext cx="3943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2400" b="1" dirty="0">
                <a:solidFill>
                  <a:srgbClr val="002060"/>
                </a:solidFill>
                <a:latin typeface="Candara"/>
                <a:ea typeface="Candara"/>
                <a:cs typeface="Candara"/>
              </a:rPr>
              <a:t>Santiago Diaz</a:t>
            </a:r>
          </a:p>
          <a:p>
            <a:r>
              <a:rPr lang="es-CO" sz="2400" b="1" dirty="0">
                <a:solidFill>
                  <a:srgbClr val="002060"/>
                </a:solidFill>
                <a:latin typeface="Candara"/>
                <a:ea typeface="Calibri"/>
                <a:cs typeface="Calibri"/>
              </a:rPr>
              <a:t>Giancarlo González</a:t>
            </a:r>
          </a:p>
          <a:p>
            <a:endParaRPr lang="es-ES"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CO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Introducción a la criptografía.</a:t>
            </a:r>
            <a:endParaRPr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CO" sz="1600" dirty="0">
                <a:solidFill>
                  <a:srgbClr val="002060"/>
                </a:solidFill>
                <a:latin typeface="Calibri"/>
                <a:cs typeface="Calibri"/>
              </a:rPr>
              <a:t>Noviembre de 2022</a:t>
            </a:r>
          </a:p>
          <a:p>
            <a:r>
              <a:rPr lang="es-CO" sz="1600" dirty="0">
                <a:solidFill>
                  <a:srgbClr val="002060"/>
                </a:solidFill>
                <a:latin typeface="Calibri"/>
                <a:cs typeface="Calibri"/>
              </a:rPr>
              <a:t>Bogotá, Colombia.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endParaRPr lang="es-CO" sz="1800" b="1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588032" y="601520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Problema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595025" y="1168888"/>
            <a:ext cx="10640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 descr="Usuario - Iconos gratis de social">
            <a:extLst>
              <a:ext uri="{FF2B5EF4-FFF2-40B4-BE49-F238E27FC236}">
                <a16:creationId xmlns:a16="http://schemas.microsoft.com/office/drawing/2014/main" id="{0589A18B-D357-97F9-A156-0C999AEF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9" y="1815088"/>
            <a:ext cx="1550351" cy="1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uario - Iconos gratis de social">
            <a:extLst>
              <a:ext uri="{FF2B5EF4-FFF2-40B4-BE49-F238E27FC236}">
                <a16:creationId xmlns:a16="http://schemas.microsoft.com/office/drawing/2014/main" id="{AFA07E7A-906D-44B8-E7DF-32660177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36" y="1815087"/>
            <a:ext cx="1550351" cy="1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84FA54-1E29-A1E4-9209-9247A683EACD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2286000" y="2590263"/>
            <a:ext cx="2149036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0FB73-37CD-4252-162D-C578B1ADA0CA}"/>
              </a:ext>
            </a:extLst>
          </p:cNvPr>
          <p:cNvSpPr txBox="1"/>
          <p:nvPr/>
        </p:nvSpPr>
        <p:spPr>
          <a:xfrm>
            <a:off x="1156862" y="3492562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DCF7E-063B-2237-5C93-C6910B78D666}"/>
              </a:ext>
            </a:extLst>
          </p:cNvPr>
          <p:cNvSpPr txBox="1"/>
          <p:nvPr/>
        </p:nvSpPr>
        <p:spPr>
          <a:xfrm>
            <a:off x="4985927" y="3554117"/>
            <a:ext cx="92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6459B-D9C6-A0B7-00B0-975FA42125E4}"/>
              </a:ext>
            </a:extLst>
          </p:cNvPr>
          <p:cNvSpPr txBox="1"/>
          <p:nvPr/>
        </p:nvSpPr>
        <p:spPr>
          <a:xfrm>
            <a:off x="6957212" y="2098429"/>
            <a:ext cx="4499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Hacer un intercambio de mensajes.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Información sensible.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588032" y="601520"/>
            <a:ext cx="616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Problema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a1f4015098_0_548"/>
          <p:cNvSpPr txBox="1"/>
          <p:nvPr/>
        </p:nvSpPr>
        <p:spPr>
          <a:xfrm>
            <a:off x="595025" y="1168888"/>
            <a:ext cx="10640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 descr="Usuario - Iconos gratis de social">
            <a:extLst>
              <a:ext uri="{FF2B5EF4-FFF2-40B4-BE49-F238E27FC236}">
                <a16:creationId xmlns:a16="http://schemas.microsoft.com/office/drawing/2014/main" id="{0589A18B-D357-97F9-A156-0C999AEF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9" y="1815088"/>
            <a:ext cx="1550351" cy="1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uario - Iconos gratis de social">
            <a:extLst>
              <a:ext uri="{FF2B5EF4-FFF2-40B4-BE49-F238E27FC236}">
                <a16:creationId xmlns:a16="http://schemas.microsoft.com/office/drawing/2014/main" id="{AFA07E7A-906D-44B8-E7DF-32660177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36" y="1815087"/>
            <a:ext cx="1550351" cy="1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84FA54-1E29-A1E4-9209-9247A683EACD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2286000" y="2590263"/>
            <a:ext cx="2149036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0FB73-37CD-4252-162D-C578B1ADA0CA}"/>
              </a:ext>
            </a:extLst>
          </p:cNvPr>
          <p:cNvSpPr txBox="1"/>
          <p:nvPr/>
        </p:nvSpPr>
        <p:spPr>
          <a:xfrm>
            <a:off x="1156862" y="3492562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DCF7E-063B-2237-5C93-C6910B78D666}"/>
              </a:ext>
            </a:extLst>
          </p:cNvPr>
          <p:cNvSpPr txBox="1"/>
          <p:nvPr/>
        </p:nvSpPr>
        <p:spPr>
          <a:xfrm>
            <a:off x="4985927" y="3554117"/>
            <a:ext cx="92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6459B-D9C6-A0B7-00B0-975FA42125E4}"/>
              </a:ext>
            </a:extLst>
          </p:cNvPr>
          <p:cNvSpPr txBox="1"/>
          <p:nvPr/>
        </p:nvSpPr>
        <p:spPr>
          <a:xfrm>
            <a:off x="6957212" y="2098429"/>
            <a:ext cx="4499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Hacer un intercambio de mensajes.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Información sensible.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Existe acceso no deseado al canal.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73AFFEA-ECAC-0379-9ED0-516E93598B10}"/>
              </a:ext>
            </a:extLst>
          </p:cNvPr>
          <p:cNvSpPr/>
          <p:nvPr/>
        </p:nvSpPr>
        <p:spPr>
          <a:xfrm>
            <a:off x="3154824" y="2775503"/>
            <a:ext cx="411386" cy="181123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Las Pymes, el blanco de los cibercriminales en la nueva normalidad |  Revista Martes Financiero">
            <a:extLst>
              <a:ext uri="{FF2B5EF4-FFF2-40B4-BE49-F238E27FC236}">
                <a16:creationId xmlns:a16="http://schemas.microsoft.com/office/drawing/2014/main" id="{A266CE93-A48B-2C67-FAA5-2B22996B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65" y="4637700"/>
            <a:ext cx="2844760" cy="21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2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2031620" y="1850353"/>
            <a:ext cx="274040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¿Objetivo?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1;ga1f4015098_0_548">
            <a:extLst>
              <a:ext uri="{FF2B5EF4-FFF2-40B4-BE49-F238E27FC236}">
                <a16:creationId xmlns:a16="http://schemas.microsoft.com/office/drawing/2014/main" id="{520B2439-7BF3-7741-6755-C18361D2C4A8}"/>
              </a:ext>
            </a:extLst>
          </p:cNvPr>
          <p:cNvSpPr txBox="1"/>
          <p:nvPr/>
        </p:nvSpPr>
        <p:spPr>
          <a:xfrm>
            <a:off x="7928485" y="1850353"/>
            <a:ext cx="223189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¿Cómo?</a:t>
            </a:r>
          </a:p>
        </p:txBody>
      </p:sp>
    </p:spTree>
    <p:extLst>
      <p:ext uri="{BB962C8B-B14F-4D97-AF65-F5344CB8AC3E}">
        <p14:creationId xmlns:p14="http://schemas.microsoft.com/office/powerpoint/2010/main" val="381658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2031620" y="1850353"/>
            <a:ext cx="274040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¿Objetivo?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1;ga1f4015098_0_548">
            <a:extLst>
              <a:ext uri="{FF2B5EF4-FFF2-40B4-BE49-F238E27FC236}">
                <a16:creationId xmlns:a16="http://schemas.microsoft.com/office/drawing/2014/main" id="{520B2439-7BF3-7741-6755-C18361D2C4A8}"/>
              </a:ext>
            </a:extLst>
          </p:cNvPr>
          <p:cNvSpPr txBox="1"/>
          <p:nvPr/>
        </p:nvSpPr>
        <p:spPr>
          <a:xfrm>
            <a:off x="7928485" y="1850353"/>
            <a:ext cx="223189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¿Cómo?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292D1-9641-1E19-FF98-82DA940F8342}"/>
              </a:ext>
            </a:extLst>
          </p:cNvPr>
          <p:cNvSpPr txBox="1"/>
          <p:nvPr/>
        </p:nvSpPr>
        <p:spPr>
          <a:xfrm>
            <a:off x="1522616" y="3198165"/>
            <a:ext cx="3758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Generar un canal de comunicación seguro entre A y B.</a:t>
            </a:r>
          </a:p>
        </p:txBody>
      </p:sp>
    </p:spTree>
    <p:extLst>
      <p:ext uri="{BB962C8B-B14F-4D97-AF65-F5344CB8AC3E}">
        <p14:creationId xmlns:p14="http://schemas.microsoft.com/office/powerpoint/2010/main" val="87865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2031620" y="1850353"/>
            <a:ext cx="274040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¿Objetivo?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1;ga1f4015098_0_548">
            <a:extLst>
              <a:ext uri="{FF2B5EF4-FFF2-40B4-BE49-F238E27FC236}">
                <a16:creationId xmlns:a16="http://schemas.microsoft.com/office/drawing/2014/main" id="{520B2439-7BF3-7741-6755-C18361D2C4A8}"/>
              </a:ext>
            </a:extLst>
          </p:cNvPr>
          <p:cNvSpPr txBox="1"/>
          <p:nvPr/>
        </p:nvSpPr>
        <p:spPr>
          <a:xfrm>
            <a:off x="7928485" y="1850353"/>
            <a:ext cx="223189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¿Cómo?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777DB-667A-B02F-6AAE-20C1BA61FF48}"/>
              </a:ext>
            </a:extLst>
          </p:cNvPr>
          <p:cNvSpPr txBox="1"/>
          <p:nvPr/>
        </p:nvSpPr>
        <p:spPr>
          <a:xfrm>
            <a:off x="1522616" y="3198165"/>
            <a:ext cx="3758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Generar un canal de comunicación seguro entre A y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52AFC-D06E-AB82-8A3F-D127CF83D4BD}"/>
              </a:ext>
            </a:extLst>
          </p:cNvPr>
          <p:cNvSpPr txBox="1"/>
          <p:nvPr/>
        </p:nvSpPr>
        <p:spPr>
          <a:xfrm>
            <a:off x="6910974" y="2736501"/>
            <a:ext cx="420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A través del cifrado de mensajes utilizando </a:t>
            </a:r>
            <a:r>
              <a:rPr lang="es-MX" sz="2400" dirty="0" err="1"/>
              <a:t>Elgamal</a:t>
            </a:r>
            <a:r>
              <a:rPr lang="es-MX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Utilizando firmas digitales basadas en </a:t>
            </a:r>
            <a:r>
              <a:rPr lang="es-MX" sz="2400" dirty="0" err="1"/>
              <a:t>Elgamal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6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466262" y="696947"/>
            <a:ext cx="5629738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5400" dirty="0">
                <a:solidFill>
                  <a:srgbClr val="002060"/>
                </a:solidFill>
                <a:latin typeface="Calibri"/>
                <a:cs typeface="Calibri"/>
              </a:rPr>
              <a:t>Implementación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ómo crear un Servidor Web Casero - El Taller del Bit">
            <a:extLst>
              <a:ext uri="{FF2B5EF4-FFF2-40B4-BE49-F238E27FC236}">
                <a16:creationId xmlns:a16="http://schemas.microsoft.com/office/drawing/2014/main" id="{95E201FD-6413-9472-0E8A-94BD417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18" y="2093080"/>
            <a:ext cx="1453182" cy="17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vatar Colorido Del Perfil Del Hombre De Negocios Sobre El Fondo Blanco  Ilustración del Vector - Ilustración de profesional, fortuna: 81932096">
            <a:extLst>
              <a:ext uri="{FF2B5EF4-FFF2-40B4-BE49-F238E27FC236}">
                <a16:creationId xmlns:a16="http://schemas.microsoft.com/office/drawing/2014/main" id="{29D1AC0F-75D7-1102-6C04-EE86F382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6" y="2063420"/>
            <a:ext cx="1669026" cy="16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51AC5-14F6-F539-838D-BFA92C0341EC}"/>
              </a:ext>
            </a:extLst>
          </p:cNvPr>
          <p:cNvSpPr txBox="1"/>
          <p:nvPr/>
        </p:nvSpPr>
        <p:spPr>
          <a:xfrm>
            <a:off x="1400787" y="3835446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70B5D-A658-4939-7D96-E0CAF140BD00}"/>
              </a:ext>
            </a:extLst>
          </p:cNvPr>
          <p:cNvSpPr txBox="1"/>
          <p:nvPr/>
        </p:nvSpPr>
        <p:spPr>
          <a:xfrm>
            <a:off x="4906606" y="3835446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8FF1E87-649C-7C7E-74CE-2DE834D0127D}"/>
              </a:ext>
            </a:extLst>
          </p:cNvPr>
          <p:cNvSpPr/>
          <p:nvPr/>
        </p:nvSpPr>
        <p:spPr>
          <a:xfrm>
            <a:off x="2863873" y="2872061"/>
            <a:ext cx="1135626" cy="40570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8" name="Picture 6" descr="Dibujo De Carta Para Colorear - Ultra Coloring Pages">
            <a:extLst>
              <a:ext uri="{FF2B5EF4-FFF2-40B4-BE49-F238E27FC236}">
                <a16:creationId xmlns:a16="http://schemas.microsoft.com/office/drawing/2014/main" id="{A5A61483-E4C2-EE64-BB80-FDFFEE85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7" y="1594852"/>
            <a:ext cx="1521542" cy="15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20B6A791-0784-6C8D-0148-F70F53F5AF30}"/>
              </a:ext>
            </a:extLst>
          </p:cNvPr>
          <p:cNvSpPr/>
          <p:nvPr/>
        </p:nvSpPr>
        <p:spPr>
          <a:xfrm>
            <a:off x="3178675" y="3451909"/>
            <a:ext cx="411386" cy="121562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Las Pymes, el blanco de los cibercriminales en la nueva normalidad |  Revista Martes Financiero">
            <a:extLst>
              <a:ext uri="{FF2B5EF4-FFF2-40B4-BE49-F238E27FC236}">
                <a16:creationId xmlns:a16="http://schemas.microsoft.com/office/drawing/2014/main" id="{F16B3544-03A2-0684-3E46-65EC852F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65" y="4724429"/>
            <a:ext cx="2844760" cy="21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BED94F9-EAA2-3A34-3B14-75997826435C}"/>
              </a:ext>
            </a:extLst>
          </p:cNvPr>
          <p:cNvSpPr/>
          <p:nvPr/>
        </p:nvSpPr>
        <p:spPr>
          <a:xfrm>
            <a:off x="2807506" y="3486229"/>
            <a:ext cx="1191993" cy="1146983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5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466262" y="696947"/>
            <a:ext cx="5629738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5400" dirty="0">
                <a:solidFill>
                  <a:srgbClr val="002060"/>
                </a:solidFill>
                <a:latin typeface="Calibri"/>
                <a:cs typeface="Calibri"/>
              </a:rPr>
              <a:t>Implementación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ómo crear un Servidor Web Casero - El Taller del Bit">
            <a:extLst>
              <a:ext uri="{FF2B5EF4-FFF2-40B4-BE49-F238E27FC236}">
                <a16:creationId xmlns:a16="http://schemas.microsoft.com/office/drawing/2014/main" id="{95E201FD-6413-9472-0E8A-94BD417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18" y="2093080"/>
            <a:ext cx="1453182" cy="17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vatar Colorido Del Perfil Del Hombre De Negocios Sobre El Fondo Blanco  Ilustración del Vector - Ilustración de profesional, fortuna: 81932096">
            <a:extLst>
              <a:ext uri="{FF2B5EF4-FFF2-40B4-BE49-F238E27FC236}">
                <a16:creationId xmlns:a16="http://schemas.microsoft.com/office/drawing/2014/main" id="{29D1AC0F-75D7-1102-6C04-EE86F382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6" y="2063420"/>
            <a:ext cx="1669026" cy="16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B51AC5-14F6-F539-838D-BFA92C0341EC}"/>
              </a:ext>
            </a:extLst>
          </p:cNvPr>
          <p:cNvSpPr txBox="1"/>
          <p:nvPr/>
        </p:nvSpPr>
        <p:spPr>
          <a:xfrm>
            <a:off x="1400787" y="3835446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70B5D-A658-4939-7D96-E0CAF140BD00}"/>
              </a:ext>
            </a:extLst>
          </p:cNvPr>
          <p:cNvSpPr txBox="1"/>
          <p:nvPr/>
        </p:nvSpPr>
        <p:spPr>
          <a:xfrm>
            <a:off x="4906606" y="3835446"/>
            <a:ext cx="35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8FF1E87-649C-7C7E-74CE-2DE834D0127D}"/>
              </a:ext>
            </a:extLst>
          </p:cNvPr>
          <p:cNvSpPr/>
          <p:nvPr/>
        </p:nvSpPr>
        <p:spPr>
          <a:xfrm>
            <a:off x="2863873" y="2872061"/>
            <a:ext cx="1135626" cy="40570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8" name="Picture 6" descr="Dibujo De Carta Para Colorear - Ultra Coloring Pages">
            <a:extLst>
              <a:ext uri="{FF2B5EF4-FFF2-40B4-BE49-F238E27FC236}">
                <a16:creationId xmlns:a16="http://schemas.microsoft.com/office/drawing/2014/main" id="{A5A61483-E4C2-EE64-BB80-FDFFEE85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7" y="1594852"/>
            <a:ext cx="1521542" cy="15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20B6A791-0784-6C8D-0148-F70F53F5AF30}"/>
              </a:ext>
            </a:extLst>
          </p:cNvPr>
          <p:cNvSpPr/>
          <p:nvPr/>
        </p:nvSpPr>
        <p:spPr>
          <a:xfrm>
            <a:off x="3178675" y="3451909"/>
            <a:ext cx="411386" cy="121562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Las Pymes, el blanco de los cibercriminales en la nueva normalidad |  Revista Martes Financiero">
            <a:extLst>
              <a:ext uri="{FF2B5EF4-FFF2-40B4-BE49-F238E27FC236}">
                <a16:creationId xmlns:a16="http://schemas.microsoft.com/office/drawing/2014/main" id="{F16B3544-03A2-0684-3E46-65EC852F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65" y="4724429"/>
            <a:ext cx="2844760" cy="21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BED94F9-EAA2-3A34-3B14-75997826435C}"/>
              </a:ext>
            </a:extLst>
          </p:cNvPr>
          <p:cNvSpPr/>
          <p:nvPr/>
        </p:nvSpPr>
        <p:spPr>
          <a:xfrm>
            <a:off x="2807506" y="3486229"/>
            <a:ext cx="1191993" cy="1146983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02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5FBFC6B9-E122-5071-A9A0-5F5B4668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72" y="2318863"/>
            <a:ext cx="3711051" cy="20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963EEBC7-BDEA-E2DA-4517-667F57CB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92" y="4406329"/>
            <a:ext cx="2620606" cy="196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Community | Django">
            <a:extLst>
              <a:ext uri="{FF2B5EF4-FFF2-40B4-BE49-F238E27FC236}">
                <a16:creationId xmlns:a16="http://schemas.microsoft.com/office/drawing/2014/main" id="{9EA43865-B45A-06CC-C4A6-567CD884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06" y="4733470"/>
            <a:ext cx="3275677" cy="13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1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f4015098_0_548"/>
          <p:cNvSpPr txBox="1"/>
          <p:nvPr/>
        </p:nvSpPr>
        <p:spPr>
          <a:xfrm>
            <a:off x="466262" y="696947"/>
            <a:ext cx="5629738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5400" dirty="0">
                <a:solidFill>
                  <a:srgbClr val="002060"/>
                </a:solidFill>
                <a:latin typeface="Calibri"/>
                <a:cs typeface="Calibri"/>
              </a:rPr>
              <a:t>Progreso</a:t>
            </a:r>
          </a:p>
        </p:txBody>
      </p:sp>
      <p:pic>
        <p:nvPicPr>
          <p:cNvPr id="192" name="Google Shape;192;ga1f4015098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2172"/>
            <a:ext cx="74199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DE558-7264-457C-E137-B8DB7B9BCD0A}"/>
              </a:ext>
            </a:extLst>
          </p:cNvPr>
          <p:cNvSpPr txBox="1"/>
          <p:nvPr/>
        </p:nvSpPr>
        <p:spPr>
          <a:xfrm>
            <a:off x="1670233" y="1995032"/>
            <a:ext cx="7077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Encontrar primo grande y verificarlo.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Cifrar con </a:t>
            </a:r>
            <a:r>
              <a:rPr lang="es-MX" sz="2800" dirty="0" err="1"/>
              <a:t>ElGamal</a:t>
            </a:r>
            <a:r>
              <a:rPr lang="es-MX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Descifrar con </a:t>
            </a:r>
            <a:r>
              <a:rPr lang="es-MX" sz="2800" dirty="0" err="1"/>
              <a:t>ElGamal</a:t>
            </a:r>
            <a:r>
              <a:rPr lang="es-MX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Firma digital.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Realizar el canal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637356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215</Words>
  <Application>Microsoft Office PowerPoint</Application>
  <PresentationFormat>Widescreen</PresentationFormat>
  <Paragraphs>75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Candara</vt:lpstr>
      <vt:lpstr>Arial</vt:lpstr>
      <vt:lpstr>Calibri</vt:lpstr>
      <vt:lpstr>Tema de Office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Valerie Elisabeth Gauthier Umana</dc:creator>
  <cp:lastModifiedBy>Santiago Díaz</cp:lastModifiedBy>
  <cp:revision>4</cp:revision>
  <dcterms:modified xsi:type="dcterms:W3CDTF">2022-11-08T02:20:03Z</dcterms:modified>
</cp:coreProperties>
</file>