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9" r:id="rId3"/>
    <p:sldId id="257" r:id="rId4"/>
    <p:sldId id="259" r:id="rId5"/>
    <p:sldId id="261" r:id="rId6"/>
    <p:sldId id="263" r:id="rId7"/>
    <p:sldId id="343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81" r:id="rId18"/>
    <p:sldId id="380" r:id="rId19"/>
    <p:sldId id="384" r:id="rId20"/>
    <p:sldId id="382" r:id="rId21"/>
    <p:sldId id="385" r:id="rId22"/>
    <p:sldId id="388" r:id="rId23"/>
    <p:sldId id="389" r:id="rId24"/>
    <p:sldId id="390" r:id="rId25"/>
    <p:sldId id="391" r:id="rId26"/>
    <p:sldId id="392" r:id="rId27"/>
    <p:sldId id="3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EE5"/>
    <a:srgbClr val="D00000"/>
    <a:srgbClr val="696667"/>
    <a:srgbClr val="964F4C"/>
    <a:srgbClr val="E2F79D"/>
    <a:srgbClr val="99FF99"/>
    <a:srgbClr val="D6ED17"/>
    <a:srgbClr val="D21F3C"/>
    <a:srgbClr val="ADEFD1"/>
    <a:srgbClr val="567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62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image" Target="../media/image28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3DE35-4F31-4EB5-8D13-77AA6D2170E7}" type="doc">
      <dgm:prSet loTypeId="urn:microsoft.com/office/officeart/2005/8/layout/process2" loCatId="process" qsTypeId="urn:microsoft.com/office/officeart/2005/8/quickstyle/simple2" qsCatId="simple" csTypeId="urn:microsoft.com/office/officeart/2005/8/colors/accent0_1" csCatId="mainScheme" phldr="1"/>
      <dgm:spPr/>
    </dgm:pt>
    <dgm:pt modelId="{F5E6AD86-F388-441B-B692-D5A08430BD79}">
      <dgm:prSet phldrT="[Text]"/>
      <dgm:spPr/>
      <dgm:t>
        <a:bodyPr/>
        <a:lstStyle/>
        <a:p>
          <a:r>
            <a:rPr lang="en-US" smtClean="0">
              <a:latin typeface="Raleway" pitchFamily="2" charset="0"/>
            </a:rPr>
            <a:t>Jointly design the phase-shifts and the precoding scheme</a:t>
          </a:r>
          <a:endParaRPr lang="en-US"/>
        </a:p>
      </dgm:t>
    </dgm:pt>
    <dgm:pt modelId="{F4385256-F84C-4F8D-A968-359439623AE5}" type="parTrans" cxnId="{BFC602A1-7338-4C0D-A745-2189637986BE}">
      <dgm:prSet/>
      <dgm:spPr/>
      <dgm:t>
        <a:bodyPr/>
        <a:lstStyle/>
        <a:p>
          <a:endParaRPr lang="en-US"/>
        </a:p>
      </dgm:t>
    </dgm:pt>
    <dgm:pt modelId="{59FDE0B5-9913-4C2D-AC3E-88876B42A93A}" type="sibTrans" cxnId="{BFC602A1-7338-4C0D-A745-2189637986BE}">
      <dgm:prSet/>
      <dgm:spPr/>
      <dgm:t>
        <a:bodyPr/>
        <a:lstStyle/>
        <a:p>
          <a:endParaRPr lang="en-US"/>
        </a:p>
      </dgm:t>
    </dgm:pt>
    <dgm:pt modelId="{C54F6DBB-A766-498F-8A2F-E5C9A2D0F296}">
      <dgm:prSet phldrT="[Text]"/>
      <dgm:spPr/>
      <dgm:t>
        <a:bodyPr/>
        <a:lstStyle/>
        <a:p>
          <a:r>
            <a:rPr lang="en-US" smtClean="0">
              <a:latin typeface="Raleway" pitchFamily="2" charset="0"/>
            </a:rPr>
            <a:t>Maximization of the achievable secrecy throughput </a:t>
          </a:r>
          <a:endParaRPr lang="en-US">
            <a:latin typeface="Raleway" pitchFamily="2" charset="0"/>
          </a:endParaRPr>
        </a:p>
      </dgm:t>
    </dgm:pt>
    <dgm:pt modelId="{E0D6CB75-0943-42D7-B26D-8D79943376AC}" type="parTrans" cxnId="{8C4C22FA-940A-4B62-9BE0-0E0D814BBC49}">
      <dgm:prSet/>
      <dgm:spPr/>
      <dgm:t>
        <a:bodyPr/>
        <a:lstStyle/>
        <a:p>
          <a:endParaRPr lang="en-US"/>
        </a:p>
      </dgm:t>
    </dgm:pt>
    <dgm:pt modelId="{1E389997-38BB-4C6A-8554-8DB5FB6896BC}" type="sibTrans" cxnId="{8C4C22FA-940A-4B62-9BE0-0E0D814BBC49}">
      <dgm:prSet/>
      <dgm:spPr/>
      <dgm:t>
        <a:bodyPr/>
        <a:lstStyle/>
        <a:p>
          <a:endParaRPr lang="en-US"/>
        </a:p>
      </dgm:t>
    </dgm:pt>
    <dgm:pt modelId="{49A37A98-7527-4405-9827-7B18344EA21B}" type="pres">
      <dgm:prSet presAssocID="{2EF3DE35-4F31-4EB5-8D13-77AA6D2170E7}" presName="linearFlow" presStyleCnt="0">
        <dgm:presLayoutVars>
          <dgm:resizeHandles val="exact"/>
        </dgm:presLayoutVars>
      </dgm:prSet>
      <dgm:spPr/>
    </dgm:pt>
    <dgm:pt modelId="{CB1EDA48-9588-4BA4-A9D5-533C2A075AA0}" type="pres">
      <dgm:prSet presAssocID="{F5E6AD86-F388-441B-B692-D5A08430BD7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EC850-2E04-4B61-B146-5F9AAE4FC4C5}" type="pres">
      <dgm:prSet presAssocID="{59FDE0B5-9913-4C2D-AC3E-88876B42A93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D8ED4F1-AE98-4D11-9B8A-15825F42ACB7}" type="pres">
      <dgm:prSet presAssocID="{59FDE0B5-9913-4C2D-AC3E-88876B42A93A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D6CB7C1-3616-4930-B36C-CA0C8BD8FBCD}" type="pres">
      <dgm:prSet presAssocID="{C54F6DBB-A766-498F-8A2F-E5C9A2D0F29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3C19B8-35B7-423F-BE1E-979BC9E3EB04}" type="presOf" srcId="{59FDE0B5-9913-4C2D-AC3E-88876B42A93A}" destId="{2D8ED4F1-AE98-4D11-9B8A-15825F42ACB7}" srcOrd="1" destOrd="0" presId="urn:microsoft.com/office/officeart/2005/8/layout/process2"/>
    <dgm:cxn modelId="{BFC602A1-7338-4C0D-A745-2189637986BE}" srcId="{2EF3DE35-4F31-4EB5-8D13-77AA6D2170E7}" destId="{F5E6AD86-F388-441B-B692-D5A08430BD79}" srcOrd="0" destOrd="0" parTransId="{F4385256-F84C-4F8D-A968-359439623AE5}" sibTransId="{59FDE0B5-9913-4C2D-AC3E-88876B42A93A}"/>
    <dgm:cxn modelId="{8E5DD1B5-C803-4F40-B9F4-E15E89806404}" type="presOf" srcId="{F5E6AD86-F388-441B-B692-D5A08430BD79}" destId="{CB1EDA48-9588-4BA4-A9D5-533C2A075AA0}" srcOrd="0" destOrd="0" presId="urn:microsoft.com/office/officeart/2005/8/layout/process2"/>
    <dgm:cxn modelId="{B64EE32C-3650-4C36-B260-3200AC3D31AD}" type="presOf" srcId="{C54F6DBB-A766-498F-8A2F-E5C9A2D0F296}" destId="{2D6CB7C1-3616-4930-B36C-CA0C8BD8FBCD}" srcOrd="0" destOrd="0" presId="urn:microsoft.com/office/officeart/2005/8/layout/process2"/>
    <dgm:cxn modelId="{40F60F04-9D64-49A2-B106-06BE87858111}" type="presOf" srcId="{2EF3DE35-4F31-4EB5-8D13-77AA6D2170E7}" destId="{49A37A98-7527-4405-9827-7B18344EA21B}" srcOrd="0" destOrd="0" presId="urn:microsoft.com/office/officeart/2005/8/layout/process2"/>
    <dgm:cxn modelId="{3E631C51-20C5-4DD5-8BC0-3AC358B751F9}" type="presOf" srcId="{59FDE0B5-9913-4C2D-AC3E-88876B42A93A}" destId="{17DEC850-2E04-4B61-B146-5F9AAE4FC4C5}" srcOrd="0" destOrd="0" presId="urn:microsoft.com/office/officeart/2005/8/layout/process2"/>
    <dgm:cxn modelId="{8C4C22FA-940A-4B62-9BE0-0E0D814BBC49}" srcId="{2EF3DE35-4F31-4EB5-8D13-77AA6D2170E7}" destId="{C54F6DBB-A766-498F-8A2F-E5C9A2D0F296}" srcOrd="1" destOrd="0" parTransId="{E0D6CB75-0943-42D7-B26D-8D79943376AC}" sibTransId="{1E389997-38BB-4C6A-8554-8DB5FB6896BC}"/>
    <dgm:cxn modelId="{2F7E2D02-EC9A-46FB-BB4F-286CC8AE37BC}" type="presParOf" srcId="{49A37A98-7527-4405-9827-7B18344EA21B}" destId="{CB1EDA48-9588-4BA4-A9D5-533C2A075AA0}" srcOrd="0" destOrd="0" presId="urn:microsoft.com/office/officeart/2005/8/layout/process2"/>
    <dgm:cxn modelId="{12B9FF1D-E3E7-473D-A070-54C627FA42DA}" type="presParOf" srcId="{49A37A98-7527-4405-9827-7B18344EA21B}" destId="{17DEC850-2E04-4B61-B146-5F9AAE4FC4C5}" srcOrd="1" destOrd="0" presId="urn:microsoft.com/office/officeart/2005/8/layout/process2"/>
    <dgm:cxn modelId="{82B08A6E-BBDD-45B3-9099-A241B7C3C897}" type="presParOf" srcId="{17DEC850-2E04-4B61-B146-5F9AAE4FC4C5}" destId="{2D8ED4F1-AE98-4D11-9B8A-15825F42ACB7}" srcOrd="0" destOrd="0" presId="urn:microsoft.com/office/officeart/2005/8/layout/process2"/>
    <dgm:cxn modelId="{0C297D13-7770-457B-919F-5B10979D152A}" type="presParOf" srcId="{49A37A98-7527-4405-9827-7B18344EA21B}" destId="{2D6CB7C1-3616-4930-B36C-CA0C8BD8FBC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A89D5-769C-4EF1-BA72-9104E856BFA8}" type="doc">
      <dgm:prSet loTypeId="urn:microsoft.com/office/officeart/2005/8/layout/hList1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2173DC2-66E3-4E7A-8F23-D5D2E6139F02}">
      <dgm:prSet phldrT="[Text]"/>
      <dgm:spPr/>
      <dgm:t>
        <a:bodyPr/>
        <a:lstStyle/>
        <a:p>
          <a:pPr algn="ctr"/>
          <a:r>
            <a:rPr lang="en-US" smtClean="0"/>
            <a:t>DOWNLINK</a:t>
          </a:r>
          <a:endParaRPr lang="en-US"/>
        </a:p>
      </dgm:t>
    </dgm:pt>
    <dgm:pt modelId="{C393C598-0AE3-4CCD-B4CE-90B0080F76FC}" type="parTrans" cxnId="{00B949FA-E8F4-498E-9AF2-6E6FD81A018E}">
      <dgm:prSet/>
      <dgm:spPr/>
      <dgm:t>
        <a:bodyPr/>
        <a:lstStyle/>
        <a:p>
          <a:pPr algn="ctr"/>
          <a:endParaRPr lang="en-US"/>
        </a:p>
      </dgm:t>
    </dgm:pt>
    <dgm:pt modelId="{8FC9A781-5B97-453A-9595-542979069A8B}" type="sibTrans" cxnId="{00B949FA-E8F4-498E-9AF2-6E6FD81A018E}">
      <dgm:prSet/>
      <dgm:spPr/>
      <dgm:t>
        <a:bodyPr/>
        <a:lstStyle/>
        <a:p>
          <a:pPr algn="ctr"/>
          <a:endParaRPr lang="en-US"/>
        </a:p>
      </dgm:t>
    </dgm:pt>
    <dgm:pt modelId="{A666653E-A1CE-4A0D-91D0-7FEE8FF455F1}">
      <dgm:prSet phldrT="[Text]" custT="1"/>
      <dgm:spPr/>
      <dgm:t>
        <a:bodyPr/>
        <a:lstStyle/>
        <a:p>
          <a:pPr algn="ctr"/>
          <a:r>
            <a:rPr lang="en-US" sz="2000" smtClean="0">
              <a:latin typeface="Raleway" pitchFamily="2" charset="0"/>
            </a:rPr>
            <a:t>Overheard by an active eavesdropper</a:t>
          </a:r>
          <a:endParaRPr lang="en-US" sz="2000">
            <a:latin typeface="Raleway" pitchFamily="2" charset="0"/>
          </a:endParaRPr>
        </a:p>
      </dgm:t>
    </dgm:pt>
    <dgm:pt modelId="{CAF66DC8-70E3-4C66-B402-519E8C4BDEFB}" type="parTrans" cxnId="{AA881C19-21BC-4234-9FFC-D0A7092BE801}">
      <dgm:prSet/>
      <dgm:spPr/>
      <dgm:t>
        <a:bodyPr/>
        <a:lstStyle/>
        <a:p>
          <a:pPr algn="ctr"/>
          <a:endParaRPr lang="en-US"/>
        </a:p>
      </dgm:t>
    </dgm:pt>
    <dgm:pt modelId="{B774CA0A-C0FC-4474-BF36-C4EB34286AB3}" type="sibTrans" cxnId="{AA881C19-21BC-4234-9FFC-D0A7092BE801}">
      <dgm:prSet/>
      <dgm:spPr/>
      <dgm:t>
        <a:bodyPr/>
        <a:lstStyle/>
        <a:p>
          <a:pPr algn="ctr"/>
          <a:endParaRPr lang="en-US"/>
        </a:p>
      </dgm:t>
    </dgm:pt>
    <dgm:pt modelId="{F8B3494F-7DFC-4C45-966D-939EBE021D6A}">
      <dgm:prSet phldrT="[Text]"/>
      <dgm:spPr/>
      <dgm:t>
        <a:bodyPr/>
        <a:lstStyle/>
        <a:p>
          <a:pPr algn="ctr"/>
          <a:r>
            <a:rPr lang="en-US" smtClean="0"/>
            <a:t>EAVESDROPPER</a:t>
          </a:r>
          <a:endParaRPr lang="en-US"/>
        </a:p>
      </dgm:t>
    </dgm:pt>
    <dgm:pt modelId="{3AC5428F-2F26-4077-85DD-3E67BF0FCA95}" type="parTrans" cxnId="{E2E39B00-C68B-42C5-AD3E-25A5A30CAA72}">
      <dgm:prSet/>
      <dgm:spPr/>
      <dgm:t>
        <a:bodyPr/>
        <a:lstStyle/>
        <a:p>
          <a:pPr algn="ctr"/>
          <a:endParaRPr lang="en-US"/>
        </a:p>
      </dgm:t>
    </dgm:pt>
    <dgm:pt modelId="{E44F5D1E-7A1D-473F-83BE-21B2C0DFE701}" type="sibTrans" cxnId="{E2E39B00-C68B-42C5-AD3E-25A5A30CAA72}">
      <dgm:prSet/>
      <dgm:spPr/>
      <dgm:t>
        <a:bodyPr/>
        <a:lstStyle/>
        <a:p>
          <a:pPr algn="ctr"/>
          <a:endParaRPr lang="en-US"/>
        </a:p>
      </dgm:t>
    </dgm:pt>
    <dgm:pt modelId="{D1CE4714-C207-4F70-890A-B24125AF2FE1}">
      <dgm:prSet phldrT="[Text]"/>
      <dgm:spPr/>
      <dgm:t>
        <a:bodyPr/>
        <a:lstStyle/>
        <a:p>
          <a:pPr algn="ctr"/>
          <a:r>
            <a:rPr lang="en-US" smtClean="0"/>
            <a:t>UPLINK</a:t>
          </a:r>
          <a:endParaRPr lang="en-US"/>
        </a:p>
      </dgm:t>
    </dgm:pt>
    <dgm:pt modelId="{7291C43E-639B-4907-B889-85526BA8E240}" type="parTrans" cxnId="{2496708F-F367-4009-AB26-2A939541C9E7}">
      <dgm:prSet/>
      <dgm:spPr/>
      <dgm:t>
        <a:bodyPr/>
        <a:lstStyle/>
        <a:p>
          <a:pPr algn="ctr"/>
          <a:endParaRPr lang="en-US"/>
        </a:p>
      </dgm:t>
    </dgm:pt>
    <dgm:pt modelId="{50715A20-62E5-4147-92A2-5301AA19211E}" type="sibTrans" cxnId="{2496708F-F367-4009-AB26-2A939541C9E7}">
      <dgm:prSet/>
      <dgm:spPr/>
      <dgm:t>
        <a:bodyPr/>
        <a:lstStyle/>
        <a:p>
          <a:pPr algn="ctr"/>
          <a:endParaRPr lang="en-US"/>
        </a:p>
      </dgm:t>
    </dgm:pt>
    <dgm:pt modelId="{A3E3D385-DAC2-43F1-B5DD-2888F98CDD6C}">
      <dgm:prSet custT="1"/>
      <dgm:spPr/>
      <dgm:t>
        <a:bodyPr/>
        <a:lstStyle/>
        <a:p>
          <a:pPr algn="ctr"/>
          <a:r>
            <a:rPr lang="en-US" sz="2000" smtClean="0">
              <a:latin typeface="Raleway" pitchFamily="2" charset="0"/>
            </a:rPr>
            <a:t>Has access to the transmission codebooks</a:t>
          </a:r>
          <a:endParaRPr lang="en-US" sz="2000">
            <a:latin typeface="Raleway" pitchFamily="2" charset="0"/>
          </a:endParaRPr>
        </a:p>
      </dgm:t>
    </dgm:pt>
    <dgm:pt modelId="{28BA896C-404F-4533-9FFA-D413969AEA66}" type="parTrans" cxnId="{AC35DF8A-B08E-4BA4-802D-34FBD8F4CBA7}">
      <dgm:prSet/>
      <dgm:spPr/>
      <dgm:t>
        <a:bodyPr/>
        <a:lstStyle/>
        <a:p>
          <a:pPr algn="ctr"/>
          <a:endParaRPr lang="en-US"/>
        </a:p>
      </dgm:t>
    </dgm:pt>
    <dgm:pt modelId="{0A1B27C7-1659-45B8-958B-022E32336EAE}" type="sibTrans" cxnId="{AC35DF8A-B08E-4BA4-802D-34FBD8F4CBA7}">
      <dgm:prSet/>
      <dgm:spPr/>
      <dgm:t>
        <a:bodyPr/>
        <a:lstStyle/>
        <a:p>
          <a:pPr algn="ctr"/>
          <a:endParaRPr lang="en-US"/>
        </a:p>
      </dgm:t>
    </dgm:pt>
    <dgm:pt modelId="{C74911A6-6E37-4DC0-A081-04FB6ACABC04}">
      <dgm:prSet custT="1"/>
      <dgm:spPr/>
      <dgm:t>
        <a:bodyPr/>
        <a:lstStyle/>
        <a:p>
          <a:pPr algn="ctr"/>
          <a:r>
            <a:rPr lang="en-US" sz="2000" smtClean="0">
              <a:latin typeface="Raleway" pitchFamily="2" charset="0"/>
            </a:rPr>
            <a:t>Active attack in transmission cycles</a:t>
          </a:r>
          <a:endParaRPr lang="en-US" sz="2000">
            <a:latin typeface="Raleway" pitchFamily="2" charset="0"/>
          </a:endParaRPr>
        </a:p>
      </dgm:t>
    </dgm:pt>
    <dgm:pt modelId="{BC6FFB74-2550-4454-A1C2-CF4DF32D80CB}" type="parTrans" cxnId="{AACCC16E-E2F7-424D-937A-7352FEAEB382}">
      <dgm:prSet/>
      <dgm:spPr/>
      <dgm:t>
        <a:bodyPr/>
        <a:lstStyle/>
        <a:p>
          <a:pPr algn="ctr"/>
          <a:endParaRPr lang="en-US"/>
        </a:p>
      </dgm:t>
    </dgm:pt>
    <dgm:pt modelId="{D42C6858-EFB6-4413-B560-BB19639BA434}" type="sibTrans" cxnId="{AACCC16E-E2F7-424D-937A-7352FEAEB382}">
      <dgm:prSet/>
      <dgm:spPr/>
      <dgm:t>
        <a:bodyPr/>
        <a:lstStyle/>
        <a:p>
          <a:pPr algn="ctr"/>
          <a:endParaRPr lang="en-US"/>
        </a:p>
      </dgm:t>
    </dgm:pt>
    <dgm:pt modelId="{ED1401EC-8928-41FC-8F33-A3FAFA43F471}" type="pres">
      <dgm:prSet presAssocID="{7C9A89D5-769C-4EF1-BA72-9104E856BF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34C7F-D544-4BFB-B01F-A5382143954F}" type="pres">
      <dgm:prSet presAssocID="{E2173DC2-66E3-4E7A-8F23-D5D2E6139F02}" presName="composite" presStyleCnt="0"/>
      <dgm:spPr/>
    </dgm:pt>
    <dgm:pt modelId="{F344777E-71A0-4868-BBF2-2D5C2F8FC31C}" type="pres">
      <dgm:prSet presAssocID="{E2173DC2-66E3-4E7A-8F23-D5D2E6139F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5001E-94E2-436F-9A94-B7588216A3F6}" type="pres">
      <dgm:prSet presAssocID="{E2173DC2-66E3-4E7A-8F23-D5D2E6139F0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6D0CA-F1A2-4302-8A54-0DD4E157B663}" type="pres">
      <dgm:prSet presAssocID="{8FC9A781-5B97-453A-9595-542979069A8B}" presName="space" presStyleCnt="0"/>
      <dgm:spPr/>
    </dgm:pt>
    <dgm:pt modelId="{5C10ECE5-C561-4E91-BDD5-471C88321C9C}" type="pres">
      <dgm:prSet presAssocID="{F8B3494F-7DFC-4C45-966D-939EBE021D6A}" presName="composite" presStyleCnt="0"/>
      <dgm:spPr/>
    </dgm:pt>
    <dgm:pt modelId="{412E8C12-4E49-4BD0-B8AB-FB9F13EEA33B}" type="pres">
      <dgm:prSet presAssocID="{F8B3494F-7DFC-4C45-966D-939EBE021D6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29D1B-5AC1-4BE8-810F-0D31A5F42E8D}" type="pres">
      <dgm:prSet presAssocID="{F8B3494F-7DFC-4C45-966D-939EBE021D6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DCB95-DA8D-44D2-887B-329D3D486FAE}" type="pres">
      <dgm:prSet presAssocID="{E44F5D1E-7A1D-473F-83BE-21B2C0DFE701}" presName="space" presStyleCnt="0"/>
      <dgm:spPr/>
    </dgm:pt>
    <dgm:pt modelId="{E6315837-0C0D-422C-BC43-F2D49F455967}" type="pres">
      <dgm:prSet presAssocID="{D1CE4714-C207-4F70-890A-B24125AF2FE1}" presName="composite" presStyleCnt="0"/>
      <dgm:spPr/>
    </dgm:pt>
    <dgm:pt modelId="{0D3214B1-1853-4D68-912C-F9F81DC2E05C}" type="pres">
      <dgm:prSet presAssocID="{D1CE4714-C207-4F70-890A-B24125AF2F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EECF5-87EF-48AF-A3AB-EB6F61FB22F9}" type="pres">
      <dgm:prSet presAssocID="{D1CE4714-C207-4F70-890A-B24125AF2FE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7AFD65-EA74-46BF-B480-4E84581C2B67}" type="presOf" srcId="{A666653E-A1CE-4A0D-91D0-7FEE8FF455F1}" destId="{5E85001E-94E2-436F-9A94-B7588216A3F6}" srcOrd="0" destOrd="0" presId="urn:microsoft.com/office/officeart/2005/8/layout/hList1"/>
    <dgm:cxn modelId="{AA881C19-21BC-4234-9FFC-D0A7092BE801}" srcId="{E2173DC2-66E3-4E7A-8F23-D5D2E6139F02}" destId="{A666653E-A1CE-4A0D-91D0-7FEE8FF455F1}" srcOrd="0" destOrd="0" parTransId="{CAF66DC8-70E3-4C66-B402-519E8C4BDEFB}" sibTransId="{B774CA0A-C0FC-4474-BF36-C4EB34286AB3}"/>
    <dgm:cxn modelId="{836246A6-3D0C-4EA4-B8EC-79675F00ABC7}" type="presOf" srcId="{7C9A89D5-769C-4EF1-BA72-9104E856BFA8}" destId="{ED1401EC-8928-41FC-8F33-A3FAFA43F471}" srcOrd="0" destOrd="0" presId="urn:microsoft.com/office/officeart/2005/8/layout/hList1"/>
    <dgm:cxn modelId="{2496708F-F367-4009-AB26-2A939541C9E7}" srcId="{7C9A89D5-769C-4EF1-BA72-9104E856BFA8}" destId="{D1CE4714-C207-4F70-890A-B24125AF2FE1}" srcOrd="2" destOrd="0" parTransId="{7291C43E-639B-4907-B889-85526BA8E240}" sibTransId="{50715A20-62E5-4147-92A2-5301AA19211E}"/>
    <dgm:cxn modelId="{3FB900FF-E7A4-4B47-8436-97BC5ED0395E}" type="presOf" srcId="{E2173DC2-66E3-4E7A-8F23-D5D2E6139F02}" destId="{F344777E-71A0-4868-BBF2-2D5C2F8FC31C}" srcOrd="0" destOrd="0" presId="urn:microsoft.com/office/officeart/2005/8/layout/hList1"/>
    <dgm:cxn modelId="{39A40B11-0425-4BEF-90C5-DD8CCF066C9E}" type="presOf" srcId="{D1CE4714-C207-4F70-890A-B24125AF2FE1}" destId="{0D3214B1-1853-4D68-912C-F9F81DC2E05C}" srcOrd="0" destOrd="0" presId="urn:microsoft.com/office/officeart/2005/8/layout/hList1"/>
    <dgm:cxn modelId="{DC38E37B-4BDC-4035-A0DB-5F687C0EDD31}" type="presOf" srcId="{F8B3494F-7DFC-4C45-966D-939EBE021D6A}" destId="{412E8C12-4E49-4BD0-B8AB-FB9F13EEA33B}" srcOrd="0" destOrd="0" presId="urn:microsoft.com/office/officeart/2005/8/layout/hList1"/>
    <dgm:cxn modelId="{00B949FA-E8F4-498E-9AF2-6E6FD81A018E}" srcId="{7C9A89D5-769C-4EF1-BA72-9104E856BFA8}" destId="{E2173DC2-66E3-4E7A-8F23-D5D2E6139F02}" srcOrd="0" destOrd="0" parTransId="{C393C598-0AE3-4CCD-B4CE-90B0080F76FC}" sibTransId="{8FC9A781-5B97-453A-9595-542979069A8B}"/>
    <dgm:cxn modelId="{AC35DF8A-B08E-4BA4-802D-34FBD8F4CBA7}" srcId="{F8B3494F-7DFC-4C45-966D-939EBE021D6A}" destId="{A3E3D385-DAC2-43F1-B5DD-2888F98CDD6C}" srcOrd="0" destOrd="0" parTransId="{28BA896C-404F-4533-9FFA-D413969AEA66}" sibTransId="{0A1B27C7-1659-45B8-958B-022E32336EAE}"/>
    <dgm:cxn modelId="{1C3827F2-3578-4C8E-B7EC-D20E3AE67705}" type="presOf" srcId="{A3E3D385-DAC2-43F1-B5DD-2888F98CDD6C}" destId="{9C929D1B-5AC1-4BE8-810F-0D31A5F42E8D}" srcOrd="0" destOrd="0" presId="urn:microsoft.com/office/officeart/2005/8/layout/hList1"/>
    <dgm:cxn modelId="{5E743500-4CB7-4FF2-9A50-D3AEBAE283C4}" type="presOf" srcId="{C74911A6-6E37-4DC0-A081-04FB6ACABC04}" destId="{762EECF5-87EF-48AF-A3AB-EB6F61FB22F9}" srcOrd="0" destOrd="0" presId="urn:microsoft.com/office/officeart/2005/8/layout/hList1"/>
    <dgm:cxn modelId="{E2E39B00-C68B-42C5-AD3E-25A5A30CAA72}" srcId="{7C9A89D5-769C-4EF1-BA72-9104E856BFA8}" destId="{F8B3494F-7DFC-4C45-966D-939EBE021D6A}" srcOrd="1" destOrd="0" parTransId="{3AC5428F-2F26-4077-85DD-3E67BF0FCA95}" sibTransId="{E44F5D1E-7A1D-473F-83BE-21B2C0DFE701}"/>
    <dgm:cxn modelId="{AACCC16E-E2F7-424D-937A-7352FEAEB382}" srcId="{D1CE4714-C207-4F70-890A-B24125AF2FE1}" destId="{C74911A6-6E37-4DC0-A081-04FB6ACABC04}" srcOrd="0" destOrd="0" parTransId="{BC6FFB74-2550-4454-A1C2-CF4DF32D80CB}" sibTransId="{D42C6858-EFB6-4413-B560-BB19639BA434}"/>
    <dgm:cxn modelId="{07D83641-744D-4FBB-9C16-ABD4D68963DF}" type="presParOf" srcId="{ED1401EC-8928-41FC-8F33-A3FAFA43F471}" destId="{5C834C7F-D544-4BFB-B01F-A5382143954F}" srcOrd="0" destOrd="0" presId="urn:microsoft.com/office/officeart/2005/8/layout/hList1"/>
    <dgm:cxn modelId="{E8053E35-25E5-4A9A-BF17-699378C4DB3D}" type="presParOf" srcId="{5C834C7F-D544-4BFB-B01F-A5382143954F}" destId="{F344777E-71A0-4868-BBF2-2D5C2F8FC31C}" srcOrd="0" destOrd="0" presId="urn:microsoft.com/office/officeart/2005/8/layout/hList1"/>
    <dgm:cxn modelId="{4C756301-90C7-46D0-86C9-B29F8CE4D4E9}" type="presParOf" srcId="{5C834C7F-D544-4BFB-B01F-A5382143954F}" destId="{5E85001E-94E2-436F-9A94-B7588216A3F6}" srcOrd="1" destOrd="0" presId="urn:microsoft.com/office/officeart/2005/8/layout/hList1"/>
    <dgm:cxn modelId="{E7509E1F-9470-4355-9354-2537902BBE84}" type="presParOf" srcId="{ED1401EC-8928-41FC-8F33-A3FAFA43F471}" destId="{1466D0CA-F1A2-4302-8A54-0DD4E157B663}" srcOrd="1" destOrd="0" presId="urn:microsoft.com/office/officeart/2005/8/layout/hList1"/>
    <dgm:cxn modelId="{E642D999-6FB1-4141-9D83-BAA8F1862399}" type="presParOf" srcId="{ED1401EC-8928-41FC-8F33-A3FAFA43F471}" destId="{5C10ECE5-C561-4E91-BDD5-471C88321C9C}" srcOrd="2" destOrd="0" presId="urn:microsoft.com/office/officeart/2005/8/layout/hList1"/>
    <dgm:cxn modelId="{0B37EFE5-68D3-4E9C-BD2E-A0777B6C1813}" type="presParOf" srcId="{5C10ECE5-C561-4E91-BDD5-471C88321C9C}" destId="{412E8C12-4E49-4BD0-B8AB-FB9F13EEA33B}" srcOrd="0" destOrd="0" presId="urn:microsoft.com/office/officeart/2005/8/layout/hList1"/>
    <dgm:cxn modelId="{60591F4F-3C08-42B4-9304-A4DED0E7E07C}" type="presParOf" srcId="{5C10ECE5-C561-4E91-BDD5-471C88321C9C}" destId="{9C929D1B-5AC1-4BE8-810F-0D31A5F42E8D}" srcOrd="1" destOrd="0" presId="urn:microsoft.com/office/officeart/2005/8/layout/hList1"/>
    <dgm:cxn modelId="{91762F74-D462-4E08-8CF5-2DF5615B48EB}" type="presParOf" srcId="{ED1401EC-8928-41FC-8F33-A3FAFA43F471}" destId="{069DCB95-DA8D-44D2-887B-329D3D486FAE}" srcOrd="3" destOrd="0" presId="urn:microsoft.com/office/officeart/2005/8/layout/hList1"/>
    <dgm:cxn modelId="{0D0D48AC-0500-41EE-B252-07A262D5CF8D}" type="presParOf" srcId="{ED1401EC-8928-41FC-8F33-A3FAFA43F471}" destId="{E6315837-0C0D-422C-BC43-F2D49F455967}" srcOrd="4" destOrd="0" presId="urn:microsoft.com/office/officeart/2005/8/layout/hList1"/>
    <dgm:cxn modelId="{A6B7E654-0B5E-4FA7-B82A-58CF18465A7D}" type="presParOf" srcId="{E6315837-0C0D-422C-BC43-F2D49F455967}" destId="{0D3214B1-1853-4D68-912C-F9F81DC2E05C}" srcOrd="0" destOrd="0" presId="urn:microsoft.com/office/officeart/2005/8/layout/hList1"/>
    <dgm:cxn modelId="{9336863C-B94D-4984-9FE5-CB3C3E292F43}" type="presParOf" srcId="{E6315837-0C0D-422C-BC43-F2D49F455967}" destId="{762EECF5-87EF-48AF-A3AB-EB6F61FB22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BF23D-D962-44F9-95C4-EDC1AF382B6F}" type="doc">
      <dgm:prSet loTypeId="urn:microsoft.com/office/officeart/2005/8/layout/process1" loCatId="process" qsTypeId="urn:microsoft.com/office/officeart/2005/8/quickstyle/simple2" qsCatId="simple" csTypeId="urn:microsoft.com/office/officeart/2005/8/colors/accent0_1" csCatId="mainScheme" phldr="1"/>
      <dgm:spPr/>
    </dgm:pt>
    <mc:AlternateContent xmlns:mc="http://schemas.openxmlformats.org/markup-compatibility/2006" xmlns:a14="http://schemas.microsoft.com/office/drawing/2010/main">
      <mc:Choice Requires="a14">
        <dgm:pt modelId="{73340A8B-94DA-41ED-BC92-722CB56C013A}">
          <dgm:prSet phldrT="[Text]" custT="1"/>
          <dgm:spPr/>
          <dgm:t>
            <a:bodyPr/>
            <a:lstStyle/>
            <a:p>
              <a:r>
                <a:rPr lang="en-US" sz="2000" smtClean="0">
                  <a:latin typeface="Raleway" pitchFamily="2" charset="0"/>
                </a:rPr>
                <a:t>The received signal at UT </a:t>
              </a:r>
              <a14:m>
                <m:oMath xmlns:m="http://schemas.openxmlformats.org/officeDocument/2006/math">
                  <m:r>
                    <a:rPr lang="en-US" sz="2000" i="1" smtClean="0">
                      <a:latin typeface="Cambria Math" panose="02040503050406030204" pitchFamily="18" charset="0"/>
                    </a:rPr>
                    <m:t>𝑘</m:t>
                  </m:r>
                </m:oMath>
              </a14:m>
              <a:endParaRPr lang="en-US" sz="2000"/>
            </a:p>
          </dgm:t>
        </dgm:pt>
      </mc:Choice>
      <mc:Fallback xmlns="">
        <dgm:pt modelId="{73340A8B-94DA-41ED-BC92-722CB56C013A}">
          <dgm:prSet phldrT="[Text]" custT="1"/>
          <dgm:spPr/>
          <dgm:t>
            <a:bodyPr/>
            <a:lstStyle/>
            <a:p>
              <a:r>
                <a:rPr lang="en-US" sz="2000" smtClean="0">
                  <a:latin typeface="Raleway" pitchFamily="2" charset="0"/>
                </a:rPr>
                <a:t>The received signal at UT </a:t>
              </a:r>
              <a:r>
                <a:rPr lang="en-US" sz="2000" i="0" smtClean="0">
                  <a:latin typeface="Cambria Math" panose="02040503050406030204" pitchFamily="18" charset="0"/>
                </a:rPr>
                <a:t>𝑘</a:t>
              </a:r>
              <a:endParaRPr lang="en-US" sz="2000"/>
            </a:p>
          </dgm:t>
        </dgm:pt>
      </mc:Fallback>
    </mc:AlternateContent>
    <dgm:pt modelId="{D7847194-B1DB-4DD4-8584-BF6F243FC20F}" type="parTrans" cxnId="{85630A33-C909-44C4-9F61-207C657307BC}">
      <dgm:prSet/>
      <dgm:spPr/>
      <dgm:t>
        <a:bodyPr/>
        <a:lstStyle/>
        <a:p>
          <a:endParaRPr lang="en-US"/>
        </a:p>
      </dgm:t>
    </dgm:pt>
    <dgm:pt modelId="{E30028FD-AF12-4743-90BB-C385EA81F1A1}" type="sibTrans" cxnId="{85630A33-C909-44C4-9F61-207C657307B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4734D9C-4B68-49E6-9BB9-DD81699530D2}">
          <dgm:prSet phldrT="[Text]"/>
          <dgm:spPr/>
          <dgm:t>
            <a:bodyPr/>
            <a:lstStyle/>
            <a:p>
              <a:r>
                <a:rPr lang="en-US" smtClean="0">
                  <a:latin typeface="Raleway" pitchFamily="2" charset="0"/>
                </a:rPr>
                <a:t>Beamformed by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b="1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𝜽</m:t>
                  </m:r>
                </m:oMath>
              </a14:m>
              <a:r>
                <a:rPr lang="en-US" smtClean="0">
                  <a:latin typeface="Raleway" pitchFamily="2" charset="0"/>
                </a:rPr>
                <a:t> </a:t>
              </a:r>
              <a:r>
                <a:rPr lang="en-US" smtClean="0"/>
                <a:t> </a:t>
              </a:r>
              <a:endParaRPr lang="en-US"/>
            </a:p>
          </dgm:t>
        </dgm:pt>
      </mc:Choice>
      <mc:Fallback xmlns="">
        <dgm:pt modelId="{A4734D9C-4B68-49E6-9BB9-DD81699530D2}">
          <dgm:prSet phldrT="[Text]"/>
          <dgm:spPr/>
          <dgm:t>
            <a:bodyPr/>
            <a:lstStyle/>
            <a:p>
              <a:r>
                <a:rPr lang="en-US" smtClean="0">
                  <a:latin typeface="Raleway" pitchFamily="2" charset="0"/>
                </a:rPr>
                <a:t>Beamformed by </a:t>
              </a:r>
              <a:r>
                <a:rPr lang="en-US" b="1" i="0" smtClean="0">
                  <a:latin typeface="Cambria Math" panose="02040503050406030204" pitchFamily="18" charset="0"/>
                </a:rPr>
                <a:t>𝒘_</a:t>
              </a:r>
              <a:r>
                <a:rPr lang="en-US" b="0" i="0" smtClean="0">
                  <a:latin typeface="Cambria Math" panose="02040503050406030204" pitchFamily="18" charset="0"/>
                </a:rPr>
                <a:t>𝑘, </a:t>
              </a:r>
              <a:r>
                <a:rPr lang="en-US" b="1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𝜽</a:t>
              </a:r>
              <a:r>
                <a:rPr lang="en-US" smtClean="0">
                  <a:latin typeface="Raleway" pitchFamily="2" charset="0"/>
                </a:rPr>
                <a:t> </a:t>
              </a:r>
              <a:r>
                <a:rPr lang="en-US" smtClean="0"/>
                <a:t> </a:t>
              </a:r>
              <a:endParaRPr lang="en-US"/>
            </a:p>
          </dgm:t>
        </dgm:pt>
      </mc:Fallback>
    </mc:AlternateContent>
    <dgm:pt modelId="{C4B03E31-A6F7-4EAC-B715-CA1E35806A15}" type="parTrans" cxnId="{2D314621-E2AB-45F9-9146-EA292DFF914C}">
      <dgm:prSet/>
      <dgm:spPr/>
      <dgm:t>
        <a:bodyPr/>
        <a:lstStyle/>
        <a:p>
          <a:endParaRPr lang="en-US"/>
        </a:p>
      </dgm:t>
    </dgm:pt>
    <dgm:pt modelId="{99A1AA09-7DA0-43EF-93A0-C6D7D2E013E0}" type="sibTrans" cxnId="{2D314621-E2AB-45F9-9146-EA292DFF914C}">
      <dgm:prSet/>
      <dgm:spPr/>
      <dgm:t>
        <a:bodyPr/>
        <a:lstStyle/>
        <a:p>
          <a:endParaRPr lang="en-US"/>
        </a:p>
      </dgm:t>
    </dgm:pt>
    <dgm:pt modelId="{76412253-ADD2-45D9-ACB3-EA9C13699B2F}">
      <dgm:prSet phldrT="[Text]"/>
      <dgm:spPr/>
      <dgm:t>
        <a:bodyPr/>
        <a:lstStyle/>
        <a:p>
          <a:r>
            <a:rPr lang="en-US" smtClean="0">
              <a:latin typeface="Raleway" pitchFamily="2" charset="0"/>
            </a:rPr>
            <a:t>Suppression of the eavesdropper</a:t>
          </a:r>
          <a:endParaRPr lang="en-US">
            <a:latin typeface="Raleway" pitchFamily="2" charset="0"/>
          </a:endParaRPr>
        </a:p>
      </dgm:t>
    </dgm:pt>
    <dgm:pt modelId="{E91ADB2A-B1A7-4BCA-A4C5-05017418E7E5}" type="parTrans" cxnId="{23F0971F-357A-4074-A89B-E345189ED668}">
      <dgm:prSet/>
      <dgm:spPr/>
      <dgm:t>
        <a:bodyPr/>
        <a:lstStyle/>
        <a:p>
          <a:endParaRPr lang="en-US"/>
        </a:p>
      </dgm:t>
    </dgm:pt>
    <dgm:pt modelId="{2A26ECD1-65CC-4DA8-93DB-090DADFD4558}" type="sibTrans" cxnId="{23F0971F-357A-4074-A89B-E345189ED668}">
      <dgm:prSet/>
      <dgm:spPr/>
      <dgm:t>
        <a:bodyPr/>
        <a:lstStyle/>
        <a:p>
          <a:endParaRPr lang="en-US"/>
        </a:p>
      </dgm:t>
    </dgm:pt>
    <dgm:pt modelId="{FE9F45AE-8516-4C60-BB21-C7528EE6D152}" type="pres">
      <dgm:prSet presAssocID="{582BF23D-D962-44F9-95C4-EDC1AF382B6F}" presName="Name0" presStyleCnt="0">
        <dgm:presLayoutVars>
          <dgm:dir/>
          <dgm:resizeHandles val="exact"/>
        </dgm:presLayoutVars>
      </dgm:prSet>
      <dgm:spPr/>
    </dgm:pt>
    <dgm:pt modelId="{D599EF43-A20A-49C4-BDF1-4474409CF5F3}" type="pres">
      <dgm:prSet presAssocID="{73340A8B-94DA-41ED-BC92-722CB56C013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10D25-9735-4667-9BDF-0650F197999D}" type="pres">
      <dgm:prSet presAssocID="{E30028FD-AF12-4743-90BB-C385EA81F1A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B1EBF3-0FD2-48F9-998F-8A9942430F00}" type="pres">
      <dgm:prSet presAssocID="{E30028FD-AF12-4743-90BB-C385EA81F1A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9403E94-0C5A-48C3-B469-D0DD00F126F7}" type="pres">
      <dgm:prSet presAssocID="{A4734D9C-4B68-49E6-9BB9-DD81699530D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5B0DE-B691-4FB9-AD9A-87606EE46D25}" type="pres">
      <dgm:prSet presAssocID="{99A1AA09-7DA0-43EF-93A0-C6D7D2E013E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36DED02-EC8A-49CF-9A7A-33B799267C6B}" type="pres">
      <dgm:prSet presAssocID="{99A1AA09-7DA0-43EF-93A0-C6D7D2E013E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D3A17A6-7070-47A6-AC86-2CEE7DD00967}" type="pres">
      <dgm:prSet presAssocID="{76412253-ADD2-45D9-ACB3-EA9C13699B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B5D0A5-B413-409F-96DD-436BEC5E8E7B}" type="presOf" srcId="{E30028FD-AF12-4743-90BB-C385EA81F1A1}" destId="{DBB10D25-9735-4667-9BDF-0650F197999D}" srcOrd="0" destOrd="0" presId="urn:microsoft.com/office/officeart/2005/8/layout/process1"/>
    <dgm:cxn modelId="{EA54BFF3-EFAB-41E2-90DE-CBEEFCCC3D26}" type="presOf" srcId="{99A1AA09-7DA0-43EF-93A0-C6D7D2E013E0}" destId="{B745B0DE-B691-4FB9-AD9A-87606EE46D25}" srcOrd="0" destOrd="0" presId="urn:microsoft.com/office/officeart/2005/8/layout/process1"/>
    <dgm:cxn modelId="{341A1F4C-DB82-4617-8A44-6414AC2AA881}" type="presOf" srcId="{A4734D9C-4B68-49E6-9BB9-DD81699530D2}" destId="{B9403E94-0C5A-48C3-B469-D0DD00F126F7}" srcOrd="0" destOrd="0" presId="urn:microsoft.com/office/officeart/2005/8/layout/process1"/>
    <dgm:cxn modelId="{85630A33-C909-44C4-9F61-207C657307BC}" srcId="{582BF23D-D962-44F9-95C4-EDC1AF382B6F}" destId="{73340A8B-94DA-41ED-BC92-722CB56C013A}" srcOrd="0" destOrd="0" parTransId="{D7847194-B1DB-4DD4-8584-BF6F243FC20F}" sibTransId="{E30028FD-AF12-4743-90BB-C385EA81F1A1}"/>
    <dgm:cxn modelId="{C1748F80-AC34-4716-BE84-644635F8A1F0}" type="presOf" srcId="{76412253-ADD2-45D9-ACB3-EA9C13699B2F}" destId="{DD3A17A6-7070-47A6-AC86-2CEE7DD00967}" srcOrd="0" destOrd="0" presId="urn:microsoft.com/office/officeart/2005/8/layout/process1"/>
    <dgm:cxn modelId="{E010FF98-73F1-4EF2-A38C-0588D7910CE3}" type="presOf" srcId="{E30028FD-AF12-4743-90BB-C385EA81F1A1}" destId="{8AB1EBF3-0FD2-48F9-998F-8A9942430F00}" srcOrd="1" destOrd="0" presId="urn:microsoft.com/office/officeart/2005/8/layout/process1"/>
    <dgm:cxn modelId="{23F0971F-357A-4074-A89B-E345189ED668}" srcId="{582BF23D-D962-44F9-95C4-EDC1AF382B6F}" destId="{76412253-ADD2-45D9-ACB3-EA9C13699B2F}" srcOrd="2" destOrd="0" parTransId="{E91ADB2A-B1A7-4BCA-A4C5-05017418E7E5}" sibTransId="{2A26ECD1-65CC-4DA8-93DB-090DADFD4558}"/>
    <dgm:cxn modelId="{338BB4C6-7400-4286-A1CB-F19F5FF641D6}" type="presOf" srcId="{99A1AA09-7DA0-43EF-93A0-C6D7D2E013E0}" destId="{B36DED02-EC8A-49CF-9A7A-33B799267C6B}" srcOrd="1" destOrd="0" presId="urn:microsoft.com/office/officeart/2005/8/layout/process1"/>
    <dgm:cxn modelId="{FB573521-5B0F-4C6A-A513-181417CA26FE}" type="presOf" srcId="{582BF23D-D962-44F9-95C4-EDC1AF382B6F}" destId="{FE9F45AE-8516-4C60-BB21-C7528EE6D152}" srcOrd="0" destOrd="0" presId="urn:microsoft.com/office/officeart/2005/8/layout/process1"/>
    <dgm:cxn modelId="{2D314621-E2AB-45F9-9146-EA292DFF914C}" srcId="{582BF23D-D962-44F9-95C4-EDC1AF382B6F}" destId="{A4734D9C-4B68-49E6-9BB9-DD81699530D2}" srcOrd="1" destOrd="0" parTransId="{C4B03E31-A6F7-4EAC-B715-CA1E35806A15}" sibTransId="{99A1AA09-7DA0-43EF-93A0-C6D7D2E013E0}"/>
    <dgm:cxn modelId="{9BB873FF-DA28-4940-9EE5-3F2342A47D7F}" type="presOf" srcId="{73340A8B-94DA-41ED-BC92-722CB56C013A}" destId="{D599EF43-A20A-49C4-BDF1-4474409CF5F3}" srcOrd="0" destOrd="0" presId="urn:microsoft.com/office/officeart/2005/8/layout/process1"/>
    <dgm:cxn modelId="{1860EAD4-813D-4F17-90BB-5EC19CAC7AD3}" type="presParOf" srcId="{FE9F45AE-8516-4C60-BB21-C7528EE6D152}" destId="{D599EF43-A20A-49C4-BDF1-4474409CF5F3}" srcOrd="0" destOrd="0" presId="urn:microsoft.com/office/officeart/2005/8/layout/process1"/>
    <dgm:cxn modelId="{A03860ED-76E0-4AE0-8AB6-D4B82E651A33}" type="presParOf" srcId="{FE9F45AE-8516-4C60-BB21-C7528EE6D152}" destId="{DBB10D25-9735-4667-9BDF-0650F197999D}" srcOrd="1" destOrd="0" presId="urn:microsoft.com/office/officeart/2005/8/layout/process1"/>
    <dgm:cxn modelId="{357A899D-7FFD-4FC3-A686-DD233DD121A1}" type="presParOf" srcId="{DBB10D25-9735-4667-9BDF-0650F197999D}" destId="{8AB1EBF3-0FD2-48F9-998F-8A9942430F00}" srcOrd="0" destOrd="0" presId="urn:microsoft.com/office/officeart/2005/8/layout/process1"/>
    <dgm:cxn modelId="{5FDCC9C7-31A4-4512-B298-5664FE41299A}" type="presParOf" srcId="{FE9F45AE-8516-4C60-BB21-C7528EE6D152}" destId="{B9403E94-0C5A-48C3-B469-D0DD00F126F7}" srcOrd="2" destOrd="0" presId="urn:microsoft.com/office/officeart/2005/8/layout/process1"/>
    <dgm:cxn modelId="{10CE0DE9-5769-45FC-9846-60E8F5B6DC02}" type="presParOf" srcId="{FE9F45AE-8516-4C60-BB21-C7528EE6D152}" destId="{B745B0DE-B691-4FB9-AD9A-87606EE46D25}" srcOrd="3" destOrd="0" presId="urn:microsoft.com/office/officeart/2005/8/layout/process1"/>
    <dgm:cxn modelId="{35A2602D-37D4-4AA6-A5D9-6E18E959982A}" type="presParOf" srcId="{B745B0DE-B691-4FB9-AD9A-87606EE46D25}" destId="{B36DED02-EC8A-49CF-9A7A-33B799267C6B}" srcOrd="0" destOrd="0" presId="urn:microsoft.com/office/officeart/2005/8/layout/process1"/>
    <dgm:cxn modelId="{218294E4-7D53-495B-AFAD-13D3B1F3389E}" type="presParOf" srcId="{FE9F45AE-8516-4C60-BB21-C7528EE6D152}" destId="{DD3A17A6-7070-47A6-AC86-2CEE7DD009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BF23D-D962-44F9-95C4-EDC1AF382B6F}" type="doc">
      <dgm:prSet loTypeId="urn:microsoft.com/office/officeart/2005/8/layout/process1" loCatId="process" qsTypeId="urn:microsoft.com/office/officeart/2005/8/quickstyle/simple2" qsCatId="simple" csTypeId="urn:microsoft.com/office/officeart/2005/8/colors/accent0_1" csCatId="mainScheme" phldr="1"/>
      <dgm:spPr/>
    </dgm:pt>
    <dgm:pt modelId="{73340A8B-94DA-41ED-BC92-722CB56C013A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7847194-B1DB-4DD4-8584-BF6F243FC20F}" type="parTrans" cxnId="{85630A33-C909-44C4-9F61-207C657307BC}">
      <dgm:prSet/>
      <dgm:spPr/>
      <dgm:t>
        <a:bodyPr/>
        <a:lstStyle/>
        <a:p>
          <a:endParaRPr lang="en-US"/>
        </a:p>
      </dgm:t>
    </dgm:pt>
    <dgm:pt modelId="{E30028FD-AF12-4743-90BB-C385EA81F1A1}" type="sibTrans" cxnId="{85630A33-C909-44C4-9F61-207C657307BC}">
      <dgm:prSet/>
      <dgm:spPr/>
      <dgm:t>
        <a:bodyPr/>
        <a:lstStyle/>
        <a:p>
          <a:endParaRPr lang="en-US"/>
        </a:p>
      </dgm:t>
    </dgm:pt>
    <dgm:pt modelId="{A4734D9C-4B68-49E6-9BB9-DD81699530D2}">
      <dgm:prSet phldrT="[Text]"/>
      <dgm:spPr>
        <a:blipFill rotWithShape="0">
          <a:blip xmlns:r="http://schemas.openxmlformats.org/officeDocument/2006/relationships" r:embed="rId2"/>
          <a:stretch>
            <a:fillRect r="-224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4B03E31-A6F7-4EAC-B715-CA1E35806A15}" type="parTrans" cxnId="{2D314621-E2AB-45F9-9146-EA292DFF914C}">
      <dgm:prSet/>
      <dgm:spPr/>
      <dgm:t>
        <a:bodyPr/>
        <a:lstStyle/>
        <a:p>
          <a:endParaRPr lang="en-US"/>
        </a:p>
      </dgm:t>
    </dgm:pt>
    <dgm:pt modelId="{99A1AA09-7DA0-43EF-93A0-C6D7D2E013E0}" type="sibTrans" cxnId="{2D314621-E2AB-45F9-9146-EA292DFF914C}">
      <dgm:prSet/>
      <dgm:spPr/>
      <dgm:t>
        <a:bodyPr/>
        <a:lstStyle/>
        <a:p>
          <a:endParaRPr lang="en-US"/>
        </a:p>
      </dgm:t>
    </dgm:pt>
    <dgm:pt modelId="{76412253-ADD2-45D9-ACB3-EA9C13699B2F}">
      <dgm:prSet phldrT="[Text]"/>
      <dgm:spPr/>
      <dgm:t>
        <a:bodyPr/>
        <a:lstStyle/>
        <a:p>
          <a:r>
            <a:rPr lang="en-US" smtClean="0">
              <a:latin typeface="Raleway" pitchFamily="2" charset="0"/>
            </a:rPr>
            <a:t>Suppression of the eavesdropper</a:t>
          </a:r>
          <a:endParaRPr lang="en-US">
            <a:latin typeface="Raleway" pitchFamily="2" charset="0"/>
          </a:endParaRPr>
        </a:p>
      </dgm:t>
    </dgm:pt>
    <dgm:pt modelId="{E91ADB2A-B1A7-4BCA-A4C5-05017418E7E5}" type="parTrans" cxnId="{23F0971F-357A-4074-A89B-E345189ED668}">
      <dgm:prSet/>
      <dgm:spPr/>
      <dgm:t>
        <a:bodyPr/>
        <a:lstStyle/>
        <a:p>
          <a:endParaRPr lang="en-US"/>
        </a:p>
      </dgm:t>
    </dgm:pt>
    <dgm:pt modelId="{2A26ECD1-65CC-4DA8-93DB-090DADFD4558}" type="sibTrans" cxnId="{23F0971F-357A-4074-A89B-E345189ED668}">
      <dgm:prSet/>
      <dgm:spPr/>
      <dgm:t>
        <a:bodyPr/>
        <a:lstStyle/>
        <a:p>
          <a:endParaRPr lang="en-US"/>
        </a:p>
      </dgm:t>
    </dgm:pt>
    <dgm:pt modelId="{FE9F45AE-8516-4C60-BB21-C7528EE6D152}" type="pres">
      <dgm:prSet presAssocID="{582BF23D-D962-44F9-95C4-EDC1AF382B6F}" presName="Name0" presStyleCnt="0">
        <dgm:presLayoutVars>
          <dgm:dir/>
          <dgm:resizeHandles val="exact"/>
        </dgm:presLayoutVars>
      </dgm:prSet>
      <dgm:spPr/>
    </dgm:pt>
    <dgm:pt modelId="{D599EF43-A20A-49C4-BDF1-4474409CF5F3}" type="pres">
      <dgm:prSet presAssocID="{73340A8B-94DA-41ED-BC92-722CB56C013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10D25-9735-4667-9BDF-0650F197999D}" type="pres">
      <dgm:prSet presAssocID="{E30028FD-AF12-4743-90BB-C385EA81F1A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B1EBF3-0FD2-48F9-998F-8A9942430F00}" type="pres">
      <dgm:prSet presAssocID="{E30028FD-AF12-4743-90BB-C385EA81F1A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9403E94-0C5A-48C3-B469-D0DD00F126F7}" type="pres">
      <dgm:prSet presAssocID="{A4734D9C-4B68-49E6-9BB9-DD81699530D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5B0DE-B691-4FB9-AD9A-87606EE46D25}" type="pres">
      <dgm:prSet presAssocID="{99A1AA09-7DA0-43EF-93A0-C6D7D2E013E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36DED02-EC8A-49CF-9A7A-33B799267C6B}" type="pres">
      <dgm:prSet presAssocID="{99A1AA09-7DA0-43EF-93A0-C6D7D2E013E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D3A17A6-7070-47A6-AC86-2CEE7DD00967}" type="pres">
      <dgm:prSet presAssocID="{76412253-ADD2-45D9-ACB3-EA9C13699B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B5D0A5-B413-409F-96DD-436BEC5E8E7B}" type="presOf" srcId="{E30028FD-AF12-4743-90BB-C385EA81F1A1}" destId="{DBB10D25-9735-4667-9BDF-0650F197999D}" srcOrd="0" destOrd="0" presId="urn:microsoft.com/office/officeart/2005/8/layout/process1"/>
    <dgm:cxn modelId="{EA54BFF3-EFAB-41E2-90DE-CBEEFCCC3D26}" type="presOf" srcId="{99A1AA09-7DA0-43EF-93A0-C6D7D2E013E0}" destId="{B745B0DE-B691-4FB9-AD9A-87606EE46D25}" srcOrd="0" destOrd="0" presId="urn:microsoft.com/office/officeart/2005/8/layout/process1"/>
    <dgm:cxn modelId="{341A1F4C-DB82-4617-8A44-6414AC2AA881}" type="presOf" srcId="{A4734D9C-4B68-49E6-9BB9-DD81699530D2}" destId="{B9403E94-0C5A-48C3-B469-D0DD00F126F7}" srcOrd="0" destOrd="0" presId="urn:microsoft.com/office/officeart/2005/8/layout/process1"/>
    <dgm:cxn modelId="{85630A33-C909-44C4-9F61-207C657307BC}" srcId="{582BF23D-D962-44F9-95C4-EDC1AF382B6F}" destId="{73340A8B-94DA-41ED-BC92-722CB56C013A}" srcOrd="0" destOrd="0" parTransId="{D7847194-B1DB-4DD4-8584-BF6F243FC20F}" sibTransId="{E30028FD-AF12-4743-90BB-C385EA81F1A1}"/>
    <dgm:cxn modelId="{C1748F80-AC34-4716-BE84-644635F8A1F0}" type="presOf" srcId="{76412253-ADD2-45D9-ACB3-EA9C13699B2F}" destId="{DD3A17A6-7070-47A6-AC86-2CEE7DD00967}" srcOrd="0" destOrd="0" presId="urn:microsoft.com/office/officeart/2005/8/layout/process1"/>
    <dgm:cxn modelId="{E010FF98-73F1-4EF2-A38C-0588D7910CE3}" type="presOf" srcId="{E30028FD-AF12-4743-90BB-C385EA81F1A1}" destId="{8AB1EBF3-0FD2-48F9-998F-8A9942430F00}" srcOrd="1" destOrd="0" presId="urn:microsoft.com/office/officeart/2005/8/layout/process1"/>
    <dgm:cxn modelId="{23F0971F-357A-4074-A89B-E345189ED668}" srcId="{582BF23D-D962-44F9-95C4-EDC1AF382B6F}" destId="{76412253-ADD2-45D9-ACB3-EA9C13699B2F}" srcOrd="2" destOrd="0" parTransId="{E91ADB2A-B1A7-4BCA-A4C5-05017418E7E5}" sibTransId="{2A26ECD1-65CC-4DA8-93DB-090DADFD4558}"/>
    <dgm:cxn modelId="{338BB4C6-7400-4286-A1CB-F19F5FF641D6}" type="presOf" srcId="{99A1AA09-7DA0-43EF-93A0-C6D7D2E013E0}" destId="{B36DED02-EC8A-49CF-9A7A-33B799267C6B}" srcOrd="1" destOrd="0" presId="urn:microsoft.com/office/officeart/2005/8/layout/process1"/>
    <dgm:cxn modelId="{FB573521-5B0F-4C6A-A513-181417CA26FE}" type="presOf" srcId="{582BF23D-D962-44F9-95C4-EDC1AF382B6F}" destId="{FE9F45AE-8516-4C60-BB21-C7528EE6D152}" srcOrd="0" destOrd="0" presId="urn:microsoft.com/office/officeart/2005/8/layout/process1"/>
    <dgm:cxn modelId="{2D314621-E2AB-45F9-9146-EA292DFF914C}" srcId="{582BF23D-D962-44F9-95C4-EDC1AF382B6F}" destId="{A4734D9C-4B68-49E6-9BB9-DD81699530D2}" srcOrd="1" destOrd="0" parTransId="{C4B03E31-A6F7-4EAC-B715-CA1E35806A15}" sibTransId="{99A1AA09-7DA0-43EF-93A0-C6D7D2E013E0}"/>
    <dgm:cxn modelId="{9BB873FF-DA28-4940-9EE5-3F2342A47D7F}" type="presOf" srcId="{73340A8B-94DA-41ED-BC92-722CB56C013A}" destId="{D599EF43-A20A-49C4-BDF1-4474409CF5F3}" srcOrd="0" destOrd="0" presId="urn:microsoft.com/office/officeart/2005/8/layout/process1"/>
    <dgm:cxn modelId="{1860EAD4-813D-4F17-90BB-5EC19CAC7AD3}" type="presParOf" srcId="{FE9F45AE-8516-4C60-BB21-C7528EE6D152}" destId="{D599EF43-A20A-49C4-BDF1-4474409CF5F3}" srcOrd="0" destOrd="0" presId="urn:microsoft.com/office/officeart/2005/8/layout/process1"/>
    <dgm:cxn modelId="{A03860ED-76E0-4AE0-8AB6-D4B82E651A33}" type="presParOf" srcId="{FE9F45AE-8516-4C60-BB21-C7528EE6D152}" destId="{DBB10D25-9735-4667-9BDF-0650F197999D}" srcOrd="1" destOrd="0" presId="urn:microsoft.com/office/officeart/2005/8/layout/process1"/>
    <dgm:cxn modelId="{357A899D-7FFD-4FC3-A686-DD233DD121A1}" type="presParOf" srcId="{DBB10D25-9735-4667-9BDF-0650F197999D}" destId="{8AB1EBF3-0FD2-48F9-998F-8A9942430F00}" srcOrd="0" destOrd="0" presId="urn:microsoft.com/office/officeart/2005/8/layout/process1"/>
    <dgm:cxn modelId="{5FDCC9C7-31A4-4512-B298-5664FE41299A}" type="presParOf" srcId="{FE9F45AE-8516-4C60-BB21-C7528EE6D152}" destId="{B9403E94-0C5A-48C3-B469-D0DD00F126F7}" srcOrd="2" destOrd="0" presId="urn:microsoft.com/office/officeart/2005/8/layout/process1"/>
    <dgm:cxn modelId="{10CE0DE9-5769-45FC-9846-60E8F5B6DC02}" type="presParOf" srcId="{FE9F45AE-8516-4C60-BB21-C7528EE6D152}" destId="{B745B0DE-B691-4FB9-AD9A-87606EE46D25}" srcOrd="3" destOrd="0" presId="urn:microsoft.com/office/officeart/2005/8/layout/process1"/>
    <dgm:cxn modelId="{35A2602D-37D4-4AA6-A5D9-6E18E959982A}" type="presParOf" srcId="{B745B0DE-B691-4FB9-AD9A-87606EE46D25}" destId="{B36DED02-EC8A-49CF-9A7A-33B799267C6B}" srcOrd="0" destOrd="0" presId="urn:microsoft.com/office/officeart/2005/8/layout/process1"/>
    <dgm:cxn modelId="{218294E4-7D53-495B-AFAD-13D3B1F3389E}" type="presParOf" srcId="{FE9F45AE-8516-4C60-BB21-C7528EE6D152}" destId="{DD3A17A6-7070-47A6-AC86-2CEE7DD009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91966A-6283-4C74-9B93-9B6670F6A9B6}" type="doc">
      <dgm:prSet loTypeId="urn:microsoft.com/office/officeart/2005/8/layout/hProcess4" loCatId="process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729AE40-8847-4922-9909-55424B8CE77D}">
      <dgm:prSet phldrT="[Text]"/>
      <dgm:spPr/>
      <dgm:t>
        <a:bodyPr/>
        <a:lstStyle/>
        <a:p>
          <a:r>
            <a:rPr lang="en-US" smtClean="0"/>
            <a:t>Optimal choice</a:t>
          </a:r>
          <a:endParaRPr lang="en-US"/>
        </a:p>
      </dgm:t>
    </dgm:pt>
    <dgm:pt modelId="{9050AAC3-9E31-4BC2-8B70-2356845C9EEA}" type="parTrans" cxnId="{9135BA00-B433-4996-9F53-4C427D96F2D0}">
      <dgm:prSet/>
      <dgm:spPr/>
      <dgm:t>
        <a:bodyPr/>
        <a:lstStyle/>
        <a:p>
          <a:endParaRPr lang="en-US"/>
        </a:p>
      </dgm:t>
    </dgm:pt>
    <dgm:pt modelId="{0CF45F72-7A77-4C70-8ACF-8EF1652EC687}" type="sibTrans" cxnId="{9135BA00-B433-4996-9F53-4C427D96F2D0}">
      <dgm:prSet/>
      <dgm:spPr/>
      <dgm:t>
        <a:bodyPr/>
        <a:lstStyle/>
        <a:p>
          <a:endParaRPr lang="en-US"/>
        </a:p>
      </dgm:t>
    </dgm:pt>
    <dgm:pt modelId="{3B873BED-9CB0-4758-B9D6-E73EED44ACF4}">
      <dgm:prSet phldrT="[Text]"/>
      <dgm:spPr/>
      <dgm:t>
        <a:bodyPr/>
        <a:lstStyle/>
        <a:p>
          <a:pPr algn="ctr"/>
          <a:r>
            <a:rPr lang="en-US" smtClean="0">
              <a:latin typeface="Raleway" pitchFamily="2" charset="0"/>
            </a:rPr>
            <a:t>Optimal precoding vector and phase-shifts</a:t>
          </a:r>
          <a:endParaRPr lang="en-US">
            <a:latin typeface="Raleway" pitchFamily="2" charset="0"/>
          </a:endParaRPr>
        </a:p>
      </dgm:t>
    </dgm:pt>
    <dgm:pt modelId="{30D8BED4-5B5F-4BFA-8E47-0D1D9678E4E3}" type="parTrans" cxnId="{4C6AF9C5-EF5D-4F60-92C1-3E193814061D}">
      <dgm:prSet/>
      <dgm:spPr/>
      <dgm:t>
        <a:bodyPr/>
        <a:lstStyle/>
        <a:p>
          <a:endParaRPr lang="en-US"/>
        </a:p>
      </dgm:t>
    </dgm:pt>
    <dgm:pt modelId="{C2C9FF49-7847-4B1B-A2C5-AD7AFFBD23BE}" type="sibTrans" cxnId="{4C6AF9C5-EF5D-4F60-92C1-3E193814061D}">
      <dgm:prSet/>
      <dgm:spPr/>
      <dgm:t>
        <a:bodyPr/>
        <a:lstStyle/>
        <a:p>
          <a:endParaRPr lang="en-US"/>
        </a:p>
      </dgm:t>
    </dgm:pt>
    <dgm:pt modelId="{94DD87AE-DB93-4D9B-B9BB-0F2C0221B91B}">
      <dgm:prSet phldrT="[Text]"/>
      <dgm:spPr/>
      <dgm:t>
        <a:bodyPr/>
        <a:lstStyle/>
        <a:p>
          <a:r>
            <a:rPr lang="en-US" smtClean="0"/>
            <a:t>Optimization</a:t>
          </a:r>
          <a:endParaRPr lang="en-US"/>
        </a:p>
      </dgm:t>
    </dgm:pt>
    <dgm:pt modelId="{CD29FE70-7FCE-408B-9E69-7998DA9E5F17}" type="parTrans" cxnId="{AFAA6379-A88F-482D-8D13-E3612F1FFE4E}">
      <dgm:prSet/>
      <dgm:spPr/>
      <dgm:t>
        <a:bodyPr/>
        <a:lstStyle/>
        <a:p>
          <a:endParaRPr lang="en-US"/>
        </a:p>
      </dgm:t>
    </dgm:pt>
    <dgm:pt modelId="{4EEF4647-216B-4147-976A-A02F9462C2E5}" type="sibTrans" cxnId="{AFAA6379-A88F-482D-8D13-E3612F1FFE4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F4AA26-18D0-4619-9222-D3CC71D856D0}">
          <dgm:prSet phldrT="[Text]"/>
          <dgm:spPr/>
          <dgm:t>
            <a:bodyPr/>
            <a:lstStyle/>
            <a:p>
              <a:pPr algn="ctr"/>
              <a:r>
                <a:rPr lang="en-US" smtClean="0">
                  <a:latin typeface="Raleway" pitchFamily="2" charset="0"/>
                </a:rPr>
                <a:t>Maximization of</a:t>
              </a:r>
              <a14:m>
                <m:oMath xmlns:m="http://schemas.openxmlformats.org/officeDocument/2006/math">
                  <m:r>
                    <a:rPr lang="en-US" b="0" i="0" smtClean="0"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sup>
                  </m:sSup>
                </m:oMath>
              </a14:m>
              <a:r>
                <a:rPr lang="en-US" smtClean="0">
                  <a:latin typeface="Raleway" pitchFamily="2" charset="0"/>
                </a:rPr>
                <a:t> over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, …, 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b="1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𝜽</m:t>
                  </m:r>
                </m:oMath>
              </a14:m>
              <a:endParaRPr lang="en-US" b="1">
                <a:latin typeface="Raleway" pitchFamily="2" charset="0"/>
              </a:endParaRPr>
            </a:p>
          </dgm:t>
        </dgm:pt>
      </mc:Choice>
      <mc:Fallback xmlns="">
        <dgm:pt modelId="{FCF4AA26-18D0-4619-9222-D3CC71D856D0}">
          <dgm:prSet phldrT="[Text]"/>
          <dgm:spPr/>
          <dgm:t>
            <a:bodyPr/>
            <a:lstStyle/>
            <a:p>
              <a:pPr algn="ctr"/>
              <a:r>
                <a:rPr lang="en-US" smtClean="0">
                  <a:latin typeface="Raleway" pitchFamily="2" charset="0"/>
                </a:rPr>
                <a:t>Maximization of</a:t>
              </a:r>
              <a:r>
                <a:rPr lang="en-US" b="0" i="0" smtClean="0">
                  <a:latin typeface="Cambria Math" panose="02040503050406030204" pitchFamily="18" charset="0"/>
                </a:rPr>
                <a:t> 𝑅 ̅^𝑠𝑒𝑐</a:t>
              </a:r>
              <a:r>
                <a:rPr lang="en-US" smtClean="0">
                  <a:latin typeface="Raleway" pitchFamily="2" charset="0"/>
                </a:rPr>
                <a:t> over </a:t>
              </a:r>
              <a:r>
                <a:rPr lang="en-US" b="1" i="0" smtClean="0">
                  <a:latin typeface="Cambria Math" panose="02040503050406030204" pitchFamily="18" charset="0"/>
                </a:rPr>
                <a:t>𝒘_</a:t>
              </a:r>
              <a:r>
                <a:rPr lang="en-US" b="0" i="0" smtClean="0">
                  <a:latin typeface="Cambria Math" panose="02040503050406030204" pitchFamily="18" charset="0"/>
                </a:rPr>
                <a:t>1, …, </a:t>
              </a:r>
              <a:r>
                <a:rPr lang="en-US" b="1" i="0" smtClean="0">
                  <a:latin typeface="Cambria Math" panose="02040503050406030204" pitchFamily="18" charset="0"/>
                </a:rPr>
                <a:t>𝒘</a:t>
              </a:r>
              <a:r>
                <a:rPr lang="en-US" b="0" i="0" smtClean="0">
                  <a:latin typeface="Cambria Math" panose="02040503050406030204" pitchFamily="18" charset="0"/>
                </a:rPr>
                <a:t>_𝐾, </a:t>
              </a:r>
              <a:r>
                <a:rPr lang="en-US" b="1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𝜽</a:t>
              </a:r>
              <a:endParaRPr lang="en-US" b="1">
                <a:latin typeface="Raleway" pitchFamily="2" charset="0"/>
              </a:endParaRPr>
            </a:p>
          </dgm:t>
        </dgm:pt>
      </mc:Fallback>
    </mc:AlternateContent>
    <dgm:pt modelId="{AB7E14E9-5CD9-4805-B2AE-826D8876DECE}" type="parTrans" cxnId="{E446686B-FF61-4468-BF80-20CEA21A545D}">
      <dgm:prSet/>
      <dgm:spPr/>
      <dgm:t>
        <a:bodyPr/>
        <a:lstStyle/>
        <a:p>
          <a:endParaRPr lang="en-US"/>
        </a:p>
      </dgm:t>
    </dgm:pt>
    <dgm:pt modelId="{BC73B136-C2AB-464A-962C-DCFD0444F63A}" type="sibTrans" cxnId="{E446686B-FF61-4468-BF80-20CEA21A545D}">
      <dgm:prSet/>
      <dgm:spPr/>
      <dgm:t>
        <a:bodyPr/>
        <a:lstStyle/>
        <a:p>
          <a:endParaRPr lang="en-US"/>
        </a:p>
      </dgm:t>
    </dgm:pt>
    <dgm:pt modelId="{247CD817-F610-4982-8B89-A8A8A1E7116B}">
      <dgm:prSet phldrT="[Text]"/>
      <dgm:spPr/>
      <dgm:t>
        <a:bodyPr/>
        <a:lstStyle/>
        <a:p>
          <a:r>
            <a:rPr lang="en-US" smtClean="0"/>
            <a:t>Drawback</a:t>
          </a:r>
          <a:endParaRPr lang="en-US"/>
        </a:p>
      </dgm:t>
    </dgm:pt>
    <dgm:pt modelId="{BFDEC080-CAA3-4D7F-9624-1186B6744824}" type="parTrans" cxnId="{8DE050BD-388C-47E3-B707-23E54511E0CE}">
      <dgm:prSet/>
      <dgm:spPr/>
      <dgm:t>
        <a:bodyPr/>
        <a:lstStyle/>
        <a:p>
          <a:endParaRPr lang="en-US"/>
        </a:p>
      </dgm:t>
    </dgm:pt>
    <dgm:pt modelId="{1148D3AD-12BF-48B5-90A9-2AECB96BAD2B}" type="sibTrans" cxnId="{8DE050BD-388C-47E3-B707-23E54511E0CE}">
      <dgm:prSet/>
      <dgm:spPr/>
      <dgm:t>
        <a:bodyPr/>
        <a:lstStyle/>
        <a:p>
          <a:endParaRPr lang="en-US"/>
        </a:p>
      </dgm:t>
    </dgm:pt>
    <dgm:pt modelId="{EF53E691-C5C7-4F47-B6EF-2E4D388154D4}">
      <dgm:prSet phldrT="[Text]"/>
      <dgm:spPr/>
      <dgm:t>
        <a:bodyPr/>
        <a:lstStyle/>
        <a:p>
          <a:pPr algn="ctr"/>
          <a:r>
            <a:rPr lang="en-US" smtClean="0">
              <a:latin typeface="Raleway" pitchFamily="2" charset="0"/>
            </a:rPr>
            <a:t>NP-Hard problem</a:t>
          </a:r>
          <a:endParaRPr lang="en-US">
            <a:latin typeface="Raleway" pitchFamily="2" charset="0"/>
          </a:endParaRPr>
        </a:p>
      </dgm:t>
    </dgm:pt>
    <dgm:pt modelId="{AAC8427B-0EEE-4088-9A0C-B4B820B4DB57}" type="parTrans" cxnId="{001130FE-C66A-4639-9E54-92FF3D7B2215}">
      <dgm:prSet/>
      <dgm:spPr/>
      <dgm:t>
        <a:bodyPr/>
        <a:lstStyle/>
        <a:p>
          <a:endParaRPr lang="en-US"/>
        </a:p>
      </dgm:t>
    </dgm:pt>
    <dgm:pt modelId="{149B6295-362F-472F-9810-C613764FF621}" type="sibTrans" cxnId="{001130FE-C66A-4639-9E54-92FF3D7B2215}">
      <dgm:prSet/>
      <dgm:spPr/>
      <dgm:t>
        <a:bodyPr/>
        <a:lstStyle/>
        <a:p>
          <a:endParaRPr lang="en-US"/>
        </a:p>
      </dgm:t>
    </dgm:pt>
    <dgm:pt modelId="{EC216AED-B448-4E8F-A7E1-4F95F6E799F1}" type="pres">
      <dgm:prSet presAssocID="{2C91966A-6283-4C74-9B93-9B6670F6A9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E27230-71F0-455D-B35B-3501562D435E}" type="pres">
      <dgm:prSet presAssocID="{2C91966A-6283-4C74-9B93-9B6670F6A9B6}" presName="tSp" presStyleCnt="0"/>
      <dgm:spPr/>
    </dgm:pt>
    <dgm:pt modelId="{C9CB3EC2-B042-4103-96EF-5F3450648F52}" type="pres">
      <dgm:prSet presAssocID="{2C91966A-6283-4C74-9B93-9B6670F6A9B6}" presName="bSp" presStyleCnt="0"/>
      <dgm:spPr/>
    </dgm:pt>
    <dgm:pt modelId="{CFC941AF-797D-48D7-987F-73BDB771C860}" type="pres">
      <dgm:prSet presAssocID="{2C91966A-6283-4C74-9B93-9B6670F6A9B6}" presName="process" presStyleCnt="0"/>
      <dgm:spPr/>
    </dgm:pt>
    <dgm:pt modelId="{59BE7A6E-76C3-4ABD-9BDB-45412B38B6DE}" type="pres">
      <dgm:prSet presAssocID="{C729AE40-8847-4922-9909-55424B8CE77D}" presName="composite1" presStyleCnt="0"/>
      <dgm:spPr/>
    </dgm:pt>
    <dgm:pt modelId="{C1D087E3-B76C-4C4D-9BC9-C2A575EE3A8D}" type="pres">
      <dgm:prSet presAssocID="{C729AE40-8847-4922-9909-55424B8CE77D}" presName="dummyNode1" presStyleLbl="node1" presStyleIdx="0" presStyleCnt="3"/>
      <dgm:spPr/>
    </dgm:pt>
    <dgm:pt modelId="{E5888A2C-1CE0-4EF5-9EC5-B8F54EFD6278}" type="pres">
      <dgm:prSet presAssocID="{C729AE40-8847-4922-9909-55424B8CE77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5FF88-BE69-4A8B-9184-2EFB5D3997A1}" type="pres">
      <dgm:prSet presAssocID="{C729AE40-8847-4922-9909-55424B8CE77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9E451-B729-43B8-A867-883B4D0F4053}" type="pres">
      <dgm:prSet presAssocID="{C729AE40-8847-4922-9909-55424B8CE77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60FD0-5CCA-4AA6-9636-ECD2AC1C39F3}" type="pres">
      <dgm:prSet presAssocID="{C729AE40-8847-4922-9909-55424B8CE77D}" presName="connSite1" presStyleCnt="0"/>
      <dgm:spPr/>
    </dgm:pt>
    <dgm:pt modelId="{F4D86F2A-B446-4D57-8749-9BF962DFAC27}" type="pres">
      <dgm:prSet presAssocID="{0CF45F72-7A77-4C70-8ACF-8EF1652EC687}" presName="Name9" presStyleLbl="sibTrans2D1" presStyleIdx="0" presStyleCnt="2"/>
      <dgm:spPr/>
      <dgm:t>
        <a:bodyPr/>
        <a:lstStyle/>
        <a:p>
          <a:endParaRPr lang="en-US"/>
        </a:p>
      </dgm:t>
    </dgm:pt>
    <dgm:pt modelId="{F40FC2AE-AA8A-41D4-9CB4-16D12F1FDC81}" type="pres">
      <dgm:prSet presAssocID="{94DD87AE-DB93-4D9B-B9BB-0F2C0221B91B}" presName="composite2" presStyleCnt="0"/>
      <dgm:spPr/>
    </dgm:pt>
    <dgm:pt modelId="{B99B8D56-4D61-4363-9105-5D21B75CE2DE}" type="pres">
      <dgm:prSet presAssocID="{94DD87AE-DB93-4D9B-B9BB-0F2C0221B91B}" presName="dummyNode2" presStyleLbl="node1" presStyleIdx="0" presStyleCnt="3"/>
      <dgm:spPr/>
    </dgm:pt>
    <dgm:pt modelId="{F7B38D5C-CF0E-4824-AD6D-5935E57058DC}" type="pres">
      <dgm:prSet presAssocID="{94DD87AE-DB93-4D9B-B9BB-0F2C0221B91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50F67-EF69-437E-9B53-65C6FB1A3EF9}" type="pres">
      <dgm:prSet presAssocID="{94DD87AE-DB93-4D9B-B9BB-0F2C0221B91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2E1E0-F9FD-4E20-84C1-2166EADDCEB2}" type="pres">
      <dgm:prSet presAssocID="{94DD87AE-DB93-4D9B-B9BB-0F2C0221B91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9A4CF-10B8-42D8-9FB0-643A2DBF7CFD}" type="pres">
      <dgm:prSet presAssocID="{94DD87AE-DB93-4D9B-B9BB-0F2C0221B91B}" presName="connSite2" presStyleCnt="0"/>
      <dgm:spPr/>
    </dgm:pt>
    <dgm:pt modelId="{C264AB4B-BCCB-4A8F-A510-ED4AE79741C9}" type="pres">
      <dgm:prSet presAssocID="{4EEF4647-216B-4147-976A-A02F9462C2E5}" presName="Name18" presStyleLbl="sibTrans2D1" presStyleIdx="1" presStyleCnt="2"/>
      <dgm:spPr/>
      <dgm:t>
        <a:bodyPr/>
        <a:lstStyle/>
        <a:p>
          <a:endParaRPr lang="en-US"/>
        </a:p>
      </dgm:t>
    </dgm:pt>
    <dgm:pt modelId="{F77CA57B-76FD-4463-BA50-5578928D7C28}" type="pres">
      <dgm:prSet presAssocID="{247CD817-F610-4982-8B89-A8A8A1E7116B}" presName="composite1" presStyleCnt="0"/>
      <dgm:spPr/>
    </dgm:pt>
    <dgm:pt modelId="{56C4A4FA-3305-4CC3-B62D-CC8085E12A9C}" type="pres">
      <dgm:prSet presAssocID="{247CD817-F610-4982-8B89-A8A8A1E7116B}" presName="dummyNode1" presStyleLbl="node1" presStyleIdx="1" presStyleCnt="3"/>
      <dgm:spPr/>
    </dgm:pt>
    <dgm:pt modelId="{BF43564F-BCBF-48F0-B1EC-B7C81AB88C9F}" type="pres">
      <dgm:prSet presAssocID="{247CD817-F610-4982-8B89-A8A8A1E7116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B6E98-583A-433C-A34B-3A727D0AFE89}" type="pres">
      <dgm:prSet presAssocID="{247CD817-F610-4982-8B89-A8A8A1E7116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8C180-B304-4378-A45E-4BA203489B9C}" type="pres">
      <dgm:prSet presAssocID="{247CD817-F610-4982-8B89-A8A8A1E7116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C326E-70E7-43FB-B2A9-93035BBCA1B0}" type="pres">
      <dgm:prSet presAssocID="{247CD817-F610-4982-8B89-A8A8A1E7116B}" presName="connSite1" presStyleCnt="0"/>
      <dgm:spPr/>
    </dgm:pt>
  </dgm:ptLst>
  <dgm:cxnLst>
    <dgm:cxn modelId="{4D53AD25-2FC4-43B1-852C-9784E8AD33DD}" type="presOf" srcId="{2C91966A-6283-4C74-9B93-9B6670F6A9B6}" destId="{EC216AED-B448-4E8F-A7E1-4F95F6E799F1}" srcOrd="0" destOrd="0" presId="urn:microsoft.com/office/officeart/2005/8/layout/hProcess4"/>
    <dgm:cxn modelId="{D1FBF358-8F2A-4A39-884F-944B4C6A1FE1}" type="presOf" srcId="{FCF4AA26-18D0-4619-9222-D3CC71D856D0}" destId="{F7B38D5C-CF0E-4824-AD6D-5935E57058DC}" srcOrd="0" destOrd="0" presId="urn:microsoft.com/office/officeart/2005/8/layout/hProcess4"/>
    <dgm:cxn modelId="{D731648F-604D-46E1-A650-9D43010A9D2D}" type="presOf" srcId="{247CD817-F610-4982-8B89-A8A8A1E7116B}" destId="{9A68C180-B304-4378-A45E-4BA203489B9C}" srcOrd="0" destOrd="0" presId="urn:microsoft.com/office/officeart/2005/8/layout/hProcess4"/>
    <dgm:cxn modelId="{001130FE-C66A-4639-9E54-92FF3D7B2215}" srcId="{247CD817-F610-4982-8B89-A8A8A1E7116B}" destId="{EF53E691-C5C7-4F47-B6EF-2E4D388154D4}" srcOrd="0" destOrd="0" parTransId="{AAC8427B-0EEE-4088-9A0C-B4B820B4DB57}" sibTransId="{149B6295-362F-472F-9810-C613764FF621}"/>
    <dgm:cxn modelId="{8DE050BD-388C-47E3-B707-23E54511E0CE}" srcId="{2C91966A-6283-4C74-9B93-9B6670F6A9B6}" destId="{247CD817-F610-4982-8B89-A8A8A1E7116B}" srcOrd="2" destOrd="0" parTransId="{BFDEC080-CAA3-4D7F-9624-1186B6744824}" sibTransId="{1148D3AD-12BF-48B5-90A9-2AECB96BAD2B}"/>
    <dgm:cxn modelId="{70577B76-FD45-45C4-8A04-E8FD8BD5AF9E}" type="presOf" srcId="{EF53E691-C5C7-4F47-B6EF-2E4D388154D4}" destId="{BF43564F-BCBF-48F0-B1EC-B7C81AB88C9F}" srcOrd="0" destOrd="0" presId="urn:microsoft.com/office/officeart/2005/8/layout/hProcess4"/>
    <dgm:cxn modelId="{9135BA00-B433-4996-9F53-4C427D96F2D0}" srcId="{2C91966A-6283-4C74-9B93-9B6670F6A9B6}" destId="{C729AE40-8847-4922-9909-55424B8CE77D}" srcOrd="0" destOrd="0" parTransId="{9050AAC3-9E31-4BC2-8B70-2356845C9EEA}" sibTransId="{0CF45F72-7A77-4C70-8ACF-8EF1652EC687}"/>
    <dgm:cxn modelId="{AFAA6379-A88F-482D-8D13-E3612F1FFE4E}" srcId="{2C91966A-6283-4C74-9B93-9B6670F6A9B6}" destId="{94DD87AE-DB93-4D9B-B9BB-0F2C0221B91B}" srcOrd="1" destOrd="0" parTransId="{CD29FE70-7FCE-408B-9E69-7998DA9E5F17}" sibTransId="{4EEF4647-216B-4147-976A-A02F9462C2E5}"/>
    <dgm:cxn modelId="{1F644B6D-4645-4EF8-8990-D2F0563FEA0C}" type="presOf" srcId="{EF53E691-C5C7-4F47-B6EF-2E4D388154D4}" destId="{A05B6E98-583A-433C-A34B-3A727D0AFE89}" srcOrd="1" destOrd="0" presId="urn:microsoft.com/office/officeart/2005/8/layout/hProcess4"/>
    <dgm:cxn modelId="{B2464DA5-45EA-4B9C-AEA9-1B19E4E2E85F}" type="presOf" srcId="{3B873BED-9CB0-4758-B9D6-E73EED44ACF4}" destId="{FB05FF88-BE69-4A8B-9184-2EFB5D3997A1}" srcOrd="1" destOrd="0" presId="urn:microsoft.com/office/officeart/2005/8/layout/hProcess4"/>
    <dgm:cxn modelId="{4C6AF9C5-EF5D-4F60-92C1-3E193814061D}" srcId="{C729AE40-8847-4922-9909-55424B8CE77D}" destId="{3B873BED-9CB0-4758-B9D6-E73EED44ACF4}" srcOrd="0" destOrd="0" parTransId="{30D8BED4-5B5F-4BFA-8E47-0D1D9678E4E3}" sibTransId="{C2C9FF49-7847-4B1B-A2C5-AD7AFFBD23BE}"/>
    <dgm:cxn modelId="{E446686B-FF61-4468-BF80-20CEA21A545D}" srcId="{94DD87AE-DB93-4D9B-B9BB-0F2C0221B91B}" destId="{FCF4AA26-18D0-4619-9222-D3CC71D856D0}" srcOrd="0" destOrd="0" parTransId="{AB7E14E9-5CD9-4805-B2AE-826D8876DECE}" sibTransId="{BC73B136-C2AB-464A-962C-DCFD0444F63A}"/>
    <dgm:cxn modelId="{02A6C67D-67B8-49DA-AF02-1163511E27AC}" type="presOf" srcId="{94DD87AE-DB93-4D9B-B9BB-0F2C0221B91B}" destId="{A542E1E0-F9FD-4E20-84C1-2166EADDCEB2}" srcOrd="0" destOrd="0" presId="urn:microsoft.com/office/officeart/2005/8/layout/hProcess4"/>
    <dgm:cxn modelId="{1C5423FC-9855-41BA-9DAA-B290E1B146F9}" type="presOf" srcId="{0CF45F72-7A77-4C70-8ACF-8EF1652EC687}" destId="{F4D86F2A-B446-4D57-8749-9BF962DFAC27}" srcOrd="0" destOrd="0" presId="urn:microsoft.com/office/officeart/2005/8/layout/hProcess4"/>
    <dgm:cxn modelId="{B432095A-BF75-4A66-81D6-E65BBF8A202A}" type="presOf" srcId="{FCF4AA26-18D0-4619-9222-D3CC71D856D0}" destId="{71A50F67-EF69-437E-9B53-65C6FB1A3EF9}" srcOrd="1" destOrd="0" presId="urn:microsoft.com/office/officeart/2005/8/layout/hProcess4"/>
    <dgm:cxn modelId="{355AC266-B3B0-43C4-8404-F717A784C3B5}" type="presOf" srcId="{3B873BED-9CB0-4758-B9D6-E73EED44ACF4}" destId="{E5888A2C-1CE0-4EF5-9EC5-B8F54EFD6278}" srcOrd="0" destOrd="0" presId="urn:microsoft.com/office/officeart/2005/8/layout/hProcess4"/>
    <dgm:cxn modelId="{A363CC6A-F2FA-4251-956E-D8BB5072C4BA}" type="presOf" srcId="{4EEF4647-216B-4147-976A-A02F9462C2E5}" destId="{C264AB4B-BCCB-4A8F-A510-ED4AE79741C9}" srcOrd="0" destOrd="0" presId="urn:microsoft.com/office/officeart/2005/8/layout/hProcess4"/>
    <dgm:cxn modelId="{33508EF2-9E25-4457-9698-0CCC765FB575}" type="presOf" srcId="{C729AE40-8847-4922-9909-55424B8CE77D}" destId="{8C29E451-B729-43B8-A867-883B4D0F4053}" srcOrd="0" destOrd="0" presId="urn:microsoft.com/office/officeart/2005/8/layout/hProcess4"/>
    <dgm:cxn modelId="{1FD9FFB8-A7AD-4B56-8DAE-CE1AA0DF50D9}" type="presParOf" srcId="{EC216AED-B448-4E8F-A7E1-4F95F6E799F1}" destId="{84E27230-71F0-455D-B35B-3501562D435E}" srcOrd="0" destOrd="0" presId="urn:microsoft.com/office/officeart/2005/8/layout/hProcess4"/>
    <dgm:cxn modelId="{9821C0CC-1C4B-48D9-8FE6-13115BE4CB4E}" type="presParOf" srcId="{EC216AED-B448-4E8F-A7E1-4F95F6E799F1}" destId="{C9CB3EC2-B042-4103-96EF-5F3450648F52}" srcOrd="1" destOrd="0" presId="urn:microsoft.com/office/officeart/2005/8/layout/hProcess4"/>
    <dgm:cxn modelId="{325E142D-2D3B-4C58-AA35-4D9B44E90024}" type="presParOf" srcId="{EC216AED-B448-4E8F-A7E1-4F95F6E799F1}" destId="{CFC941AF-797D-48D7-987F-73BDB771C860}" srcOrd="2" destOrd="0" presId="urn:microsoft.com/office/officeart/2005/8/layout/hProcess4"/>
    <dgm:cxn modelId="{4F8A07C5-B4F3-4046-BD73-E916DA473B03}" type="presParOf" srcId="{CFC941AF-797D-48D7-987F-73BDB771C860}" destId="{59BE7A6E-76C3-4ABD-9BDB-45412B38B6DE}" srcOrd="0" destOrd="0" presId="urn:microsoft.com/office/officeart/2005/8/layout/hProcess4"/>
    <dgm:cxn modelId="{2649AF90-395E-461A-AFBC-B601B249A052}" type="presParOf" srcId="{59BE7A6E-76C3-4ABD-9BDB-45412B38B6DE}" destId="{C1D087E3-B76C-4C4D-9BC9-C2A575EE3A8D}" srcOrd="0" destOrd="0" presId="urn:microsoft.com/office/officeart/2005/8/layout/hProcess4"/>
    <dgm:cxn modelId="{09BE22FF-B117-4B37-B84D-0AA8E9A27A76}" type="presParOf" srcId="{59BE7A6E-76C3-4ABD-9BDB-45412B38B6DE}" destId="{E5888A2C-1CE0-4EF5-9EC5-B8F54EFD6278}" srcOrd="1" destOrd="0" presId="urn:microsoft.com/office/officeart/2005/8/layout/hProcess4"/>
    <dgm:cxn modelId="{7B93DFB6-9DFC-4F66-BAEB-B51AB3F56A9B}" type="presParOf" srcId="{59BE7A6E-76C3-4ABD-9BDB-45412B38B6DE}" destId="{FB05FF88-BE69-4A8B-9184-2EFB5D3997A1}" srcOrd="2" destOrd="0" presId="urn:microsoft.com/office/officeart/2005/8/layout/hProcess4"/>
    <dgm:cxn modelId="{C98C7FCE-EAAF-42F3-B66A-F530F2675FE9}" type="presParOf" srcId="{59BE7A6E-76C3-4ABD-9BDB-45412B38B6DE}" destId="{8C29E451-B729-43B8-A867-883B4D0F4053}" srcOrd="3" destOrd="0" presId="urn:microsoft.com/office/officeart/2005/8/layout/hProcess4"/>
    <dgm:cxn modelId="{C96F8B15-B6F4-4ACF-860C-8E1F1CC39B01}" type="presParOf" srcId="{59BE7A6E-76C3-4ABD-9BDB-45412B38B6DE}" destId="{52660FD0-5CCA-4AA6-9636-ECD2AC1C39F3}" srcOrd="4" destOrd="0" presId="urn:microsoft.com/office/officeart/2005/8/layout/hProcess4"/>
    <dgm:cxn modelId="{DB63AD17-EBC9-446A-908E-41B4C01E941F}" type="presParOf" srcId="{CFC941AF-797D-48D7-987F-73BDB771C860}" destId="{F4D86F2A-B446-4D57-8749-9BF962DFAC27}" srcOrd="1" destOrd="0" presId="urn:microsoft.com/office/officeart/2005/8/layout/hProcess4"/>
    <dgm:cxn modelId="{9A63A1E2-0CA7-47A3-A5C8-ACBD42C5B24F}" type="presParOf" srcId="{CFC941AF-797D-48D7-987F-73BDB771C860}" destId="{F40FC2AE-AA8A-41D4-9CB4-16D12F1FDC81}" srcOrd="2" destOrd="0" presId="urn:microsoft.com/office/officeart/2005/8/layout/hProcess4"/>
    <dgm:cxn modelId="{5F3DCA1E-C105-43BC-BF2B-A131B332F4BE}" type="presParOf" srcId="{F40FC2AE-AA8A-41D4-9CB4-16D12F1FDC81}" destId="{B99B8D56-4D61-4363-9105-5D21B75CE2DE}" srcOrd="0" destOrd="0" presId="urn:microsoft.com/office/officeart/2005/8/layout/hProcess4"/>
    <dgm:cxn modelId="{85B8EED8-6E76-4462-B39B-DECA12AC2106}" type="presParOf" srcId="{F40FC2AE-AA8A-41D4-9CB4-16D12F1FDC81}" destId="{F7B38D5C-CF0E-4824-AD6D-5935E57058DC}" srcOrd="1" destOrd="0" presId="urn:microsoft.com/office/officeart/2005/8/layout/hProcess4"/>
    <dgm:cxn modelId="{635DACE9-B0DE-4C86-83C0-83BD47E1ED01}" type="presParOf" srcId="{F40FC2AE-AA8A-41D4-9CB4-16D12F1FDC81}" destId="{71A50F67-EF69-437E-9B53-65C6FB1A3EF9}" srcOrd="2" destOrd="0" presId="urn:microsoft.com/office/officeart/2005/8/layout/hProcess4"/>
    <dgm:cxn modelId="{26D2A5CD-7381-4772-8AB5-332B4A0468D2}" type="presParOf" srcId="{F40FC2AE-AA8A-41D4-9CB4-16D12F1FDC81}" destId="{A542E1E0-F9FD-4E20-84C1-2166EADDCEB2}" srcOrd="3" destOrd="0" presId="urn:microsoft.com/office/officeart/2005/8/layout/hProcess4"/>
    <dgm:cxn modelId="{72F4D261-086E-44AD-B88B-43B65B58BCDA}" type="presParOf" srcId="{F40FC2AE-AA8A-41D4-9CB4-16D12F1FDC81}" destId="{EC19A4CF-10B8-42D8-9FB0-643A2DBF7CFD}" srcOrd="4" destOrd="0" presId="urn:microsoft.com/office/officeart/2005/8/layout/hProcess4"/>
    <dgm:cxn modelId="{B8D858E5-44F2-45BB-BC6E-DECAE93D656F}" type="presParOf" srcId="{CFC941AF-797D-48D7-987F-73BDB771C860}" destId="{C264AB4B-BCCB-4A8F-A510-ED4AE79741C9}" srcOrd="3" destOrd="0" presId="urn:microsoft.com/office/officeart/2005/8/layout/hProcess4"/>
    <dgm:cxn modelId="{9E188FFA-CD29-4572-9F51-C7FFEB5ABC6D}" type="presParOf" srcId="{CFC941AF-797D-48D7-987F-73BDB771C860}" destId="{F77CA57B-76FD-4463-BA50-5578928D7C28}" srcOrd="4" destOrd="0" presId="urn:microsoft.com/office/officeart/2005/8/layout/hProcess4"/>
    <dgm:cxn modelId="{18C46007-72A8-47C2-99E8-9FA39C002B4F}" type="presParOf" srcId="{F77CA57B-76FD-4463-BA50-5578928D7C28}" destId="{56C4A4FA-3305-4CC3-B62D-CC8085E12A9C}" srcOrd="0" destOrd="0" presId="urn:microsoft.com/office/officeart/2005/8/layout/hProcess4"/>
    <dgm:cxn modelId="{760C527E-F132-41DE-BC8C-238A338543C6}" type="presParOf" srcId="{F77CA57B-76FD-4463-BA50-5578928D7C28}" destId="{BF43564F-BCBF-48F0-B1EC-B7C81AB88C9F}" srcOrd="1" destOrd="0" presId="urn:microsoft.com/office/officeart/2005/8/layout/hProcess4"/>
    <dgm:cxn modelId="{ED741EE5-DFE6-480C-A993-D9701CD29D23}" type="presParOf" srcId="{F77CA57B-76FD-4463-BA50-5578928D7C28}" destId="{A05B6E98-583A-433C-A34B-3A727D0AFE89}" srcOrd="2" destOrd="0" presId="urn:microsoft.com/office/officeart/2005/8/layout/hProcess4"/>
    <dgm:cxn modelId="{2C600605-86F4-49F2-9D23-6A0C826DF9C6}" type="presParOf" srcId="{F77CA57B-76FD-4463-BA50-5578928D7C28}" destId="{9A68C180-B304-4378-A45E-4BA203489B9C}" srcOrd="3" destOrd="0" presId="urn:microsoft.com/office/officeart/2005/8/layout/hProcess4"/>
    <dgm:cxn modelId="{77CCE642-D90B-4154-B3E8-3959E31AA11C}" type="presParOf" srcId="{F77CA57B-76FD-4463-BA50-5578928D7C28}" destId="{971C326E-70E7-43FB-B2A9-93035BBCA1B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91966A-6283-4C74-9B93-9B6670F6A9B6}" type="doc">
      <dgm:prSet loTypeId="urn:microsoft.com/office/officeart/2005/8/layout/hProcess4" loCatId="process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729AE40-8847-4922-9909-55424B8CE77D}">
      <dgm:prSet phldrT="[Text]"/>
      <dgm:spPr/>
      <dgm:t>
        <a:bodyPr/>
        <a:lstStyle/>
        <a:p>
          <a:r>
            <a:rPr lang="en-US" smtClean="0"/>
            <a:t>Optimal choice</a:t>
          </a:r>
          <a:endParaRPr lang="en-US"/>
        </a:p>
      </dgm:t>
    </dgm:pt>
    <dgm:pt modelId="{9050AAC3-9E31-4BC2-8B70-2356845C9EEA}" type="parTrans" cxnId="{9135BA00-B433-4996-9F53-4C427D96F2D0}">
      <dgm:prSet/>
      <dgm:spPr/>
      <dgm:t>
        <a:bodyPr/>
        <a:lstStyle/>
        <a:p>
          <a:endParaRPr lang="en-US"/>
        </a:p>
      </dgm:t>
    </dgm:pt>
    <dgm:pt modelId="{0CF45F72-7A77-4C70-8ACF-8EF1652EC687}" type="sibTrans" cxnId="{9135BA00-B433-4996-9F53-4C427D96F2D0}">
      <dgm:prSet/>
      <dgm:spPr/>
      <dgm:t>
        <a:bodyPr/>
        <a:lstStyle/>
        <a:p>
          <a:endParaRPr lang="en-US"/>
        </a:p>
      </dgm:t>
    </dgm:pt>
    <dgm:pt modelId="{3B873BED-9CB0-4758-B9D6-E73EED44ACF4}">
      <dgm:prSet phldrT="[Text]"/>
      <dgm:spPr/>
      <dgm:t>
        <a:bodyPr/>
        <a:lstStyle/>
        <a:p>
          <a:pPr algn="ctr"/>
          <a:r>
            <a:rPr lang="en-US" smtClean="0">
              <a:latin typeface="Raleway" pitchFamily="2" charset="0"/>
            </a:rPr>
            <a:t>Optimal precoding vector and phase-shifts</a:t>
          </a:r>
          <a:endParaRPr lang="en-US">
            <a:latin typeface="Raleway" pitchFamily="2" charset="0"/>
          </a:endParaRPr>
        </a:p>
      </dgm:t>
    </dgm:pt>
    <dgm:pt modelId="{30D8BED4-5B5F-4BFA-8E47-0D1D9678E4E3}" type="parTrans" cxnId="{4C6AF9C5-EF5D-4F60-92C1-3E193814061D}">
      <dgm:prSet/>
      <dgm:spPr/>
      <dgm:t>
        <a:bodyPr/>
        <a:lstStyle/>
        <a:p>
          <a:endParaRPr lang="en-US"/>
        </a:p>
      </dgm:t>
    </dgm:pt>
    <dgm:pt modelId="{C2C9FF49-7847-4B1B-A2C5-AD7AFFBD23BE}" type="sibTrans" cxnId="{4C6AF9C5-EF5D-4F60-92C1-3E193814061D}">
      <dgm:prSet/>
      <dgm:spPr/>
      <dgm:t>
        <a:bodyPr/>
        <a:lstStyle/>
        <a:p>
          <a:endParaRPr lang="en-US"/>
        </a:p>
      </dgm:t>
    </dgm:pt>
    <dgm:pt modelId="{94DD87AE-DB93-4D9B-B9BB-0F2C0221B91B}">
      <dgm:prSet phldrT="[Text]"/>
      <dgm:spPr/>
      <dgm:t>
        <a:bodyPr/>
        <a:lstStyle/>
        <a:p>
          <a:r>
            <a:rPr lang="en-US" smtClean="0"/>
            <a:t>Optimization</a:t>
          </a:r>
          <a:endParaRPr lang="en-US"/>
        </a:p>
      </dgm:t>
    </dgm:pt>
    <dgm:pt modelId="{CD29FE70-7FCE-408B-9E69-7998DA9E5F17}" type="parTrans" cxnId="{AFAA6379-A88F-482D-8D13-E3612F1FFE4E}">
      <dgm:prSet/>
      <dgm:spPr/>
      <dgm:t>
        <a:bodyPr/>
        <a:lstStyle/>
        <a:p>
          <a:endParaRPr lang="en-US"/>
        </a:p>
      </dgm:t>
    </dgm:pt>
    <dgm:pt modelId="{4EEF4647-216B-4147-976A-A02F9462C2E5}" type="sibTrans" cxnId="{AFAA6379-A88F-482D-8D13-E3612F1FFE4E}">
      <dgm:prSet/>
      <dgm:spPr/>
      <dgm:t>
        <a:bodyPr/>
        <a:lstStyle/>
        <a:p>
          <a:endParaRPr lang="en-US"/>
        </a:p>
      </dgm:t>
    </dgm:pt>
    <dgm:pt modelId="{FCF4AA26-18D0-4619-9222-D3CC71D856D0}">
      <dgm:prSet phldrT="[Text]"/>
      <dgm:spPr>
        <a:blipFill rotWithShape="0">
          <a:blip xmlns:r="http://schemas.openxmlformats.org/officeDocument/2006/relationships" r:embed="rId1"/>
          <a:stretch>
            <a:fillRect l="-1497" r="-359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7E14E9-5CD9-4805-B2AE-826D8876DECE}" type="parTrans" cxnId="{E446686B-FF61-4468-BF80-20CEA21A545D}">
      <dgm:prSet/>
      <dgm:spPr/>
      <dgm:t>
        <a:bodyPr/>
        <a:lstStyle/>
        <a:p>
          <a:endParaRPr lang="en-US"/>
        </a:p>
      </dgm:t>
    </dgm:pt>
    <dgm:pt modelId="{BC73B136-C2AB-464A-962C-DCFD0444F63A}" type="sibTrans" cxnId="{E446686B-FF61-4468-BF80-20CEA21A545D}">
      <dgm:prSet/>
      <dgm:spPr/>
      <dgm:t>
        <a:bodyPr/>
        <a:lstStyle/>
        <a:p>
          <a:endParaRPr lang="en-US"/>
        </a:p>
      </dgm:t>
    </dgm:pt>
    <dgm:pt modelId="{247CD817-F610-4982-8B89-A8A8A1E7116B}">
      <dgm:prSet phldrT="[Text]"/>
      <dgm:spPr/>
      <dgm:t>
        <a:bodyPr/>
        <a:lstStyle/>
        <a:p>
          <a:r>
            <a:rPr lang="en-US" smtClean="0"/>
            <a:t>Drawback</a:t>
          </a:r>
          <a:endParaRPr lang="en-US"/>
        </a:p>
      </dgm:t>
    </dgm:pt>
    <dgm:pt modelId="{BFDEC080-CAA3-4D7F-9624-1186B6744824}" type="parTrans" cxnId="{8DE050BD-388C-47E3-B707-23E54511E0CE}">
      <dgm:prSet/>
      <dgm:spPr/>
      <dgm:t>
        <a:bodyPr/>
        <a:lstStyle/>
        <a:p>
          <a:endParaRPr lang="en-US"/>
        </a:p>
      </dgm:t>
    </dgm:pt>
    <dgm:pt modelId="{1148D3AD-12BF-48B5-90A9-2AECB96BAD2B}" type="sibTrans" cxnId="{8DE050BD-388C-47E3-B707-23E54511E0CE}">
      <dgm:prSet/>
      <dgm:spPr/>
      <dgm:t>
        <a:bodyPr/>
        <a:lstStyle/>
        <a:p>
          <a:endParaRPr lang="en-US"/>
        </a:p>
      </dgm:t>
    </dgm:pt>
    <dgm:pt modelId="{EF53E691-C5C7-4F47-B6EF-2E4D388154D4}">
      <dgm:prSet phldrT="[Text]"/>
      <dgm:spPr/>
      <dgm:t>
        <a:bodyPr/>
        <a:lstStyle/>
        <a:p>
          <a:pPr algn="ctr"/>
          <a:r>
            <a:rPr lang="en-US" smtClean="0">
              <a:latin typeface="Raleway" pitchFamily="2" charset="0"/>
            </a:rPr>
            <a:t>NP-Hard problem</a:t>
          </a:r>
          <a:endParaRPr lang="en-US">
            <a:latin typeface="Raleway" pitchFamily="2" charset="0"/>
          </a:endParaRPr>
        </a:p>
      </dgm:t>
    </dgm:pt>
    <dgm:pt modelId="{AAC8427B-0EEE-4088-9A0C-B4B820B4DB57}" type="parTrans" cxnId="{001130FE-C66A-4639-9E54-92FF3D7B2215}">
      <dgm:prSet/>
      <dgm:spPr/>
      <dgm:t>
        <a:bodyPr/>
        <a:lstStyle/>
        <a:p>
          <a:endParaRPr lang="en-US"/>
        </a:p>
      </dgm:t>
    </dgm:pt>
    <dgm:pt modelId="{149B6295-362F-472F-9810-C613764FF621}" type="sibTrans" cxnId="{001130FE-C66A-4639-9E54-92FF3D7B2215}">
      <dgm:prSet/>
      <dgm:spPr/>
      <dgm:t>
        <a:bodyPr/>
        <a:lstStyle/>
        <a:p>
          <a:endParaRPr lang="en-US"/>
        </a:p>
      </dgm:t>
    </dgm:pt>
    <dgm:pt modelId="{EC216AED-B448-4E8F-A7E1-4F95F6E799F1}" type="pres">
      <dgm:prSet presAssocID="{2C91966A-6283-4C74-9B93-9B6670F6A9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E27230-71F0-455D-B35B-3501562D435E}" type="pres">
      <dgm:prSet presAssocID="{2C91966A-6283-4C74-9B93-9B6670F6A9B6}" presName="tSp" presStyleCnt="0"/>
      <dgm:spPr/>
    </dgm:pt>
    <dgm:pt modelId="{C9CB3EC2-B042-4103-96EF-5F3450648F52}" type="pres">
      <dgm:prSet presAssocID="{2C91966A-6283-4C74-9B93-9B6670F6A9B6}" presName="bSp" presStyleCnt="0"/>
      <dgm:spPr/>
    </dgm:pt>
    <dgm:pt modelId="{CFC941AF-797D-48D7-987F-73BDB771C860}" type="pres">
      <dgm:prSet presAssocID="{2C91966A-6283-4C74-9B93-9B6670F6A9B6}" presName="process" presStyleCnt="0"/>
      <dgm:spPr/>
    </dgm:pt>
    <dgm:pt modelId="{59BE7A6E-76C3-4ABD-9BDB-45412B38B6DE}" type="pres">
      <dgm:prSet presAssocID="{C729AE40-8847-4922-9909-55424B8CE77D}" presName="composite1" presStyleCnt="0"/>
      <dgm:spPr/>
    </dgm:pt>
    <dgm:pt modelId="{C1D087E3-B76C-4C4D-9BC9-C2A575EE3A8D}" type="pres">
      <dgm:prSet presAssocID="{C729AE40-8847-4922-9909-55424B8CE77D}" presName="dummyNode1" presStyleLbl="node1" presStyleIdx="0" presStyleCnt="3"/>
      <dgm:spPr/>
    </dgm:pt>
    <dgm:pt modelId="{E5888A2C-1CE0-4EF5-9EC5-B8F54EFD6278}" type="pres">
      <dgm:prSet presAssocID="{C729AE40-8847-4922-9909-55424B8CE77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5FF88-BE69-4A8B-9184-2EFB5D3997A1}" type="pres">
      <dgm:prSet presAssocID="{C729AE40-8847-4922-9909-55424B8CE77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9E451-B729-43B8-A867-883B4D0F4053}" type="pres">
      <dgm:prSet presAssocID="{C729AE40-8847-4922-9909-55424B8CE77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60FD0-5CCA-4AA6-9636-ECD2AC1C39F3}" type="pres">
      <dgm:prSet presAssocID="{C729AE40-8847-4922-9909-55424B8CE77D}" presName="connSite1" presStyleCnt="0"/>
      <dgm:spPr/>
    </dgm:pt>
    <dgm:pt modelId="{F4D86F2A-B446-4D57-8749-9BF962DFAC27}" type="pres">
      <dgm:prSet presAssocID="{0CF45F72-7A77-4C70-8ACF-8EF1652EC687}" presName="Name9" presStyleLbl="sibTrans2D1" presStyleIdx="0" presStyleCnt="2"/>
      <dgm:spPr/>
      <dgm:t>
        <a:bodyPr/>
        <a:lstStyle/>
        <a:p>
          <a:endParaRPr lang="en-US"/>
        </a:p>
      </dgm:t>
    </dgm:pt>
    <dgm:pt modelId="{F40FC2AE-AA8A-41D4-9CB4-16D12F1FDC81}" type="pres">
      <dgm:prSet presAssocID="{94DD87AE-DB93-4D9B-B9BB-0F2C0221B91B}" presName="composite2" presStyleCnt="0"/>
      <dgm:spPr/>
    </dgm:pt>
    <dgm:pt modelId="{B99B8D56-4D61-4363-9105-5D21B75CE2DE}" type="pres">
      <dgm:prSet presAssocID="{94DD87AE-DB93-4D9B-B9BB-0F2C0221B91B}" presName="dummyNode2" presStyleLbl="node1" presStyleIdx="0" presStyleCnt="3"/>
      <dgm:spPr/>
    </dgm:pt>
    <dgm:pt modelId="{F7B38D5C-CF0E-4824-AD6D-5935E57058DC}" type="pres">
      <dgm:prSet presAssocID="{94DD87AE-DB93-4D9B-B9BB-0F2C0221B91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50F67-EF69-437E-9B53-65C6FB1A3EF9}" type="pres">
      <dgm:prSet presAssocID="{94DD87AE-DB93-4D9B-B9BB-0F2C0221B91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2E1E0-F9FD-4E20-84C1-2166EADDCEB2}" type="pres">
      <dgm:prSet presAssocID="{94DD87AE-DB93-4D9B-B9BB-0F2C0221B91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9A4CF-10B8-42D8-9FB0-643A2DBF7CFD}" type="pres">
      <dgm:prSet presAssocID="{94DD87AE-DB93-4D9B-B9BB-0F2C0221B91B}" presName="connSite2" presStyleCnt="0"/>
      <dgm:spPr/>
    </dgm:pt>
    <dgm:pt modelId="{C264AB4B-BCCB-4A8F-A510-ED4AE79741C9}" type="pres">
      <dgm:prSet presAssocID="{4EEF4647-216B-4147-976A-A02F9462C2E5}" presName="Name18" presStyleLbl="sibTrans2D1" presStyleIdx="1" presStyleCnt="2"/>
      <dgm:spPr/>
      <dgm:t>
        <a:bodyPr/>
        <a:lstStyle/>
        <a:p>
          <a:endParaRPr lang="en-US"/>
        </a:p>
      </dgm:t>
    </dgm:pt>
    <dgm:pt modelId="{F77CA57B-76FD-4463-BA50-5578928D7C28}" type="pres">
      <dgm:prSet presAssocID="{247CD817-F610-4982-8B89-A8A8A1E7116B}" presName="composite1" presStyleCnt="0"/>
      <dgm:spPr/>
    </dgm:pt>
    <dgm:pt modelId="{56C4A4FA-3305-4CC3-B62D-CC8085E12A9C}" type="pres">
      <dgm:prSet presAssocID="{247CD817-F610-4982-8B89-A8A8A1E7116B}" presName="dummyNode1" presStyleLbl="node1" presStyleIdx="1" presStyleCnt="3"/>
      <dgm:spPr/>
    </dgm:pt>
    <dgm:pt modelId="{BF43564F-BCBF-48F0-B1EC-B7C81AB88C9F}" type="pres">
      <dgm:prSet presAssocID="{247CD817-F610-4982-8B89-A8A8A1E7116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B6E98-583A-433C-A34B-3A727D0AFE89}" type="pres">
      <dgm:prSet presAssocID="{247CD817-F610-4982-8B89-A8A8A1E7116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8C180-B304-4378-A45E-4BA203489B9C}" type="pres">
      <dgm:prSet presAssocID="{247CD817-F610-4982-8B89-A8A8A1E7116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C326E-70E7-43FB-B2A9-93035BBCA1B0}" type="pres">
      <dgm:prSet presAssocID="{247CD817-F610-4982-8B89-A8A8A1E7116B}" presName="connSite1" presStyleCnt="0"/>
      <dgm:spPr/>
    </dgm:pt>
  </dgm:ptLst>
  <dgm:cxnLst>
    <dgm:cxn modelId="{4D53AD25-2FC4-43B1-852C-9784E8AD33DD}" type="presOf" srcId="{2C91966A-6283-4C74-9B93-9B6670F6A9B6}" destId="{EC216AED-B448-4E8F-A7E1-4F95F6E799F1}" srcOrd="0" destOrd="0" presId="urn:microsoft.com/office/officeart/2005/8/layout/hProcess4"/>
    <dgm:cxn modelId="{D1FBF358-8F2A-4A39-884F-944B4C6A1FE1}" type="presOf" srcId="{FCF4AA26-18D0-4619-9222-D3CC71D856D0}" destId="{F7B38D5C-CF0E-4824-AD6D-5935E57058DC}" srcOrd="0" destOrd="0" presId="urn:microsoft.com/office/officeart/2005/8/layout/hProcess4"/>
    <dgm:cxn modelId="{D731648F-604D-46E1-A650-9D43010A9D2D}" type="presOf" srcId="{247CD817-F610-4982-8B89-A8A8A1E7116B}" destId="{9A68C180-B304-4378-A45E-4BA203489B9C}" srcOrd="0" destOrd="0" presId="urn:microsoft.com/office/officeart/2005/8/layout/hProcess4"/>
    <dgm:cxn modelId="{001130FE-C66A-4639-9E54-92FF3D7B2215}" srcId="{247CD817-F610-4982-8B89-A8A8A1E7116B}" destId="{EF53E691-C5C7-4F47-B6EF-2E4D388154D4}" srcOrd="0" destOrd="0" parTransId="{AAC8427B-0EEE-4088-9A0C-B4B820B4DB57}" sibTransId="{149B6295-362F-472F-9810-C613764FF621}"/>
    <dgm:cxn modelId="{8DE050BD-388C-47E3-B707-23E54511E0CE}" srcId="{2C91966A-6283-4C74-9B93-9B6670F6A9B6}" destId="{247CD817-F610-4982-8B89-A8A8A1E7116B}" srcOrd="2" destOrd="0" parTransId="{BFDEC080-CAA3-4D7F-9624-1186B6744824}" sibTransId="{1148D3AD-12BF-48B5-90A9-2AECB96BAD2B}"/>
    <dgm:cxn modelId="{70577B76-FD45-45C4-8A04-E8FD8BD5AF9E}" type="presOf" srcId="{EF53E691-C5C7-4F47-B6EF-2E4D388154D4}" destId="{BF43564F-BCBF-48F0-B1EC-B7C81AB88C9F}" srcOrd="0" destOrd="0" presId="urn:microsoft.com/office/officeart/2005/8/layout/hProcess4"/>
    <dgm:cxn modelId="{9135BA00-B433-4996-9F53-4C427D96F2D0}" srcId="{2C91966A-6283-4C74-9B93-9B6670F6A9B6}" destId="{C729AE40-8847-4922-9909-55424B8CE77D}" srcOrd="0" destOrd="0" parTransId="{9050AAC3-9E31-4BC2-8B70-2356845C9EEA}" sibTransId="{0CF45F72-7A77-4C70-8ACF-8EF1652EC687}"/>
    <dgm:cxn modelId="{AFAA6379-A88F-482D-8D13-E3612F1FFE4E}" srcId="{2C91966A-6283-4C74-9B93-9B6670F6A9B6}" destId="{94DD87AE-DB93-4D9B-B9BB-0F2C0221B91B}" srcOrd="1" destOrd="0" parTransId="{CD29FE70-7FCE-408B-9E69-7998DA9E5F17}" sibTransId="{4EEF4647-216B-4147-976A-A02F9462C2E5}"/>
    <dgm:cxn modelId="{1F644B6D-4645-4EF8-8990-D2F0563FEA0C}" type="presOf" srcId="{EF53E691-C5C7-4F47-B6EF-2E4D388154D4}" destId="{A05B6E98-583A-433C-A34B-3A727D0AFE89}" srcOrd="1" destOrd="0" presId="urn:microsoft.com/office/officeart/2005/8/layout/hProcess4"/>
    <dgm:cxn modelId="{B2464DA5-45EA-4B9C-AEA9-1B19E4E2E85F}" type="presOf" srcId="{3B873BED-9CB0-4758-B9D6-E73EED44ACF4}" destId="{FB05FF88-BE69-4A8B-9184-2EFB5D3997A1}" srcOrd="1" destOrd="0" presId="urn:microsoft.com/office/officeart/2005/8/layout/hProcess4"/>
    <dgm:cxn modelId="{4C6AF9C5-EF5D-4F60-92C1-3E193814061D}" srcId="{C729AE40-8847-4922-9909-55424B8CE77D}" destId="{3B873BED-9CB0-4758-B9D6-E73EED44ACF4}" srcOrd="0" destOrd="0" parTransId="{30D8BED4-5B5F-4BFA-8E47-0D1D9678E4E3}" sibTransId="{C2C9FF49-7847-4B1B-A2C5-AD7AFFBD23BE}"/>
    <dgm:cxn modelId="{E446686B-FF61-4468-BF80-20CEA21A545D}" srcId="{94DD87AE-DB93-4D9B-B9BB-0F2C0221B91B}" destId="{FCF4AA26-18D0-4619-9222-D3CC71D856D0}" srcOrd="0" destOrd="0" parTransId="{AB7E14E9-5CD9-4805-B2AE-826D8876DECE}" sibTransId="{BC73B136-C2AB-464A-962C-DCFD0444F63A}"/>
    <dgm:cxn modelId="{02A6C67D-67B8-49DA-AF02-1163511E27AC}" type="presOf" srcId="{94DD87AE-DB93-4D9B-B9BB-0F2C0221B91B}" destId="{A542E1E0-F9FD-4E20-84C1-2166EADDCEB2}" srcOrd="0" destOrd="0" presId="urn:microsoft.com/office/officeart/2005/8/layout/hProcess4"/>
    <dgm:cxn modelId="{1C5423FC-9855-41BA-9DAA-B290E1B146F9}" type="presOf" srcId="{0CF45F72-7A77-4C70-8ACF-8EF1652EC687}" destId="{F4D86F2A-B446-4D57-8749-9BF962DFAC27}" srcOrd="0" destOrd="0" presId="urn:microsoft.com/office/officeart/2005/8/layout/hProcess4"/>
    <dgm:cxn modelId="{B432095A-BF75-4A66-81D6-E65BBF8A202A}" type="presOf" srcId="{FCF4AA26-18D0-4619-9222-D3CC71D856D0}" destId="{71A50F67-EF69-437E-9B53-65C6FB1A3EF9}" srcOrd="1" destOrd="0" presId="urn:microsoft.com/office/officeart/2005/8/layout/hProcess4"/>
    <dgm:cxn modelId="{355AC266-B3B0-43C4-8404-F717A784C3B5}" type="presOf" srcId="{3B873BED-9CB0-4758-B9D6-E73EED44ACF4}" destId="{E5888A2C-1CE0-4EF5-9EC5-B8F54EFD6278}" srcOrd="0" destOrd="0" presId="urn:microsoft.com/office/officeart/2005/8/layout/hProcess4"/>
    <dgm:cxn modelId="{A363CC6A-F2FA-4251-956E-D8BB5072C4BA}" type="presOf" srcId="{4EEF4647-216B-4147-976A-A02F9462C2E5}" destId="{C264AB4B-BCCB-4A8F-A510-ED4AE79741C9}" srcOrd="0" destOrd="0" presId="urn:microsoft.com/office/officeart/2005/8/layout/hProcess4"/>
    <dgm:cxn modelId="{33508EF2-9E25-4457-9698-0CCC765FB575}" type="presOf" srcId="{C729AE40-8847-4922-9909-55424B8CE77D}" destId="{8C29E451-B729-43B8-A867-883B4D0F4053}" srcOrd="0" destOrd="0" presId="urn:microsoft.com/office/officeart/2005/8/layout/hProcess4"/>
    <dgm:cxn modelId="{1FD9FFB8-A7AD-4B56-8DAE-CE1AA0DF50D9}" type="presParOf" srcId="{EC216AED-B448-4E8F-A7E1-4F95F6E799F1}" destId="{84E27230-71F0-455D-B35B-3501562D435E}" srcOrd="0" destOrd="0" presId="urn:microsoft.com/office/officeart/2005/8/layout/hProcess4"/>
    <dgm:cxn modelId="{9821C0CC-1C4B-48D9-8FE6-13115BE4CB4E}" type="presParOf" srcId="{EC216AED-B448-4E8F-A7E1-4F95F6E799F1}" destId="{C9CB3EC2-B042-4103-96EF-5F3450648F52}" srcOrd="1" destOrd="0" presId="urn:microsoft.com/office/officeart/2005/8/layout/hProcess4"/>
    <dgm:cxn modelId="{325E142D-2D3B-4C58-AA35-4D9B44E90024}" type="presParOf" srcId="{EC216AED-B448-4E8F-A7E1-4F95F6E799F1}" destId="{CFC941AF-797D-48D7-987F-73BDB771C860}" srcOrd="2" destOrd="0" presId="urn:microsoft.com/office/officeart/2005/8/layout/hProcess4"/>
    <dgm:cxn modelId="{4F8A07C5-B4F3-4046-BD73-E916DA473B03}" type="presParOf" srcId="{CFC941AF-797D-48D7-987F-73BDB771C860}" destId="{59BE7A6E-76C3-4ABD-9BDB-45412B38B6DE}" srcOrd="0" destOrd="0" presId="urn:microsoft.com/office/officeart/2005/8/layout/hProcess4"/>
    <dgm:cxn modelId="{2649AF90-395E-461A-AFBC-B601B249A052}" type="presParOf" srcId="{59BE7A6E-76C3-4ABD-9BDB-45412B38B6DE}" destId="{C1D087E3-B76C-4C4D-9BC9-C2A575EE3A8D}" srcOrd="0" destOrd="0" presId="urn:microsoft.com/office/officeart/2005/8/layout/hProcess4"/>
    <dgm:cxn modelId="{09BE22FF-B117-4B37-B84D-0AA8E9A27A76}" type="presParOf" srcId="{59BE7A6E-76C3-4ABD-9BDB-45412B38B6DE}" destId="{E5888A2C-1CE0-4EF5-9EC5-B8F54EFD6278}" srcOrd="1" destOrd="0" presId="urn:microsoft.com/office/officeart/2005/8/layout/hProcess4"/>
    <dgm:cxn modelId="{7B93DFB6-9DFC-4F66-BAEB-B51AB3F56A9B}" type="presParOf" srcId="{59BE7A6E-76C3-4ABD-9BDB-45412B38B6DE}" destId="{FB05FF88-BE69-4A8B-9184-2EFB5D3997A1}" srcOrd="2" destOrd="0" presId="urn:microsoft.com/office/officeart/2005/8/layout/hProcess4"/>
    <dgm:cxn modelId="{C98C7FCE-EAAF-42F3-B66A-F530F2675FE9}" type="presParOf" srcId="{59BE7A6E-76C3-4ABD-9BDB-45412B38B6DE}" destId="{8C29E451-B729-43B8-A867-883B4D0F4053}" srcOrd="3" destOrd="0" presId="urn:microsoft.com/office/officeart/2005/8/layout/hProcess4"/>
    <dgm:cxn modelId="{C96F8B15-B6F4-4ACF-860C-8E1F1CC39B01}" type="presParOf" srcId="{59BE7A6E-76C3-4ABD-9BDB-45412B38B6DE}" destId="{52660FD0-5CCA-4AA6-9636-ECD2AC1C39F3}" srcOrd="4" destOrd="0" presId="urn:microsoft.com/office/officeart/2005/8/layout/hProcess4"/>
    <dgm:cxn modelId="{DB63AD17-EBC9-446A-908E-41B4C01E941F}" type="presParOf" srcId="{CFC941AF-797D-48D7-987F-73BDB771C860}" destId="{F4D86F2A-B446-4D57-8749-9BF962DFAC27}" srcOrd="1" destOrd="0" presId="urn:microsoft.com/office/officeart/2005/8/layout/hProcess4"/>
    <dgm:cxn modelId="{9A63A1E2-0CA7-47A3-A5C8-ACBD42C5B24F}" type="presParOf" srcId="{CFC941AF-797D-48D7-987F-73BDB771C860}" destId="{F40FC2AE-AA8A-41D4-9CB4-16D12F1FDC81}" srcOrd="2" destOrd="0" presId="urn:microsoft.com/office/officeart/2005/8/layout/hProcess4"/>
    <dgm:cxn modelId="{5F3DCA1E-C105-43BC-BF2B-A131B332F4BE}" type="presParOf" srcId="{F40FC2AE-AA8A-41D4-9CB4-16D12F1FDC81}" destId="{B99B8D56-4D61-4363-9105-5D21B75CE2DE}" srcOrd="0" destOrd="0" presId="urn:microsoft.com/office/officeart/2005/8/layout/hProcess4"/>
    <dgm:cxn modelId="{85B8EED8-6E76-4462-B39B-DECA12AC2106}" type="presParOf" srcId="{F40FC2AE-AA8A-41D4-9CB4-16D12F1FDC81}" destId="{F7B38D5C-CF0E-4824-AD6D-5935E57058DC}" srcOrd="1" destOrd="0" presId="urn:microsoft.com/office/officeart/2005/8/layout/hProcess4"/>
    <dgm:cxn modelId="{635DACE9-B0DE-4C86-83C0-83BD47E1ED01}" type="presParOf" srcId="{F40FC2AE-AA8A-41D4-9CB4-16D12F1FDC81}" destId="{71A50F67-EF69-437E-9B53-65C6FB1A3EF9}" srcOrd="2" destOrd="0" presId="urn:microsoft.com/office/officeart/2005/8/layout/hProcess4"/>
    <dgm:cxn modelId="{26D2A5CD-7381-4772-8AB5-332B4A0468D2}" type="presParOf" srcId="{F40FC2AE-AA8A-41D4-9CB4-16D12F1FDC81}" destId="{A542E1E0-F9FD-4E20-84C1-2166EADDCEB2}" srcOrd="3" destOrd="0" presId="urn:microsoft.com/office/officeart/2005/8/layout/hProcess4"/>
    <dgm:cxn modelId="{72F4D261-086E-44AD-B88B-43B65B58BCDA}" type="presParOf" srcId="{F40FC2AE-AA8A-41D4-9CB4-16D12F1FDC81}" destId="{EC19A4CF-10B8-42D8-9FB0-643A2DBF7CFD}" srcOrd="4" destOrd="0" presId="urn:microsoft.com/office/officeart/2005/8/layout/hProcess4"/>
    <dgm:cxn modelId="{B8D858E5-44F2-45BB-BC6E-DECAE93D656F}" type="presParOf" srcId="{CFC941AF-797D-48D7-987F-73BDB771C860}" destId="{C264AB4B-BCCB-4A8F-A510-ED4AE79741C9}" srcOrd="3" destOrd="0" presId="urn:microsoft.com/office/officeart/2005/8/layout/hProcess4"/>
    <dgm:cxn modelId="{9E188FFA-CD29-4572-9F51-C7FFEB5ABC6D}" type="presParOf" srcId="{CFC941AF-797D-48D7-987F-73BDB771C860}" destId="{F77CA57B-76FD-4463-BA50-5578928D7C28}" srcOrd="4" destOrd="0" presId="urn:microsoft.com/office/officeart/2005/8/layout/hProcess4"/>
    <dgm:cxn modelId="{18C46007-72A8-47C2-99E8-9FA39C002B4F}" type="presParOf" srcId="{F77CA57B-76FD-4463-BA50-5578928D7C28}" destId="{56C4A4FA-3305-4CC3-B62D-CC8085E12A9C}" srcOrd="0" destOrd="0" presId="urn:microsoft.com/office/officeart/2005/8/layout/hProcess4"/>
    <dgm:cxn modelId="{760C527E-F132-41DE-BC8C-238A338543C6}" type="presParOf" srcId="{F77CA57B-76FD-4463-BA50-5578928D7C28}" destId="{BF43564F-BCBF-48F0-B1EC-B7C81AB88C9F}" srcOrd="1" destOrd="0" presId="urn:microsoft.com/office/officeart/2005/8/layout/hProcess4"/>
    <dgm:cxn modelId="{ED741EE5-DFE6-480C-A993-D9701CD29D23}" type="presParOf" srcId="{F77CA57B-76FD-4463-BA50-5578928D7C28}" destId="{A05B6E98-583A-433C-A34B-3A727D0AFE89}" srcOrd="2" destOrd="0" presId="urn:microsoft.com/office/officeart/2005/8/layout/hProcess4"/>
    <dgm:cxn modelId="{2C600605-86F4-49F2-9D23-6A0C826DF9C6}" type="presParOf" srcId="{F77CA57B-76FD-4463-BA50-5578928D7C28}" destId="{9A68C180-B304-4378-A45E-4BA203489B9C}" srcOrd="3" destOrd="0" presId="urn:microsoft.com/office/officeart/2005/8/layout/hProcess4"/>
    <dgm:cxn modelId="{77CCE642-D90B-4154-B3E8-3959E31AA11C}" type="presParOf" srcId="{F77CA57B-76FD-4463-BA50-5578928D7C28}" destId="{971C326E-70E7-43FB-B2A9-93035BBCA1B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4D7936-173E-4205-AAF0-90FEB38B4E7A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C854FF-8D3C-42C6-8B60-74CF60A88EAD}">
      <dgm:prSet phldrT="[Text]" custT="1"/>
      <dgm:spPr/>
      <dgm:t>
        <a:bodyPr/>
        <a:lstStyle/>
        <a:p>
          <a:r>
            <a:rPr lang="en-US" sz="1800" b="1" smtClean="0">
              <a:latin typeface="Raleway" pitchFamily="2" charset="0"/>
            </a:rPr>
            <a:t>ASSUMPTIONS</a:t>
          </a:r>
          <a:endParaRPr lang="en-US" sz="1800" b="1">
            <a:latin typeface="Raleway" pitchFamily="2" charset="0"/>
          </a:endParaRPr>
        </a:p>
      </dgm:t>
    </dgm:pt>
    <dgm:pt modelId="{D7EA2230-E488-401D-9C64-96F0B049E5C4}" type="parTrans" cxnId="{48164303-23D1-422F-820B-12DB19B4E37B}">
      <dgm:prSet/>
      <dgm:spPr/>
      <dgm:t>
        <a:bodyPr/>
        <a:lstStyle/>
        <a:p>
          <a:endParaRPr lang="en-US"/>
        </a:p>
      </dgm:t>
    </dgm:pt>
    <dgm:pt modelId="{91919823-FE3F-43A7-913C-B86F346D1177}" type="sibTrans" cxnId="{48164303-23D1-422F-820B-12DB19B4E37B}">
      <dgm:prSet/>
      <dgm:spPr/>
      <dgm:t>
        <a:bodyPr/>
        <a:lstStyle/>
        <a:p>
          <a:endParaRPr lang="en-US"/>
        </a:p>
      </dgm:t>
    </dgm:pt>
    <dgm:pt modelId="{438D7F21-D759-4530-B53A-7D07002F1C0D}">
      <dgm:prSet phldrT="[Text]" custT="1"/>
      <dgm:spPr/>
      <dgm:t>
        <a:bodyPr/>
        <a:lstStyle/>
        <a:p>
          <a:r>
            <a:rPr lang="en-US" sz="1800" b="1" smtClean="0">
              <a:latin typeface="Raleway" pitchFamily="2" charset="0"/>
            </a:rPr>
            <a:t>Matched filtering </a:t>
          </a:r>
          <a:endParaRPr lang="en-US" sz="1800" b="1">
            <a:latin typeface="Raleway" pitchFamily="2" charset="0"/>
          </a:endParaRPr>
        </a:p>
      </dgm:t>
    </dgm:pt>
    <dgm:pt modelId="{0415072F-248B-4FA9-8857-F46FE4D369A3}" type="parTrans" cxnId="{2D1689A7-007E-41B2-9D53-106A88A80DB9}">
      <dgm:prSet/>
      <dgm:spPr/>
      <dgm:t>
        <a:bodyPr/>
        <a:lstStyle/>
        <a:p>
          <a:endParaRPr lang="en-US"/>
        </a:p>
      </dgm:t>
    </dgm:pt>
    <dgm:pt modelId="{945E68BC-6009-43DF-A0FA-7C4948543B02}" type="sibTrans" cxnId="{2D1689A7-007E-41B2-9D53-106A88A80DB9}">
      <dgm:prSet/>
      <dgm:spPr/>
      <dgm:t>
        <a:bodyPr/>
        <a:lstStyle/>
        <a:p>
          <a:endParaRPr lang="en-US"/>
        </a:p>
      </dgm:t>
    </dgm:pt>
    <dgm:pt modelId="{EF0A4F54-B0C9-4697-AF4C-EB2DC406E389}">
      <dgm:prSet phldrT="[Text]" custT="1"/>
      <dgm:spPr/>
      <dgm:t>
        <a:bodyPr/>
        <a:lstStyle/>
        <a:p>
          <a:r>
            <a:rPr lang="en-US" sz="1800" b="1" smtClean="0">
              <a:latin typeface="Raleway" pitchFamily="2" charset="0"/>
            </a:rPr>
            <a:t>BS knows the existence of the active eavesdropper</a:t>
          </a:r>
          <a:endParaRPr lang="en-US" sz="1800" b="1">
            <a:latin typeface="Raleway" pitchFamily="2" charset="0"/>
          </a:endParaRPr>
        </a:p>
      </dgm:t>
    </dgm:pt>
    <dgm:pt modelId="{62FBBE68-2BBB-49AC-942C-F47CC0C7ABAF}" type="parTrans" cxnId="{D93BA32B-E6C4-4A03-9348-CB99889FDA3C}">
      <dgm:prSet/>
      <dgm:spPr/>
      <dgm:t>
        <a:bodyPr/>
        <a:lstStyle/>
        <a:p>
          <a:endParaRPr lang="en-US"/>
        </a:p>
      </dgm:t>
    </dgm:pt>
    <dgm:pt modelId="{C058F732-D51C-443C-9405-70516E8B1B92}" type="sibTrans" cxnId="{D93BA32B-E6C4-4A03-9348-CB99889FDA3C}">
      <dgm:prSet/>
      <dgm:spPr/>
      <dgm:t>
        <a:bodyPr/>
        <a:lstStyle/>
        <a:p>
          <a:endParaRPr lang="en-US"/>
        </a:p>
      </dgm:t>
    </dgm:pt>
    <dgm:pt modelId="{1BAE4B5A-04D4-4DF8-92C9-74B32D3E1C0A}">
      <dgm:prSet phldrT="[Text]" custT="1"/>
      <dgm:spPr/>
      <dgm:t>
        <a:bodyPr/>
        <a:lstStyle/>
        <a:p>
          <a:r>
            <a:rPr lang="en-US" sz="1800" b="1" smtClean="0">
              <a:latin typeface="Raleway" pitchFamily="2" charset="0"/>
            </a:rPr>
            <a:t>No access to the active eavesdropper’s instantenous CSI</a:t>
          </a:r>
          <a:endParaRPr lang="en-US" sz="1800" b="1">
            <a:latin typeface="Raleway" pitchFamily="2" charset="0"/>
          </a:endParaRPr>
        </a:p>
      </dgm:t>
    </dgm:pt>
    <dgm:pt modelId="{91808E28-9419-4DB9-8427-AC2793AB035A}" type="parTrans" cxnId="{27A09053-300E-43F2-8D34-DF38B4BE2DF7}">
      <dgm:prSet/>
      <dgm:spPr/>
      <dgm:t>
        <a:bodyPr/>
        <a:lstStyle/>
        <a:p>
          <a:endParaRPr lang="en-US"/>
        </a:p>
      </dgm:t>
    </dgm:pt>
    <dgm:pt modelId="{953F0C85-BA14-476D-B332-AFA7CEE6AE86}" type="sibTrans" cxnId="{27A09053-300E-43F2-8D34-DF38B4BE2DF7}">
      <dgm:prSet/>
      <dgm:spPr/>
      <dgm:t>
        <a:bodyPr/>
        <a:lstStyle/>
        <a:p>
          <a:endParaRPr lang="en-US"/>
        </a:p>
      </dgm:t>
    </dgm:pt>
    <dgm:pt modelId="{E526BD99-98C5-41C0-87AF-16FB39FE582A}" type="pres">
      <dgm:prSet presAssocID="{E74D7936-173E-4205-AAF0-90FEB38B4E7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C9A1-A5C4-4023-A25D-F223591059F3}" type="pres">
      <dgm:prSet presAssocID="{42C854FF-8D3C-42C6-8B60-74CF60A88EAD}" presName="root1" presStyleCnt="0"/>
      <dgm:spPr/>
    </dgm:pt>
    <dgm:pt modelId="{08DA854E-D8F2-40F6-A623-CEDA96BA1B78}" type="pres">
      <dgm:prSet presAssocID="{42C854FF-8D3C-42C6-8B60-74CF60A88EA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7B802-99C0-4998-A71B-1EC84C567E8C}" type="pres">
      <dgm:prSet presAssocID="{42C854FF-8D3C-42C6-8B60-74CF60A88EAD}" presName="level2hierChild" presStyleCnt="0"/>
      <dgm:spPr/>
    </dgm:pt>
    <dgm:pt modelId="{95638275-DD46-4F59-AE49-D84CA7D4FE31}" type="pres">
      <dgm:prSet presAssocID="{0415072F-248B-4FA9-8857-F46FE4D369A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BA32FB7-AB13-4545-94EA-0F0D35721B34}" type="pres">
      <dgm:prSet presAssocID="{0415072F-248B-4FA9-8857-F46FE4D369A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E782274-3C71-4AAD-B52F-E47835EE5201}" type="pres">
      <dgm:prSet presAssocID="{438D7F21-D759-4530-B53A-7D07002F1C0D}" presName="root2" presStyleCnt="0"/>
      <dgm:spPr/>
    </dgm:pt>
    <dgm:pt modelId="{5FD03B04-3B98-4F8E-8D29-1E3ABC5D182F}" type="pres">
      <dgm:prSet presAssocID="{438D7F21-D759-4530-B53A-7D07002F1C0D}" presName="LevelTwoTextNode" presStyleLbl="node2" presStyleIdx="0" presStyleCnt="3" custScaleX="564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53CC92-580F-40E1-A5CC-50A1B24245AF}" type="pres">
      <dgm:prSet presAssocID="{438D7F21-D759-4530-B53A-7D07002F1C0D}" presName="level3hierChild" presStyleCnt="0"/>
      <dgm:spPr/>
    </dgm:pt>
    <dgm:pt modelId="{F401EE49-E4AA-4A1D-B63A-02271EC19AF0}" type="pres">
      <dgm:prSet presAssocID="{62FBBE68-2BBB-49AC-942C-F47CC0C7ABA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5414722-1626-40DE-BEE4-0FD394C37E4C}" type="pres">
      <dgm:prSet presAssocID="{62FBBE68-2BBB-49AC-942C-F47CC0C7ABA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2621652B-6A3E-445E-9D16-EDD9E1E942D2}" type="pres">
      <dgm:prSet presAssocID="{EF0A4F54-B0C9-4697-AF4C-EB2DC406E389}" presName="root2" presStyleCnt="0"/>
      <dgm:spPr/>
    </dgm:pt>
    <dgm:pt modelId="{4289CFDA-79E9-4A66-8BB5-087B60A7C609}" type="pres">
      <dgm:prSet presAssocID="{EF0A4F54-B0C9-4697-AF4C-EB2DC406E389}" presName="LevelTwoTextNode" presStyleLbl="node2" presStyleIdx="1" presStyleCnt="3" custScaleX="564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8F387B-F7EB-4334-91FB-627034854B52}" type="pres">
      <dgm:prSet presAssocID="{EF0A4F54-B0C9-4697-AF4C-EB2DC406E389}" presName="level3hierChild" presStyleCnt="0"/>
      <dgm:spPr/>
    </dgm:pt>
    <dgm:pt modelId="{D31AA515-9B9B-4C0C-BE97-54C261C96FEC}" type="pres">
      <dgm:prSet presAssocID="{91808E28-9419-4DB9-8427-AC2793AB035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4770B41-5FA9-4119-BE04-0899BE1E43F9}" type="pres">
      <dgm:prSet presAssocID="{91808E28-9419-4DB9-8427-AC2793AB035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6E911A3-05C2-4CB6-8AA7-1C8164EEBA44}" type="pres">
      <dgm:prSet presAssocID="{1BAE4B5A-04D4-4DF8-92C9-74B32D3E1C0A}" presName="root2" presStyleCnt="0"/>
      <dgm:spPr/>
    </dgm:pt>
    <dgm:pt modelId="{0D93F71C-F85E-49A4-A03B-E8B0E091172A}" type="pres">
      <dgm:prSet presAssocID="{1BAE4B5A-04D4-4DF8-92C9-74B32D3E1C0A}" presName="LevelTwoTextNode" presStyleLbl="node2" presStyleIdx="2" presStyleCnt="3" custScaleX="5638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FB653-CDE4-433D-AE3B-B642540678FE}" type="pres">
      <dgm:prSet presAssocID="{1BAE4B5A-04D4-4DF8-92C9-74B32D3E1C0A}" presName="level3hierChild" presStyleCnt="0"/>
      <dgm:spPr/>
    </dgm:pt>
  </dgm:ptLst>
  <dgm:cxnLst>
    <dgm:cxn modelId="{BC3FA754-B46A-4618-9CB6-4C5CFF8D7817}" type="presOf" srcId="{EF0A4F54-B0C9-4697-AF4C-EB2DC406E389}" destId="{4289CFDA-79E9-4A66-8BB5-087B60A7C609}" srcOrd="0" destOrd="0" presId="urn:microsoft.com/office/officeart/2008/layout/HorizontalMultiLevelHierarchy"/>
    <dgm:cxn modelId="{5E68AAA4-627F-4A6A-818D-77E0C6F19C50}" type="presOf" srcId="{42C854FF-8D3C-42C6-8B60-74CF60A88EAD}" destId="{08DA854E-D8F2-40F6-A623-CEDA96BA1B78}" srcOrd="0" destOrd="0" presId="urn:microsoft.com/office/officeart/2008/layout/HorizontalMultiLevelHierarchy"/>
    <dgm:cxn modelId="{2D1689A7-007E-41B2-9D53-106A88A80DB9}" srcId="{42C854FF-8D3C-42C6-8B60-74CF60A88EAD}" destId="{438D7F21-D759-4530-B53A-7D07002F1C0D}" srcOrd="0" destOrd="0" parTransId="{0415072F-248B-4FA9-8857-F46FE4D369A3}" sibTransId="{945E68BC-6009-43DF-A0FA-7C4948543B02}"/>
    <dgm:cxn modelId="{EAAF829A-C2E2-4AB8-85B2-6895C63ABDAB}" type="presOf" srcId="{438D7F21-D759-4530-B53A-7D07002F1C0D}" destId="{5FD03B04-3B98-4F8E-8D29-1E3ABC5D182F}" srcOrd="0" destOrd="0" presId="urn:microsoft.com/office/officeart/2008/layout/HorizontalMultiLevelHierarchy"/>
    <dgm:cxn modelId="{500AD283-2224-409A-9242-CA7F08EF8E39}" type="presOf" srcId="{0415072F-248B-4FA9-8857-F46FE4D369A3}" destId="{95638275-DD46-4F59-AE49-D84CA7D4FE31}" srcOrd="0" destOrd="0" presId="urn:microsoft.com/office/officeart/2008/layout/HorizontalMultiLevelHierarchy"/>
    <dgm:cxn modelId="{81DEF22E-AA2F-4EB4-835A-0BCEDD159F7F}" type="presOf" srcId="{91808E28-9419-4DB9-8427-AC2793AB035A}" destId="{84770B41-5FA9-4119-BE04-0899BE1E43F9}" srcOrd="1" destOrd="0" presId="urn:microsoft.com/office/officeart/2008/layout/HorizontalMultiLevelHierarchy"/>
    <dgm:cxn modelId="{769E78B9-5D42-47CA-BD88-0A34599487BC}" type="presOf" srcId="{62FBBE68-2BBB-49AC-942C-F47CC0C7ABAF}" destId="{F401EE49-E4AA-4A1D-B63A-02271EC19AF0}" srcOrd="0" destOrd="0" presId="urn:microsoft.com/office/officeart/2008/layout/HorizontalMultiLevelHierarchy"/>
    <dgm:cxn modelId="{A686B8EB-F5D8-4DC4-80B5-E590D2BAE258}" type="presOf" srcId="{0415072F-248B-4FA9-8857-F46FE4D369A3}" destId="{6BA32FB7-AB13-4545-94EA-0F0D35721B34}" srcOrd="1" destOrd="0" presId="urn:microsoft.com/office/officeart/2008/layout/HorizontalMultiLevelHierarchy"/>
    <dgm:cxn modelId="{D93BA32B-E6C4-4A03-9348-CB99889FDA3C}" srcId="{42C854FF-8D3C-42C6-8B60-74CF60A88EAD}" destId="{EF0A4F54-B0C9-4697-AF4C-EB2DC406E389}" srcOrd="1" destOrd="0" parTransId="{62FBBE68-2BBB-49AC-942C-F47CC0C7ABAF}" sibTransId="{C058F732-D51C-443C-9405-70516E8B1B92}"/>
    <dgm:cxn modelId="{C8D88DE1-A8C4-426B-8C6F-9A7AFF5E1A9C}" type="presOf" srcId="{91808E28-9419-4DB9-8427-AC2793AB035A}" destId="{D31AA515-9B9B-4C0C-BE97-54C261C96FEC}" srcOrd="0" destOrd="0" presId="urn:microsoft.com/office/officeart/2008/layout/HorizontalMultiLevelHierarchy"/>
    <dgm:cxn modelId="{118F0AD3-9619-41AB-957A-E2471A1FD58A}" type="presOf" srcId="{62FBBE68-2BBB-49AC-942C-F47CC0C7ABAF}" destId="{55414722-1626-40DE-BEE4-0FD394C37E4C}" srcOrd="1" destOrd="0" presId="urn:microsoft.com/office/officeart/2008/layout/HorizontalMultiLevelHierarchy"/>
    <dgm:cxn modelId="{48164303-23D1-422F-820B-12DB19B4E37B}" srcId="{E74D7936-173E-4205-AAF0-90FEB38B4E7A}" destId="{42C854FF-8D3C-42C6-8B60-74CF60A88EAD}" srcOrd="0" destOrd="0" parTransId="{D7EA2230-E488-401D-9C64-96F0B049E5C4}" sibTransId="{91919823-FE3F-43A7-913C-B86F346D1177}"/>
    <dgm:cxn modelId="{F65C72E4-1D32-41B5-90A8-61B3C9A2ACA4}" type="presOf" srcId="{1BAE4B5A-04D4-4DF8-92C9-74B32D3E1C0A}" destId="{0D93F71C-F85E-49A4-A03B-E8B0E091172A}" srcOrd="0" destOrd="0" presId="urn:microsoft.com/office/officeart/2008/layout/HorizontalMultiLevelHierarchy"/>
    <dgm:cxn modelId="{6C6498A0-7453-481C-AC69-432FD119792A}" type="presOf" srcId="{E74D7936-173E-4205-AAF0-90FEB38B4E7A}" destId="{E526BD99-98C5-41C0-87AF-16FB39FE582A}" srcOrd="0" destOrd="0" presId="urn:microsoft.com/office/officeart/2008/layout/HorizontalMultiLevelHierarchy"/>
    <dgm:cxn modelId="{27A09053-300E-43F2-8D34-DF38B4BE2DF7}" srcId="{42C854FF-8D3C-42C6-8B60-74CF60A88EAD}" destId="{1BAE4B5A-04D4-4DF8-92C9-74B32D3E1C0A}" srcOrd="2" destOrd="0" parTransId="{91808E28-9419-4DB9-8427-AC2793AB035A}" sibTransId="{953F0C85-BA14-476D-B332-AFA7CEE6AE86}"/>
    <dgm:cxn modelId="{4C3BBCCF-FE39-4CE9-BC7A-FA8B1E7E82E9}" type="presParOf" srcId="{E526BD99-98C5-41C0-87AF-16FB39FE582A}" destId="{3887C9A1-A5C4-4023-A25D-F223591059F3}" srcOrd="0" destOrd="0" presId="urn:microsoft.com/office/officeart/2008/layout/HorizontalMultiLevelHierarchy"/>
    <dgm:cxn modelId="{F255A353-A56A-4F34-953D-9E933829FEB5}" type="presParOf" srcId="{3887C9A1-A5C4-4023-A25D-F223591059F3}" destId="{08DA854E-D8F2-40F6-A623-CEDA96BA1B78}" srcOrd="0" destOrd="0" presId="urn:microsoft.com/office/officeart/2008/layout/HorizontalMultiLevelHierarchy"/>
    <dgm:cxn modelId="{E721D1EE-4839-4BAC-921B-D02338145B13}" type="presParOf" srcId="{3887C9A1-A5C4-4023-A25D-F223591059F3}" destId="{C2F7B802-99C0-4998-A71B-1EC84C567E8C}" srcOrd="1" destOrd="0" presId="urn:microsoft.com/office/officeart/2008/layout/HorizontalMultiLevelHierarchy"/>
    <dgm:cxn modelId="{8E881B77-FEDB-4D6B-B36B-4052A5C2CF08}" type="presParOf" srcId="{C2F7B802-99C0-4998-A71B-1EC84C567E8C}" destId="{95638275-DD46-4F59-AE49-D84CA7D4FE31}" srcOrd="0" destOrd="0" presId="urn:microsoft.com/office/officeart/2008/layout/HorizontalMultiLevelHierarchy"/>
    <dgm:cxn modelId="{16A4EEB8-F59C-4425-8448-726911E113DC}" type="presParOf" srcId="{95638275-DD46-4F59-AE49-D84CA7D4FE31}" destId="{6BA32FB7-AB13-4545-94EA-0F0D35721B34}" srcOrd="0" destOrd="0" presId="urn:microsoft.com/office/officeart/2008/layout/HorizontalMultiLevelHierarchy"/>
    <dgm:cxn modelId="{AA548352-7901-446F-ACD9-49D5D73F33D5}" type="presParOf" srcId="{C2F7B802-99C0-4998-A71B-1EC84C567E8C}" destId="{9E782274-3C71-4AAD-B52F-E47835EE5201}" srcOrd="1" destOrd="0" presId="urn:microsoft.com/office/officeart/2008/layout/HorizontalMultiLevelHierarchy"/>
    <dgm:cxn modelId="{DF59AB13-7D80-4D6C-8BF4-8AD9AA20C349}" type="presParOf" srcId="{9E782274-3C71-4AAD-B52F-E47835EE5201}" destId="{5FD03B04-3B98-4F8E-8D29-1E3ABC5D182F}" srcOrd="0" destOrd="0" presId="urn:microsoft.com/office/officeart/2008/layout/HorizontalMultiLevelHierarchy"/>
    <dgm:cxn modelId="{A3851DF2-4110-495B-BDA2-E12ACC08A84E}" type="presParOf" srcId="{9E782274-3C71-4AAD-B52F-E47835EE5201}" destId="{1053CC92-580F-40E1-A5CC-50A1B24245AF}" srcOrd="1" destOrd="0" presId="urn:microsoft.com/office/officeart/2008/layout/HorizontalMultiLevelHierarchy"/>
    <dgm:cxn modelId="{036B478D-BF8E-45DA-B642-201654E03017}" type="presParOf" srcId="{C2F7B802-99C0-4998-A71B-1EC84C567E8C}" destId="{F401EE49-E4AA-4A1D-B63A-02271EC19AF0}" srcOrd="2" destOrd="0" presId="urn:microsoft.com/office/officeart/2008/layout/HorizontalMultiLevelHierarchy"/>
    <dgm:cxn modelId="{44793736-783E-4E2E-BCBF-E0B2422637DB}" type="presParOf" srcId="{F401EE49-E4AA-4A1D-B63A-02271EC19AF0}" destId="{55414722-1626-40DE-BEE4-0FD394C37E4C}" srcOrd="0" destOrd="0" presId="urn:microsoft.com/office/officeart/2008/layout/HorizontalMultiLevelHierarchy"/>
    <dgm:cxn modelId="{6FE6D026-D6FC-4B6A-BF93-6C4A04380932}" type="presParOf" srcId="{C2F7B802-99C0-4998-A71B-1EC84C567E8C}" destId="{2621652B-6A3E-445E-9D16-EDD9E1E942D2}" srcOrd="3" destOrd="0" presId="urn:microsoft.com/office/officeart/2008/layout/HorizontalMultiLevelHierarchy"/>
    <dgm:cxn modelId="{B9E07188-A3CB-4BE1-B2CE-3F0979E168F9}" type="presParOf" srcId="{2621652B-6A3E-445E-9D16-EDD9E1E942D2}" destId="{4289CFDA-79E9-4A66-8BB5-087B60A7C609}" srcOrd="0" destOrd="0" presId="urn:microsoft.com/office/officeart/2008/layout/HorizontalMultiLevelHierarchy"/>
    <dgm:cxn modelId="{2B1D77BF-C20A-4D2B-AF6B-66E9FD649519}" type="presParOf" srcId="{2621652B-6A3E-445E-9D16-EDD9E1E942D2}" destId="{DE8F387B-F7EB-4334-91FB-627034854B52}" srcOrd="1" destOrd="0" presId="urn:microsoft.com/office/officeart/2008/layout/HorizontalMultiLevelHierarchy"/>
    <dgm:cxn modelId="{14A35797-7A02-4C7C-8DD6-8983897CDBBF}" type="presParOf" srcId="{C2F7B802-99C0-4998-A71B-1EC84C567E8C}" destId="{D31AA515-9B9B-4C0C-BE97-54C261C96FEC}" srcOrd="4" destOrd="0" presId="urn:microsoft.com/office/officeart/2008/layout/HorizontalMultiLevelHierarchy"/>
    <dgm:cxn modelId="{DC65F406-D542-43FE-8331-D737E35975FB}" type="presParOf" srcId="{D31AA515-9B9B-4C0C-BE97-54C261C96FEC}" destId="{84770B41-5FA9-4119-BE04-0899BE1E43F9}" srcOrd="0" destOrd="0" presId="urn:microsoft.com/office/officeart/2008/layout/HorizontalMultiLevelHierarchy"/>
    <dgm:cxn modelId="{1A6F1596-DD7A-4EBC-BD14-98781EA8A2EC}" type="presParOf" srcId="{C2F7B802-99C0-4998-A71B-1EC84C567E8C}" destId="{46E911A3-05C2-4CB6-8AA7-1C8164EEBA44}" srcOrd="5" destOrd="0" presId="urn:microsoft.com/office/officeart/2008/layout/HorizontalMultiLevelHierarchy"/>
    <dgm:cxn modelId="{1F2085E9-3D31-4A32-A2EE-42A1EEDE48CC}" type="presParOf" srcId="{46E911A3-05C2-4CB6-8AA7-1C8164EEBA44}" destId="{0D93F71C-F85E-49A4-A03B-E8B0E091172A}" srcOrd="0" destOrd="0" presId="urn:microsoft.com/office/officeart/2008/layout/HorizontalMultiLevelHierarchy"/>
    <dgm:cxn modelId="{B34B179A-213A-40AA-84CA-92B610499543}" type="presParOf" srcId="{46E911A3-05C2-4CB6-8AA7-1C8164EEBA44}" destId="{C63FB653-CDE4-433D-AE3B-B642540678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5F8096-F946-403F-9453-C2644ADADF88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CD95A59-00B6-4F1F-9B4D-62EA77B072DD}">
      <dgm:prSet phldrT="[Text]" custT="1"/>
      <dgm:spPr/>
      <dgm:t>
        <a:bodyPr/>
        <a:lstStyle/>
        <a:p>
          <a:r>
            <a:rPr lang="en-US" sz="2000" smtClean="0">
              <a:latin typeface="Raleway" pitchFamily="2" charset="0"/>
            </a:rPr>
            <a:t>The objective function is not convex</a:t>
          </a:r>
          <a:endParaRPr lang="en-US" sz="2000">
            <a:latin typeface="Raleway" pitchFamily="2" charset="0"/>
          </a:endParaRPr>
        </a:p>
      </dgm:t>
    </dgm:pt>
    <dgm:pt modelId="{B3D7FB02-82F3-4FDC-91C0-D9E8592F07EF}" type="parTrans" cxnId="{F1561D38-F42A-47EC-91BE-DA8CB0F90B1C}">
      <dgm:prSet/>
      <dgm:spPr/>
      <dgm:t>
        <a:bodyPr/>
        <a:lstStyle/>
        <a:p>
          <a:endParaRPr lang="en-US"/>
        </a:p>
      </dgm:t>
    </dgm:pt>
    <dgm:pt modelId="{F727199C-CC4A-4576-8B64-837E6702244D}" type="sibTrans" cxnId="{F1561D38-F42A-47EC-91BE-DA8CB0F90B1C}">
      <dgm:prSet/>
      <dgm:spPr/>
      <dgm:t>
        <a:bodyPr/>
        <a:lstStyle/>
        <a:p>
          <a:endParaRPr lang="en-US"/>
        </a:p>
      </dgm:t>
    </dgm:pt>
    <dgm:pt modelId="{3D9B2601-C8FC-4312-98C6-7DE0D0128FDC}">
      <dgm:prSet phldrT="[Text]" custT="1"/>
      <dgm:spPr/>
      <dgm:t>
        <a:bodyPr/>
        <a:lstStyle/>
        <a:p>
          <a:r>
            <a:rPr lang="en-US" sz="1800" smtClean="0">
              <a:latin typeface="Raleway" pitchFamily="2" charset="0"/>
            </a:rPr>
            <a:t>Problem 1</a:t>
          </a:r>
          <a:endParaRPr lang="en-US" sz="1800">
            <a:latin typeface="Raleway" pitchFamily="2" charset="0"/>
          </a:endParaRPr>
        </a:p>
      </dgm:t>
    </dgm:pt>
    <dgm:pt modelId="{3679D8E0-B3E1-42A1-9165-6BE1C86CBC21}" type="parTrans" cxnId="{1F58D8DF-0B19-43BA-8A5D-4691F814A8E9}">
      <dgm:prSet/>
      <dgm:spPr/>
      <dgm:t>
        <a:bodyPr/>
        <a:lstStyle/>
        <a:p>
          <a:endParaRPr lang="en-US"/>
        </a:p>
      </dgm:t>
    </dgm:pt>
    <dgm:pt modelId="{33ED6DB2-D8A8-40DD-A87B-E982F3498BF5}" type="sibTrans" cxnId="{1F58D8DF-0B19-43BA-8A5D-4691F814A8E9}">
      <dgm:prSet/>
      <dgm:spPr/>
      <dgm:t>
        <a:bodyPr/>
        <a:lstStyle/>
        <a:p>
          <a:endParaRPr lang="en-US"/>
        </a:p>
      </dgm:t>
    </dgm:pt>
    <dgm:pt modelId="{60EC5B76-4D88-487D-B8D6-32051699F893}">
      <dgm:prSet phldrT="[Text]" custT="1"/>
      <dgm:spPr/>
      <dgm:t>
        <a:bodyPr/>
        <a:lstStyle/>
        <a:p>
          <a:r>
            <a:rPr lang="en-US" sz="2000" smtClean="0">
              <a:latin typeface="Raleway" pitchFamily="2" charset="0"/>
            </a:rPr>
            <a:t>Unit-modulus constraint</a:t>
          </a:r>
          <a:endParaRPr lang="en-US" sz="2000">
            <a:latin typeface="Raleway" pitchFamily="2" charset="0"/>
          </a:endParaRPr>
        </a:p>
      </dgm:t>
    </dgm:pt>
    <dgm:pt modelId="{CD188A51-8595-4511-9EFB-F97D2D8E704C}" type="parTrans" cxnId="{7EECD056-8549-4FF0-A4B7-2C0034965B68}">
      <dgm:prSet/>
      <dgm:spPr/>
      <dgm:t>
        <a:bodyPr/>
        <a:lstStyle/>
        <a:p>
          <a:endParaRPr lang="en-US"/>
        </a:p>
      </dgm:t>
    </dgm:pt>
    <dgm:pt modelId="{49598E8B-DCC5-410B-9D78-E2B7E42AEB27}" type="sibTrans" cxnId="{7EECD056-8549-4FF0-A4B7-2C0034965B68}">
      <dgm:prSet/>
      <dgm:spPr/>
      <dgm:t>
        <a:bodyPr/>
        <a:lstStyle/>
        <a:p>
          <a:endParaRPr lang="en-US"/>
        </a:p>
      </dgm:t>
    </dgm:pt>
    <dgm:pt modelId="{316932EE-2863-48B9-B340-94D56A4A31D0}">
      <dgm:prSet phldrT="[Text]" custT="1"/>
      <dgm:spPr/>
      <dgm:t>
        <a:bodyPr/>
        <a:lstStyle/>
        <a:p>
          <a:r>
            <a:rPr lang="en-US" sz="1800" smtClean="0">
              <a:latin typeface="Raleway" pitchFamily="2" charset="0"/>
            </a:rPr>
            <a:t>Problem 2</a:t>
          </a:r>
          <a:endParaRPr lang="en-US" sz="1800">
            <a:latin typeface="Raleway" pitchFamily="2" charset="0"/>
          </a:endParaRPr>
        </a:p>
      </dgm:t>
    </dgm:pt>
    <dgm:pt modelId="{097861C4-7A56-4EAD-975F-21596FA5F7F0}" type="parTrans" cxnId="{C3B9308E-542C-47B7-9FBD-A0F06EB269F8}">
      <dgm:prSet/>
      <dgm:spPr/>
      <dgm:t>
        <a:bodyPr/>
        <a:lstStyle/>
        <a:p>
          <a:endParaRPr lang="en-US"/>
        </a:p>
      </dgm:t>
    </dgm:pt>
    <dgm:pt modelId="{BF8C4BAD-C00D-4F10-8FC9-5D3474713AE2}" type="sibTrans" cxnId="{C3B9308E-542C-47B7-9FBD-A0F06EB269F8}">
      <dgm:prSet/>
      <dgm:spPr/>
      <dgm:t>
        <a:bodyPr/>
        <a:lstStyle/>
        <a:p>
          <a:endParaRPr lang="en-US"/>
        </a:p>
      </dgm:t>
    </dgm:pt>
    <dgm:pt modelId="{30BE8952-D4C8-4796-97D9-86F6C60C76E1}" type="pres">
      <dgm:prSet presAssocID="{AD5F8096-F946-403F-9453-C2644ADADF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6F2AB2-9B7F-41AC-9358-1129B597BD0C}" type="pres">
      <dgm:prSet presAssocID="{2CD95A59-00B6-4F1F-9B4D-62EA77B072D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3053D-C641-4D4C-AF12-A865E26D24DB}" type="pres">
      <dgm:prSet presAssocID="{2CD95A59-00B6-4F1F-9B4D-62EA77B072D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51470-045B-454C-AB1F-768A9DF71703}" type="pres">
      <dgm:prSet presAssocID="{60EC5B76-4D88-487D-B8D6-32051699F893}" presName="parentText" presStyleLbl="node1" presStyleIdx="1" presStyleCnt="2" custLinFactNeighborY="-353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0011B-48E2-4D5B-A98C-BF5EA9A7D7FB}" type="pres">
      <dgm:prSet presAssocID="{60EC5B76-4D88-487D-B8D6-32051699F893}" presName="childText" presStyleLbl="revTx" presStyleIdx="1" presStyleCnt="2" custLinFactNeighborY="-313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050546-DDA5-4DE4-82DC-3366076DCEAA}" type="presOf" srcId="{60EC5B76-4D88-487D-B8D6-32051699F893}" destId="{A8C51470-045B-454C-AB1F-768A9DF71703}" srcOrd="0" destOrd="0" presId="urn:microsoft.com/office/officeart/2005/8/layout/vList2"/>
    <dgm:cxn modelId="{CF4E2E95-D1D1-4FDC-9A96-2F3D447CFF88}" type="presOf" srcId="{2CD95A59-00B6-4F1F-9B4D-62EA77B072DD}" destId="{4B6F2AB2-9B7F-41AC-9358-1129B597BD0C}" srcOrd="0" destOrd="0" presId="urn:microsoft.com/office/officeart/2005/8/layout/vList2"/>
    <dgm:cxn modelId="{F1561D38-F42A-47EC-91BE-DA8CB0F90B1C}" srcId="{AD5F8096-F946-403F-9453-C2644ADADF88}" destId="{2CD95A59-00B6-4F1F-9B4D-62EA77B072DD}" srcOrd="0" destOrd="0" parTransId="{B3D7FB02-82F3-4FDC-91C0-D9E8592F07EF}" sibTransId="{F727199C-CC4A-4576-8B64-837E6702244D}"/>
    <dgm:cxn modelId="{7EECD056-8549-4FF0-A4B7-2C0034965B68}" srcId="{AD5F8096-F946-403F-9453-C2644ADADF88}" destId="{60EC5B76-4D88-487D-B8D6-32051699F893}" srcOrd="1" destOrd="0" parTransId="{CD188A51-8595-4511-9EFB-F97D2D8E704C}" sibTransId="{49598E8B-DCC5-410B-9D78-E2B7E42AEB27}"/>
    <dgm:cxn modelId="{86096D78-2B6E-4B3C-BA55-15DB6E61F978}" type="presOf" srcId="{316932EE-2863-48B9-B340-94D56A4A31D0}" destId="{6AE0011B-48E2-4D5B-A98C-BF5EA9A7D7FB}" srcOrd="0" destOrd="0" presId="urn:microsoft.com/office/officeart/2005/8/layout/vList2"/>
    <dgm:cxn modelId="{C3B9308E-542C-47B7-9FBD-A0F06EB269F8}" srcId="{60EC5B76-4D88-487D-B8D6-32051699F893}" destId="{316932EE-2863-48B9-B340-94D56A4A31D0}" srcOrd="0" destOrd="0" parTransId="{097861C4-7A56-4EAD-975F-21596FA5F7F0}" sibTransId="{BF8C4BAD-C00D-4F10-8FC9-5D3474713AE2}"/>
    <dgm:cxn modelId="{EC623EEA-A108-4709-BC3D-D85ADF21B9D2}" type="presOf" srcId="{3D9B2601-C8FC-4312-98C6-7DE0D0128FDC}" destId="{3AF3053D-C641-4D4C-AF12-A865E26D24DB}" srcOrd="0" destOrd="0" presId="urn:microsoft.com/office/officeart/2005/8/layout/vList2"/>
    <dgm:cxn modelId="{AF0CBB53-DF62-464C-BC9B-39D48B8B4FF8}" type="presOf" srcId="{AD5F8096-F946-403F-9453-C2644ADADF88}" destId="{30BE8952-D4C8-4796-97D9-86F6C60C76E1}" srcOrd="0" destOrd="0" presId="urn:microsoft.com/office/officeart/2005/8/layout/vList2"/>
    <dgm:cxn modelId="{1F58D8DF-0B19-43BA-8A5D-4691F814A8E9}" srcId="{2CD95A59-00B6-4F1F-9B4D-62EA77B072DD}" destId="{3D9B2601-C8FC-4312-98C6-7DE0D0128FDC}" srcOrd="0" destOrd="0" parTransId="{3679D8E0-B3E1-42A1-9165-6BE1C86CBC21}" sibTransId="{33ED6DB2-D8A8-40DD-A87B-E982F3498BF5}"/>
    <dgm:cxn modelId="{C7F02610-369A-457F-B22B-6AA34DD7114E}" type="presParOf" srcId="{30BE8952-D4C8-4796-97D9-86F6C60C76E1}" destId="{4B6F2AB2-9B7F-41AC-9358-1129B597BD0C}" srcOrd="0" destOrd="0" presId="urn:microsoft.com/office/officeart/2005/8/layout/vList2"/>
    <dgm:cxn modelId="{356CBB8B-6BD3-4901-9837-A4CE77674BE0}" type="presParOf" srcId="{30BE8952-D4C8-4796-97D9-86F6C60C76E1}" destId="{3AF3053D-C641-4D4C-AF12-A865E26D24DB}" srcOrd="1" destOrd="0" presId="urn:microsoft.com/office/officeart/2005/8/layout/vList2"/>
    <dgm:cxn modelId="{ED57D25E-1834-4237-85FC-B623C19C43C8}" type="presParOf" srcId="{30BE8952-D4C8-4796-97D9-86F6C60C76E1}" destId="{A8C51470-045B-454C-AB1F-768A9DF71703}" srcOrd="2" destOrd="0" presId="urn:microsoft.com/office/officeart/2005/8/layout/vList2"/>
    <dgm:cxn modelId="{0788E07A-2BE5-4EA9-A038-4B393F7B39DE}" type="presParOf" srcId="{30BE8952-D4C8-4796-97D9-86F6C60C76E1}" destId="{6AE0011B-48E2-4D5B-A98C-BF5EA9A7D7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EDA48-9588-4BA4-A9D5-533C2A075AA0}">
      <dsp:nvSpPr>
        <dsp:cNvPr id="0" name=""/>
        <dsp:cNvSpPr/>
      </dsp:nvSpPr>
      <dsp:spPr>
        <a:xfrm>
          <a:off x="1250335" y="391"/>
          <a:ext cx="2307228" cy="1281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Raleway" pitchFamily="2" charset="0"/>
            </a:rPr>
            <a:t>Jointly design the phase-shifts and the precoding scheme</a:t>
          </a:r>
          <a:endParaRPr lang="en-US" sz="1900" kern="1200"/>
        </a:p>
      </dsp:txBody>
      <dsp:txXfrm>
        <a:off x="1287877" y="37933"/>
        <a:ext cx="2232144" cy="1206709"/>
      </dsp:txXfrm>
    </dsp:sp>
    <dsp:sp modelId="{17DEC850-2E04-4B61-B146-5F9AAE4FC4C5}">
      <dsp:nvSpPr>
        <dsp:cNvPr id="0" name=""/>
        <dsp:cNvSpPr/>
      </dsp:nvSpPr>
      <dsp:spPr>
        <a:xfrm rot="5400000">
          <a:off x="2163613" y="1314229"/>
          <a:ext cx="480672" cy="57680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230907" y="1362296"/>
        <a:ext cx="346085" cy="336470"/>
      </dsp:txXfrm>
    </dsp:sp>
    <dsp:sp modelId="{2D6CB7C1-3616-4930-B36C-CA0C8BD8FBCD}">
      <dsp:nvSpPr>
        <dsp:cNvPr id="0" name=""/>
        <dsp:cNvSpPr/>
      </dsp:nvSpPr>
      <dsp:spPr>
        <a:xfrm>
          <a:off x="1250335" y="1923081"/>
          <a:ext cx="2307228" cy="1281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Raleway" pitchFamily="2" charset="0"/>
            </a:rPr>
            <a:t>Maximization of the achievable secrecy throughput </a:t>
          </a:r>
          <a:endParaRPr lang="en-US" sz="1900" kern="1200">
            <a:latin typeface="Raleway" pitchFamily="2" charset="0"/>
          </a:endParaRPr>
        </a:p>
      </dsp:txBody>
      <dsp:txXfrm>
        <a:off x="1287877" y="1960623"/>
        <a:ext cx="2232144" cy="1206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4777E-71A0-4868-BBF2-2D5C2F8FC31C}">
      <dsp:nvSpPr>
        <dsp:cNvPr id="0" name=""/>
        <dsp:cNvSpPr/>
      </dsp:nvSpPr>
      <dsp:spPr>
        <a:xfrm>
          <a:off x="2354" y="1127999"/>
          <a:ext cx="2295525" cy="6912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DOWNLINK</a:t>
          </a:r>
          <a:endParaRPr lang="en-US" sz="2400" kern="1200"/>
        </a:p>
      </dsp:txBody>
      <dsp:txXfrm>
        <a:off x="2354" y="1127999"/>
        <a:ext cx="2295525" cy="691200"/>
      </dsp:txXfrm>
    </dsp:sp>
    <dsp:sp modelId="{5E85001E-94E2-436F-9A94-B7588216A3F6}">
      <dsp:nvSpPr>
        <dsp:cNvPr id="0" name=""/>
        <dsp:cNvSpPr/>
      </dsp:nvSpPr>
      <dsp:spPr>
        <a:xfrm>
          <a:off x="2354" y="1819199"/>
          <a:ext cx="2295525" cy="13587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Raleway" pitchFamily="2" charset="0"/>
            </a:rPr>
            <a:t>Overheard by an active eavesdropper</a:t>
          </a:r>
          <a:endParaRPr lang="en-US" sz="2000" kern="1200">
            <a:latin typeface="Raleway" pitchFamily="2" charset="0"/>
          </a:endParaRPr>
        </a:p>
      </dsp:txBody>
      <dsp:txXfrm>
        <a:off x="2354" y="1819199"/>
        <a:ext cx="2295525" cy="1358775"/>
      </dsp:txXfrm>
    </dsp:sp>
    <dsp:sp modelId="{412E8C12-4E49-4BD0-B8AB-FB9F13EEA33B}">
      <dsp:nvSpPr>
        <dsp:cNvPr id="0" name=""/>
        <dsp:cNvSpPr/>
      </dsp:nvSpPr>
      <dsp:spPr>
        <a:xfrm>
          <a:off x="2619253" y="1127999"/>
          <a:ext cx="2295525" cy="6912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EAVESDROPPER</a:t>
          </a:r>
          <a:endParaRPr lang="en-US" sz="2400" kern="1200"/>
        </a:p>
      </dsp:txBody>
      <dsp:txXfrm>
        <a:off x="2619253" y="1127999"/>
        <a:ext cx="2295525" cy="691200"/>
      </dsp:txXfrm>
    </dsp:sp>
    <dsp:sp modelId="{9C929D1B-5AC1-4BE8-810F-0D31A5F42E8D}">
      <dsp:nvSpPr>
        <dsp:cNvPr id="0" name=""/>
        <dsp:cNvSpPr/>
      </dsp:nvSpPr>
      <dsp:spPr>
        <a:xfrm>
          <a:off x="2619253" y="1819199"/>
          <a:ext cx="2295525" cy="13587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Raleway" pitchFamily="2" charset="0"/>
            </a:rPr>
            <a:t>Has access to the transmission codebooks</a:t>
          </a:r>
          <a:endParaRPr lang="en-US" sz="2000" kern="1200">
            <a:latin typeface="Raleway" pitchFamily="2" charset="0"/>
          </a:endParaRPr>
        </a:p>
      </dsp:txBody>
      <dsp:txXfrm>
        <a:off x="2619253" y="1819199"/>
        <a:ext cx="2295525" cy="1358775"/>
      </dsp:txXfrm>
    </dsp:sp>
    <dsp:sp modelId="{0D3214B1-1853-4D68-912C-F9F81DC2E05C}">
      <dsp:nvSpPr>
        <dsp:cNvPr id="0" name=""/>
        <dsp:cNvSpPr/>
      </dsp:nvSpPr>
      <dsp:spPr>
        <a:xfrm>
          <a:off x="5236152" y="1127999"/>
          <a:ext cx="2295525" cy="6912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UPLINK</a:t>
          </a:r>
          <a:endParaRPr lang="en-US" sz="2400" kern="1200"/>
        </a:p>
      </dsp:txBody>
      <dsp:txXfrm>
        <a:off x="5236152" y="1127999"/>
        <a:ext cx="2295525" cy="691200"/>
      </dsp:txXfrm>
    </dsp:sp>
    <dsp:sp modelId="{762EECF5-87EF-48AF-A3AB-EB6F61FB22F9}">
      <dsp:nvSpPr>
        <dsp:cNvPr id="0" name=""/>
        <dsp:cNvSpPr/>
      </dsp:nvSpPr>
      <dsp:spPr>
        <a:xfrm>
          <a:off x="5236152" y="1819199"/>
          <a:ext cx="2295525" cy="13587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Raleway" pitchFamily="2" charset="0"/>
            </a:rPr>
            <a:t>Active attack in transmission cycles</a:t>
          </a:r>
          <a:endParaRPr lang="en-US" sz="2000" kern="1200">
            <a:latin typeface="Raleway" pitchFamily="2" charset="0"/>
          </a:endParaRPr>
        </a:p>
      </dsp:txBody>
      <dsp:txXfrm>
        <a:off x="5236152" y="1819199"/>
        <a:ext cx="2295525" cy="1358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9EF43-A20A-49C4-BDF1-4474409CF5F3}">
      <dsp:nvSpPr>
        <dsp:cNvPr id="0" name=""/>
        <dsp:cNvSpPr/>
      </dsp:nvSpPr>
      <dsp:spPr>
        <a:xfrm>
          <a:off x="7232" y="91370"/>
          <a:ext cx="2161620" cy="12969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Raleway" pitchFamily="2" charset="0"/>
            </a:rPr>
            <a:t>The received signal at UT 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 smtClean="0">
                  <a:latin typeface="Cambria Math" panose="02040503050406030204" pitchFamily="18" charset="0"/>
                </a:rPr>
                <m:t>𝑘</m:t>
              </m:r>
            </m:oMath>
          </a14:m>
          <a:endParaRPr lang="en-US" sz="2000" kern="1200"/>
        </a:p>
      </dsp:txBody>
      <dsp:txXfrm>
        <a:off x="45219" y="129357"/>
        <a:ext cx="2085646" cy="1220998"/>
      </dsp:txXfrm>
    </dsp:sp>
    <dsp:sp modelId="{DBB10D25-9735-4667-9BDF-0650F197999D}">
      <dsp:nvSpPr>
        <dsp:cNvPr id="0" name=""/>
        <dsp:cNvSpPr/>
      </dsp:nvSpPr>
      <dsp:spPr>
        <a:xfrm>
          <a:off x="2385015" y="471815"/>
          <a:ext cx="458263" cy="536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85015" y="579031"/>
        <a:ext cx="320784" cy="321649"/>
      </dsp:txXfrm>
    </dsp:sp>
    <dsp:sp modelId="{B9403E94-0C5A-48C3-B469-D0DD00F126F7}">
      <dsp:nvSpPr>
        <dsp:cNvPr id="0" name=""/>
        <dsp:cNvSpPr/>
      </dsp:nvSpPr>
      <dsp:spPr>
        <a:xfrm>
          <a:off x="3033501" y="91370"/>
          <a:ext cx="2161620" cy="12969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Raleway" pitchFamily="2" charset="0"/>
            </a:rPr>
            <a:t>Beamformed by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1" i="1" kern="1200" smtClean="0">
                      <a:latin typeface="Cambria Math" panose="02040503050406030204" pitchFamily="18" charset="0"/>
                    </a:rPr>
                    <m:t>𝒘</m:t>
                  </m:r>
                </m:e>
                <m:sub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2300" b="0" i="1" kern="1200" smtClean="0">
                  <a:latin typeface="Cambria Math" panose="02040503050406030204" pitchFamily="18" charset="0"/>
                </a:rPr>
                <m:t>, </m:t>
              </m:r>
              <m:r>
                <a:rPr lang="en-US" sz="2300" b="1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𝜽</m:t>
              </m:r>
            </m:oMath>
          </a14:m>
          <a:r>
            <a:rPr lang="en-US" sz="2300" kern="1200" smtClean="0">
              <a:latin typeface="Raleway" pitchFamily="2" charset="0"/>
            </a:rPr>
            <a:t> </a:t>
          </a:r>
          <a:r>
            <a:rPr lang="en-US" sz="2300" kern="1200" smtClean="0"/>
            <a:t> </a:t>
          </a:r>
          <a:endParaRPr lang="en-US" sz="2300" kern="1200"/>
        </a:p>
      </dsp:txBody>
      <dsp:txXfrm>
        <a:off x="3071488" y="129357"/>
        <a:ext cx="2085646" cy="1220998"/>
      </dsp:txXfrm>
    </dsp:sp>
    <dsp:sp modelId="{B745B0DE-B691-4FB9-AD9A-87606EE46D25}">
      <dsp:nvSpPr>
        <dsp:cNvPr id="0" name=""/>
        <dsp:cNvSpPr/>
      </dsp:nvSpPr>
      <dsp:spPr>
        <a:xfrm>
          <a:off x="5411284" y="471815"/>
          <a:ext cx="458263" cy="536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411284" y="579031"/>
        <a:ext cx="320784" cy="321649"/>
      </dsp:txXfrm>
    </dsp:sp>
    <dsp:sp modelId="{DD3A17A6-7070-47A6-AC86-2CEE7DD00967}">
      <dsp:nvSpPr>
        <dsp:cNvPr id="0" name=""/>
        <dsp:cNvSpPr/>
      </dsp:nvSpPr>
      <dsp:spPr>
        <a:xfrm>
          <a:off x="6059770" y="91370"/>
          <a:ext cx="2161620" cy="12969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Raleway" pitchFamily="2" charset="0"/>
            </a:rPr>
            <a:t>Suppression of the eavesdropper</a:t>
          </a:r>
          <a:endParaRPr lang="en-US" sz="2300" kern="1200">
            <a:latin typeface="Raleway" pitchFamily="2" charset="0"/>
          </a:endParaRPr>
        </a:p>
      </dsp:txBody>
      <dsp:txXfrm>
        <a:off x="6097757" y="129357"/>
        <a:ext cx="2085646" cy="12209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88A2C-1CE0-4EF5-9EC5-B8F54EFD6278}">
      <dsp:nvSpPr>
        <dsp:cNvPr id="0" name=""/>
        <dsp:cNvSpPr/>
      </dsp:nvSpPr>
      <dsp:spPr>
        <a:xfrm>
          <a:off x="2891" y="1002661"/>
          <a:ext cx="1983844" cy="163625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Raleway" pitchFamily="2" charset="0"/>
            </a:rPr>
            <a:t>Optimal precoding vector and phase-shifts</a:t>
          </a:r>
          <a:endParaRPr lang="en-US" sz="2000" kern="1200">
            <a:latin typeface="Raleway" pitchFamily="2" charset="0"/>
          </a:endParaRPr>
        </a:p>
      </dsp:txBody>
      <dsp:txXfrm>
        <a:off x="40546" y="1040316"/>
        <a:ext cx="1908534" cy="1210320"/>
      </dsp:txXfrm>
    </dsp:sp>
    <dsp:sp modelId="{F4D86F2A-B446-4D57-8749-9BF962DFAC27}">
      <dsp:nvSpPr>
        <dsp:cNvPr id="0" name=""/>
        <dsp:cNvSpPr/>
      </dsp:nvSpPr>
      <dsp:spPr>
        <a:xfrm>
          <a:off x="1116105" y="1386423"/>
          <a:ext cx="2196593" cy="2196593"/>
        </a:xfrm>
        <a:prstGeom prst="leftCircularArrow">
          <a:avLst>
            <a:gd name="adj1" fmla="val 3194"/>
            <a:gd name="adj2" fmla="val 393439"/>
            <a:gd name="adj3" fmla="val 2168949"/>
            <a:gd name="adj4" fmla="val 9024489"/>
            <a:gd name="adj5" fmla="val 372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E451-B729-43B8-A867-883B4D0F4053}">
      <dsp:nvSpPr>
        <dsp:cNvPr id="0" name=""/>
        <dsp:cNvSpPr/>
      </dsp:nvSpPr>
      <dsp:spPr>
        <a:xfrm>
          <a:off x="443745" y="2288292"/>
          <a:ext cx="1763417" cy="7012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Optimal choice</a:t>
          </a:r>
          <a:endParaRPr lang="en-US" sz="2100" kern="1200"/>
        </a:p>
      </dsp:txBody>
      <dsp:txXfrm>
        <a:off x="464284" y="2308831"/>
        <a:ext cx="1722339" cy="660175"/>
      </dsp:txXfrm>
    </dsp:sp>
    <dsp:sp modelId="{F7B38D5C-CF0E-4824-AD6D-5935E57058DC}">
      <dsp:nvSpPr>
        <dsp:cNvPr id="0" name=""/>
        <dsp:cNvSpPr/>
      </dsp:nvSpPr>
      <dsp:spPr>
        <a:xfrm>
          <a:off x="2541259" y="1002661"/>
          <a:ext cx="1983844" cy="163625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Raleway" pitchFamily="2" charset="0"/>
            </a:rPr>
            <a:t>Maximization of</a:t>
          </a:r>
          <a14:m xmlns:a14="http://schemas.microsoft.com/office/drawing/2010/main">
            <m:oMath xmlns:m="http://schemas.openxmlformats.org/officeDocument/2006/math">
              <m:r>
                <a:rPr lang="en-US" sz="2000" b="0" i="0" kern="1200" smtClean="0"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acc>
                    <m:accPr>
                      <m:chr m:val="̅"/>
                      <m:ctrlPr>
                        <a:rPr lang="en-US" sz="200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</m:acc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𝑠𝑒𝑐</m:t>
                  </m:r>
                </m:sup>
              </m:sSup>
            </m:oMath>
          </a14:m>
          <a:r>
            <a:rPr lang="en-US" sz="2000" kern="1200" smtClean="0">
              <a:latin typeface="Raleway" pitchFamily="2" charset="0"/>
            </a:rPr>
            <a:t> over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𝒘</m:t>
                  </m:r>
                </m:e>
                <m:sub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000" b="0" i="1" kern="1200" smtClean="0">
                  <a:latin typeface="Cambria Math" panose="02040503050406030204" pitchFamily="18" charset="0"/>
                </a:rPr>
                <m:t>, …, </m:t>
              </m:r>
              <m:sSub>
                <m:sSub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𝒘</m:t>
                  </m:r>
                </m:e>
                <m:sub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𝐾</m:t>
                  </m:r>
                </m:sub>
              </m:sSub>
              <m:r>
                <a:rPr lang="en-US" sz="2000" b="0" i="1" kern="1200" smtClean="0">
                  <a:latin typeface="Cambria Math" panose="02040503050406030204" pitchFamily="18" charset="0"/>
                </a:rPr>
                <m:t>, </m:t>
              </m:r>
              <m:r>
                <a:rPr lang="en-US" sz="2000" b="1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𝜽</m:t>
              </m:r>
            </m:oMath>
          </a14:m>
          <a:endParaRPr lang="en-US" sz="2000" b="1" kern="1200">
            <a:latin typeface="Raleway" pitchFamily="2" charset="0"/>
          </a:endParaRPr>
        </a:p>
      </dsp:txBody>
      <dsp:txXfrm>
        <a:off x="2578914" y="1390942"/>
        <a:ext cx="1908534" cy="1210320"/>
      </dsp:txXfrm>
    </dsp:sp>
    <dsp:sp modelId="{C264AB4B-BCCB-4A8F-A510-ED4AE79741C9}">
      <dsp:nvSpPr>
        <dsp:cNvPr id="0" name=""/>
        <dsp:cNvSpPr/>
      </dsp:nvSpPr>
      <dsp:spPr>
        <a:xfrm>
          <a:off x="3637942" y="-5592"/>
          <a:ext cx="2450084" cy="2450084"/>
        </a:xfrm>
        <a:prstGeom prst="circularArrow">
          <a:avLst>
            <a:gd name="adj1" fmla="val 2864"/>
            <a:gd name="adj2" fmla="val 350000"/>
            <a:gd name="adj3" fmla="val 19474489"/>
            <a:gd name="adj4" fmla="val 12575511"/>
            <a:gd name="adj5" fmla="val 33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2E1E0-F9FD-4E20-84C1-2166EADDCEB2}">
      <dsp:nvSpPr>
        <dsp:cNvPr id="0" name=""/>
        <dsp:cNvSpPr/>
      </dsp:nvSpPr>
      <dsp:spPr>
        <a:xfrm>
          <a:off x="2982114" y="652034"/>
          <a:ext cx="1763417" cy="7012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Optimization</a:t>
          </a:r>
          <a:endParaRPr lang="en-US" sz="2100" kern="1200"/>
        </a:p>
      </dsp:txBody>
      <dsp:txXfrm>
        <a:off x="3002653" y="672573"/>
        <a:ext cx="1722339" cy="660175"/>
      </dsp:txXfrm>
    </dsp:sp>
    <dsp:sp modelId="{BF43564F-BCBF-48F0-B1EC-B7C81AB88C9F}">
      <dsp:nvSpPr>
        <dsp:cNvPr id="0" name=""/>
        <dsp:cNvSpPr/>
      </dsp:nvSpPr>
      <dsp:spPr>
        <a:xfrm>
          <a:off x="5079628" y="1002661"/>
          <a:ext cx="1983844" cy="163625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Raleway" pitchFamily="2" charset="0"/>
            </a:rPr>
            <a:t>NP-Hard problem</a:t>
          </a:r>
          <a:endParaRPr lang="en-US" sz="2000" kern="1200">
            <a:latin typeface="Raleway" pitchFamily="2" charset="0"/>
          </a:endParaRPr>
        </a:p>
      </dsp:txBody>
      <dsp:txXfrm>
        <a:off x="5117283" y="1040316"/>
        <a:ext cx="1908534" cy="1210320"/>
      </dsp:txXfrm>
    </dsp:sp>
    <dsp:sp modelId="{9A68C180-B304-4378-A45E-4BA203489B9C}">
      <dsp:nvSpPr>
        <dsp:cNvPr id="0" name=""/>
        <dsp:cNvSpPr/>
      </dsp:nvSpPr>
      <dsp:spPr>
        <a:xfrm>
          <a:off x="5520483" y="2288292"/>
          <a:ext cx="1763417" cy="7012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Drawback</a:t>
          </a:r>
          <a:endParaRPr lang="en-US" sz="2100" kern="1200"/>
        </a:p>
      </dsp:txBody>
      <dsp:txXfrm>
        <a:off x="5541022" y="2308831"/>
        <a:ext cx="1722339" cy="660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AA515-9B9B-4C0C-BE97-54C261C96FEC}">
      <dsp:nvSpPr>
        <dsp:cNvPr id="0" name=""/>
        <dsp:cNvSpPr/>
      </dsp:nvSpPr>
      <dsp:spPr>
        <a:xfrm>
          <a:off x="820265" y="941428"/>
          <a:ext cx="234221" cy="446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110" y="0"/>
              </a:lnTo>
              <a:lnTo>
                <a:pt x="117110" y="446305"/>
              </a:lnTo>
              <a:lnTo>
                <a:pt x="234221" y="446305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4775" y="1151979"/>
        <a:ext cx="25201" cy="25201"/>
      </dsp:txXfrm>
    </dsp:sp>
    <dsp:sp modelId="{F401EE49-E4AA-4A1D-B63A-02271EC19AF0}">
      <dsp:nvSpPr>
        <dsp:cNvPr id="0" name=""/>
        <dsp:cNvSpPr/>
      </dsp:nvSpPr>
      <dsp:spPr>
        <a:xfrm>
          <a:off x="820265" y="895707"/>
          <a:ext cx="2342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221" y="4572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31520" y="935572"/>
        <a:ext cx="11711" cy="11711"/>
      </dsp:txXfrm>
    </dsp:sp>
    <dsp:sp modelId="{95638275-DD46-4F59-AE49-D84CA7D4FE31}">
      <dsp:nvSpPr>
        <dsp:cNvPr id="0" name=""/>
        <dsp:cNvSpPr/>
      </dsp:nvSpPr>
      <dsp:spPr>
        <a:xfrm>
          <a:off x="820265" y="495122"/>
          <a:ext cx="234221" cy="446305"/>
        </a:xfrm>
        <a:custGeom>
          <a:avLst/>
          <a:gdLst/>
          <a:ahLst/>
          <a:cxnLst/>
          <a:rect l="0" t="0" r="0" b="0"/>
          <a:pathLst>
            <a:path>
              <a:moveTo>
                <a:pt x="0" y="446305"/>
              </a:moveTo>
              <a:lnTo>
                <a:pt x="117110" y="446305"/>
              </a:lnTo>
              <a:lnTo>
                <a:pt x="117110" y="0"/>
              </a:lnTo>
              <a:lnTo>
                <a:pt x="234221" y="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4775" y="705674"/>
        <a:ext cx="25201" cy="25201"/>
      </dsp:txXfrm>
    </dsp:sp>
    <dsp:sp modelId="{08DA854E-D8F2-40F6-A623-CEDA96BA1B78}">
      <dsp:nvSpPr>
        <dsp:cNvPr id="0" name=""/>
        <dsp:cNvSpPr/>
      </dsp:nvSpPr>
      <dsp:spPr>
        <a:xfrm rot="16200000">
          <a:off x="-297846" y="762905"/>
          <a:ext cx="1879180" cy="3570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aleway" pitchFamily="2" charset="0"/>
            </a:rPr>
            <a:t>ASSUMPTIONS</a:t>
          </a:r>
          <a:endParaRPr lang="en-US" sz="1800" b="1" kern="1200">
            <a:latin typeface="Raleway" pitchFamily="2" charset="0"/>
          </a:endParaRPr>
        </a:p>
      </dsp:txBody>
      <dsp:txXfrm>
        <a:off x="-297846" y="762905"/>
        <a:ext cx="1879180" cy="357044"/>
      </dsp:txXfrm>
    </dsp:sp>
    <dsp:sp modelId="{5FD03B04-3B98-4F8E-8D29-1E3ABC5D182F}">
      <dsp:nvSpPr>
        <dsp:cNvPr id="0" name=""/>
        <dsp:cNvSpPr/>
      </dsp:nvSpPr>
      <dsp:spPr>
        <a:xfrm>
          <a:off x="1054486" y="316600"/>
          <a:ext cx="6610291" cy="3570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aleway" pitchFamily="2" charset="0"/>
            </a:rPr>
            <a:t>Matched filtering </a:t>
          </a:r>
          <a:endParaRPr lang="en-US" sz="1800" b="1" kern="1200">
            <a:latin typeface="Raleway" pitchFamily="2" charset="0"/>
          </a:endParaRPr>
        </a:p>
      </dsp:txBody>
      <dsp:txXfrm>
        <a:off x="1054486" y="316600"/>
        <a:ext cx="6610291" cy="357044"/>
      </dsp:txXfrm>
    </dsp:sp>
    <dsp:sp modelId="{4289CFDA-79E9-4A66-8BB5-087B60A7C609}">
      <dsp:nvSpPr>
        <dsp:cNvPr id="0" name=""/>
        <dsp:cNvSpPr/>
      </dsp:nvSpPr>
      <dsp:spPr>
        <a:xfrm>
          <a:off x="1054486" y="762905"/>
          <a:ext cx="6610291" cy="3570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aleway" pitchFamily="2" charset="0"/>
            </a:rPr>
            <a:t>BS knows the existence of the active eavesdropper</a:t>
          </a:r>
          <a:endParaRPr lang="en-US" sz="1800" b="1" kern="1200">
            <a:latin typeface="Raleway" pitchFamily="2" charset="0"/>
          </a:endParaRPr>
        </a:p>
      </dsp:txBody>
      <dsp:txXfrm>
        <a:off x="1054486" y="762905"/>
        <a:ext cx="6610291" cy="357044"/>
      </dsp:txXfrm>
    </dsp:sp>
    <dsp:sp modelId="{0D93F71C-F85E-49A4-A03B-E8B0E091172A}">
      <dsp:nvSpPr>
        <dsp:cNvPr id="0" name=""/>
        <dsp:cNvSpPr/>
      </dsp:nvSpPr>
      <dsp:spPr>
        <a:xfrm>
          <a:off x="1054486" y="1209211"/>
          <a:ext cx="6603510" cy="3570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aleway" pitchFamily="2" charset="0"/>
            </a:rPr>
            <a:t>No access to the active eavesdropper’s instantenous CSI</a:t>
          </a:r>
          <a:endParaRPr lang="en-US" sz="1800" b="1" kern="1200">
            <a:latin typeface="Raleway" pitchFamily="2" charset="0"/>
          </a:endParaRPr>
        </a:p>
      </dsp:txBody>
      <dsp:txXfrm>
        <a:off x="1054486" y="1209211"/>
        <a:ext cx="6603510" cy="3570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F2AB2-9B7F-41AC-9358-1129B597BD0C}">
      <dsp:nvSpPr>
        <dsp:cNvPr id="0" name=""/>
        <dsp:cNvSpPr/>
      </dsp:nvSpPr>
      <dsp:spPr>
        <a:xfrm>
          <a:off x="0" y="14316"/>
          <a:ext cx="4457402" cy="730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Raleway" pitchFamily="2" charset="0"/>
            </a:rPr>
            <a:t>The objective function is not convex</a:t>
          </a:r>
          <a:endParaRPr lang="en-US" sz="2000" kern="1200">
            <a:latin typeface="Raleway" pitchFamily="2" charset="0"/>
          </a:endParaRPr>
        </a:p>
      </dsp:txBody>
      <dsp:txXfrm>
        <a:off x="35640" y="49956"/>
        <a:ext cx="4386122" cy="658800"/>
      </dsp:txXfrm>
    </dsp:sp>
    <dsp:sp modelId="{3AF3053D-C641-4D4C-AF12-A865E26D24DB}">
      <dsp:nvSpPr>
        <dsp:cNvPr id="0" name=""/>
        <dsp:cNvSpPr/>
      </dsp:nvSpPr>
      <dsp:spPr>
        <a:xfrm>
          <a:off x="0" y="744396"/>
          <a:ext cx="4457402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2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latin typeface="Raleway" pitchFamily="2" charset="0"/>
            </a:rPr>
            <a:t>Problem 1</a:t>
          </a:r>
          <a:endParaRPr lang="en-US" sz="1800" kern="1200">
            <a:latin typeface="Raleway" pitchFamily="2" charset="0"/>
          </a:endParaRPr>
        </a:p>
      </dsp:txBody>
      <dsp:txXfrm>
        <a:off x="0" y="744396"/>
        <a:ext cx="4457402" cy="645840"/>
      </dsp:txXfrm>
    </dsp:sp>
    <dsp:sp modelId="{A8C51470-045B-454C-AB1F-768A9DF71703}">
      <dsp:nvSpPr>
        <dsp:cNvPr id="0" name=""/>
        <dsp:cNvSpPr/>
      </dsp:nvSpPr>
      <dsp:spPr>
        <a:xfrm>
          <a:off x="0" y="1161660"/>
          <a:ext cx="4457402" cy="730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Raleway" pitchFamily="2" charset="0"/>
            </a:rPr>
            <a:t>Unit-modulus constraint</a:t>
          </a:r>
          <a:endParaRPr lang="en-US" sz="2000" kern="1200">
            <a:latin typeface="Raleway" pitchFamily="2" charset="0"/>
          </a:endParaRPr>
        </a:p>
      </dsp:txBody>
      <dsp:txXfrm>
        <a:off x="35640" y="1197300"/>
        <a:ext cx="4386122" cy="658800"/>
      </dsp:txXfrm>
    </dsp:sp>
    <dsp:sp modelId="{6AE0011B-48E2-4D5B-A98C-BF5EA9A7D7FB}">
      <dsp:nvSpPr>
        <dsp:cNvPr id="0" name=""/>
        <dsp:cNvSpPr/>
      </dsp:nvSpPr>
      <dsp:spPr>
        <a:xfrm>
          <a:off x="0" y="1891772"/>
          <a:ext cx="4457402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2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latin typeface="Raleway" pitchFamily="2" charset="0"/>
            </a:rPr>
            <a:t>Problem 2</a:t>
          </a:r>
          <a:endParaRPr lang="en-US" sz="1800" kern="1200">
            <a:latin typeface="Raleway" pitchFamily="2" charset="0"/>
          </a:endParaRPr>
        </a:p>
      </dsp:txBody>
      <dsp:txXfrm>
        <a:off x="0" y="1891772"/>
        <a:ext cx="4457402" cy="64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56DED-8B1F-4009-8ACA-CA5F8C676FC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DD9D-850D-49FE-91AC-615B074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DD9D-850D-49FE-91AC-615B074EC3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DD9D-850D-49FE-91AC-615B074EC3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DD9D-850D-49FE-91AC-615B074EC3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4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2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020B-443C-4056-B1CD-D6D4AE1B044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F754-9F94-4A2F-8F84-124FC875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png"/><Relationship Id="rId4" Type="http://schemas.openxmlformats.org/officeDocument/2006/relationships/diagramData" Target="../diagrams/data2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32.png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28.png"/><Relationship Id="rId9" Type="http://schemas.openxmlformats.org/officeDocument/2006/relationships/image" Target="../media/image29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diagramData" Target="../diagrams/data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4.xml"/><Relationship Id="rId17" Type="http://schemas.microsoft.com/office/2007/relationships/diagramDrawing" Target="../diagrams/drawing5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5" Type="http://schemas.openxmlformats.org/officeDocument/2006/relationships/diagramQuickStyle" Target="../diagrams/quickStyle5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48.png"/><Relationship Id="rId4" Type="http://schemas.openxmlformats.org/officeDocument/2006/relationships/diagramData" Target="../diagrams/data8.xm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arxiv.org/pdf/2105.06850" TargetMode="External"/><Relationship Id="rId18" Type="http://schemas.openxmlformats.org/officeDocument/2006/relationships/hyperlink" Target="https://arxiv.org/pdf/1910.06220" TargetMode="External"/><Relationship Id="rId26" Type="http://schemas.openxmlformats.org/officeDocument/2006/relationships/hyperlink" Target="https://arxiv.org/pdf/1905.00604" TargetMode="External"/><Relationship Id="rId21" Type="http://schemas.openxmlformats.org/officeDocument/2006/relationships/hyperlink" Target="https://arxiv.org/pdf/2012.04843" TargetMode="External"/><Relationship Id="rId34" Type="http://schemas.openxmlformats.org/officeDocument/2006/relationships/hyperlink" Target="https://arxiv.org/pdf/1812.05429.pdf" TargetMode="External"/><Relationship Id="rId7" Type="http://schemas.openxmlformats.org/officeDocument/2006/relationships/hyperlink" Target="https://doi.org/10.1109/PIMRC48278.2020.9217359" TargetMode="External"/><Relationship Id="rId12" Type="http://schemas.openxmlformats.org/officeDocument/2006/relationships/hyperlink" Target="https://doi.org/10.1109/JSAC.2020.3007056" TargetMode="External"/><Relationship Id="rId17" Type="http://schemas.openxmlformats.org/officeDocument/2006/relationships/hyperlink" Target="https://doi.org/10.1109/LWC.2020.2969167" TargetMode="External"/><Relationship Id="rId25" Type="http://schemas.openxmlformats.org/officeDocument/2006/relationships/hyperlink" Target="https://arxiv.org/pdf/1906.09956" TargetMode="External"/><Relationship Id="rId33" Type="http://schemas.openxmlformats.org/officeDocument/2006/relationships/hyperlink" Target="https://arxiv.org/pdf/1905.07920" TargetMode="External"/><Relationship Id="rId38" Type="http://schemas.openxmlformats.org/officeDocument/2006/relationships/hyperlink" Target="https://arxiv.org/pdf/2010.04569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arxiv.org/pdf/1810.03961" TargetMode="External"/><Relationship Id="rId20" Type="http://schemas.openxmlformats.org/officeDocument/2006/relationships/hyperlink" Target="https://arxiv.org/pdf/1810.06934" TargetMode="External"/><Relationship Id="rId29" Type="http://schemas.openxmlformats.org/officeDocument/2006/relationships/hyperlink" Target="https://arxiv.org/pdf/1912.01818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pdf/1905.07948.pdf" TargetMode="External"/><Relationship Id="rId11" Type="http://schemas.openxmlformats.org/officeDocument/2006/relationships/hyperlink" Target="https://arxiv.org/pdf/2006.13494" TargetMode="External"/><Relationship Id="rId24" Type="http://schemas.openxmlformats.org/officeDocument/2006/relationships/hyperlink" Target="https://arxiv.org/pdf/1903.08127" TargetMode="External"/><Relationship Id="rId32" Type="http://schemas.openxmlformats.org/officeDocument/2006/relationships/hyperlink" Target="https://arxiv.org/pdf/2010.10087" TargetMode="External"/><Relationship Id="rId37" Type="http://schemas.openxmlformats.org/officeDocument/2006/relationships/hyperlink" Target="https://arxiv.org/pdf/1911.02766" TargetMode="External"/><Relationship Id="rId5" Type="http://schemas.openxmlformats.org/officeDocument/2006/relationships/hyperlink" Target="https://arxiv.org/pdf/2005.01301.pdf" TargetMode="External"/><Relationship Id="rId15" Type="http://schemas.openxmlformats.org/officeDocument/2006/relationships/hyperlink" Target="https://arxiv.org/pdf/1809.01423.pdf" TargetMode="External"/><Relationship Id="rId23" Type="http://schemas.openxmlformats.org/officeDocument/2006/relationships/hyperlink" Target="https://arxiv.org/pdf/2007.01482" TargetMode="External"/><Relationship Id="rId28" Type="http://schemas.openxmlformats.org/officeDocument/2006/relationships/hyperlink" Target="https://doi.org/10.1109/ISIT44484.2020.9174375" TargetMode="External"/><Relationship Id="rId36" Type="http://schemas.openxmlformats.org/officeDocument/2006/relationships/hyperlink" Target="https://doi.org/10.1109/TVT.2021.3077662" TargetMode="External"/><Relationship Id="rId10" Type="http://schemas.openxmlformats.org/officeDocument/2006/relationships/hyperlink" Target="https://arxiv.org/pdf/1910.09136" TargetMode="External"/><Relationship Id="rId19" Type="http://schemas.openxmlformats.org/officeDocument/2006/relationships/hyperlink" Target="https://doi.org/10.1109/LCOMM.2020.2969870" TargetMode="External"/><Relationship Id="rId31" Type="http://schemas.openxmlformats.org/officeDocument/2006/relationships/hyperlink" Target="https://arxiv.org/pdf/1904.10136" TargetMode="External"/><Relationship Id="rId4" Type="http://schemas.openxmlformats.org/officeDocument/2006/relationships/hyperlink" Target="https://doi.org/10.1109/ICASSP.2019.8683663" TargetMode="External"/><Relationship Id="rId9" Type="http://schemas.openxmlformats.org/officeDocument/2006/relationships/hyperlink" Target="https://arxiv.org/pdf/2001.11085" TargetMode="External"/><Relationship Id="rId14" Type="http://schemas.openxmlformats.org/officeDocument/2006/relationships/hyperlink" Target="https://doi.org/10.1109/WCNCW49093.2021.9419974" TargetMode="External"/><Relationship Id="rId22" Type="http://schemas.openxmlformats.org/officeDocument/2006/relationships/hyperlink" Target="https://arxiv.org/pdf/1911.01001" TargetMode="External"/><Relationship Id="rId27" Type="http://schemas.openxmlformats.org/officeDocument/2006/relationships/hyperlink" Target="https://arxiv.org/pdf/1910.01573" TargetMode="External"/><Relationship Id="rId30" Type="http://schemas.openxmlformats.org/officeDocument/2006/relationships/hyperlink" Target="https://arxiv.org/pdf/1907.10864" TargetMode="External"/><Relationship Id="rId35" Type="http://schemas.openxmlformats.org/officeDocument/2006/relationships/hyperlink" Target="https://arxiv.org/pdf/1905.03689.pdf" TargetMode="External"/><Relationship Id="rId8" Type="http://schemas.openxmlformats.org/officeDocument/2006/relationships/hyperlink" Target="https://arxiv.org/pdf/2006.02201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792" y="3513993"/>
            <a:ext cx="12192000" cy="335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35305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8867" y="2091267"/>
            <a:ext cx="5715000" cy="287866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67" y="5692820"/>
            <a:ext cx="35688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Merriweather" panose="020B0604020202020204" charset="0"/>
              </a:rPr>
              <a:t>SECOND PRESENTATION</a:t>
            </a:r>
          </a:p>
          <a:p>
            <a:r>
              <a:rPr lang="en-US" sz="1400" b="1" smtClean="0">
                <a:latin typeface="Merriweather" panose="020B0604020202020204" charset="0"/>
              </a:rPr>
              <a:t>RESEARCHER: SADJAD </a:t>
            </a:r>
            <a:r>
              <a:rPr lang="en-US" sz="1400" b="1">
                <a:latin typeface="Merriweather" panose="020B0604020202020204" charset="0"/>
              </a:rPr>
              <a:t>ALIKHANI</a:t>
            </a:r>
          </a:p>
          <a:p>
            <a:r>
              <a:rPr lang="en-US" sz="1400" b="1" smtClean="0">
                <a:latin typeface="Merriweather" panose="020B0604020202020204" charset="0"/>
              </a:rPr>
              <a:t>UNIVERSITY </a:t>
            </a:r>
            <a:r>
              <a:rPr lang="en-US" sz="1400" b="1">
                <a:latin typeface="Merriweather" panose="020B0604020202020204" charset="0"/>
              </a:rPr>
              <a:t>OF TEHRAN</a:t>
            </a:r>
          </a:p>
          <a:p>
            <a:r>
              <a:rPr lang="en-US" sz="1400" b="1">
                <a:latin typeface="Merriweather" panose="020B0604020202020204" charset="0"/>
              </a:rPr>
              <a:t>FALL 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85067" y="2180166"/>
            <a:ext cx="5562600" cy="27008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85067" y="2745769"/>
            <a:ext cx="5562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  <a:latin typeface="Merriweather" panose="00000500000000000000" charset="0"/>
              </a:rPr>
              <a:t>SEMINAR ON</a:t>
            </a:r>
          </a:p>
          <a:p>
            <a:pPr algn="ctr"/>
            <a:r>
              <a:rPr lang="en-US" sz="3200" smtClean="0">
                <a:solidFill>
                  <a:schemeClr val="bg1"/>
                </a:solidFill>
                <a:latin typeface="Merriweather" panose="00000500000000000000" charset="0"/>
              </a:rPr>
              <a:t>RIS-ASSISTED WIRELESS COMMUNICATIONS</a:t>
            </a:r>
            <a:endParaRPr lang="en-US" sz="3200">
              <a:solidFill>
                <a:schemeClr val="bg1"/>
              </a:solidFill>
              <a:latin typeface="Merriweather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SYSTEM MODEL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10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50656931"/>
              </p:ext>
            </p:extLst>
          </p:nvPr>
        </p:nvGraphicFramePr>
        <p:xfrm>
          <a:off x="2462822" y="985"/>
          <a:ext cx="7534032" cy="4305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98940" y="3629612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Raleway" pitchFamily="2" charset="0"/>
              </a:rPr>
              <a:t>The received signal at UT k </a:t>
            </a:r>
            <a:endParaRPr lang="en-US" b="1">
              <a:latin typeface="Raleway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09692" y="3500948"/>
            <a:ext cx="339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Raleway" pitchFamily="2" charset="0"/>
              </a:rPr>
              <a:t>The received signal at UT </a:t>
            </a:r>
            <a:r>
              <a:rPr lang="en-US" b="1" smtClean="0">
                <a:latin typeface="Raleway" pitchFamily="2" charset="0"/>
              </a:rPr>
              <a:t>e (eavesdropper) </a:t>
            </a:r>
            <a:endParaRPr lang="en-US" b="1">
              <a:latin typeface="Raleway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24454" y="3402624"/>
            <a:ext cx="7977922" cy="2875085"/>
            <a:chOff x="2224454" y="3402624"/>
            <a:chExt cx="7977922" cy="2875085"/>
          </a:xfrm>
        </p:grpSpPr>
        <p:cxnSp>
          <p:nvCxnSpPr>
            <p:cNvPr id="21" name="Straight Connector 20"/>
            <p:cNvCxnSpPr>
              <a:endCxn id="17" idx="2"/>
            </p:cNvCxnSpPr>
            <p:nvPr/>
          </p:nvCxnSpPr>
          <p:spPr>
            <a:xfrm>
              <a:off x="6213415" y="3402624"/>
              <a:ext cx="0" cy="28750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224454" y="3402624"/>
              <a:ext cx="7977922" cy="2875085"/>
              <a:chOff x="2224454" y="3402624"/>
              <a:chExt cx="7977922" cy="287508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224454" y="3402624"/>
                <a:ext cx="7977922" cy="28750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224454" y="4191871"/>
                <a:ext cx="797792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2692" y="4236464"/>
                <a:ext cx="2052485" cy="310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  <a:p>
                <a:endParaRPr lang="en-US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smtClean="0"/>
              </a:p>
              <a:p>
                <a:endParaRPr lang="en-US" b="1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/>
              </a:p>
              <a:p>
                <a:r>
                  <a:rPr lang="en-US"/>
                  <a:t>     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/>
              </a:p>
              <a:p>
                <a:r>
                  <a:rPr lang="en-US"/>
                  <a:t>      =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/>
              </a:p>
              <a:p>
                <a:endParaRPr lang="en-US"/>
              </a:p>
              <a:p>
                <a:endParaRPr lang="en-US"/>
              </a:p>
              <a:p>
                <a:endParaRPr lang="en-US" b="1"/>
              </a:p>
              <a:p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92" y="4236464"/>
                <a:ext cx="2052485" cy="3105594"/>
              </a:xfrm>
              <a:prstGeom prst="rect">
                <a:avLst/>
              </a:prstGeom>
              <a:blipFill rotWithShape="0">
                <a:blip r:embed="rId9"/>
                <a:stretch>
                  <a:fillRect l="-4167" t="-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06948" y="4245603"/>
                <a:ext cx="2001895" cy="2538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  <a:p>
                <a:endParaRPr lang="en-US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/>
              </a:p>
              <a:p>
                <a:endParaRPr lang="en-US" b="1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/>
              </a:p>
              <a:p>
                <a:r>
                  <a:rPr lang="en-US"/>
                  <a:t>     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/>
              </a:p>
              <a:p>
                <a:r>
                  <a:rPr lang="en-US"/>
                  <a:t>      =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48" y="4245603"/>
                <a:ext cx="2001895" cy="2538324"/>
              </a:xfrm>
              <a:prstGeom prst="rect">
                <a:avLst/>
              </a:prstGeom>
              <a:blipFill rotWithShape="0">
                <a:blip r:embed="rId10"/>
                <a:stretch>
                  <a:fillRect l="-4255"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9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5" grpId="0"/>
      <p:bldP spid="16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Merriweather" panose="00000500000000000000" charset="0"/>
              </a:rPr>
              <a:t>CHANNEL ESTIMATION</a:t>
            </a:r>
            <a:endParaRPr lang="en-US" sz="2400" b="1">
              <a:solidFill>
                <a:schemeClr val="bg1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11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3386" y="1389183"/>
                <a:ext cx="511712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mtClean="0">
                    <a:latin typeface="Raleway" pitchFamily="2" charset="0"/>
                  </a:rPr>
                  <a:t>1- Estimation of direct channel: 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mtClean="0">
                    <a:latin typeface="Raleway" pitchFamily="2" charset="0"/>
                  </a:rPr>
                  <a:t>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>
                    <a:latin typeface="Raleway" pitchFamily="2" charset="0"/>
                  </a:rPr>
                  <a:t> transmits a specific pilot, while the IRS is set off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mtClean="0">
                    <a:latin typeface="Raleway" pitchFamily="2" charset="0"/>
                  </a:rPr>
                  <a:t>2- </a:t>
                </a:r>
                <a:r>
                  <a:rPr lang="en-US">
                    <a:latin typeface="Raleway" pitchFamily="2" charset="0"/>
                  </a:rPr>
                  <a:t>Estimation of </a:t>
                </a:r>
                <a:r>
                  <a:rPr lang="en-US" smtClean="0">
                    <a:latin typeface="Raleway" pitchFamily="2" charset="0"/>
                  </a:rPr>
                  <a:t>cascaded channels: 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mtClean="0">
                    <a:latin typeface="Raleway" pitchFamily="2" charset="0"/>
                  </a:rPr>
                  <a:t>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>
                    <a:latin typeface="Raleway" pitchFamily="2" charset="0"/>
                  </a:rPr>
                  <a:t> transmit other specific pilots continuously, while each time just a single element of IRS is set on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mtClean="0">
                    <a:latin typeface="Raleway" pitchFamily="2" charset="0"/>
                  </a:rPr>
                  <a:t>The BS estimates the cascaded channels by cancelling out the direct channel</a:t>
                </a:r>
                <a:endParaRPr lang="en-US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6" y="1389183"/>
                <a:ext cx="5117124" cy="4247317"/>
              </a:xfrm>
              <a:prstGeom prst="rect">
                <a:avLst/>
              </a:prstGeom>
              <a:blipFill rotWithShape="0">
                <a:blip r:embed="rId4"/>
                <a:stretch>
                  <a:fillRect l="-952" r="-952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761" y="1712986"/>
            <a:ext cx="5456931" cy="30435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4761" y="4851669"/>
            <a:ext cx="5773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mtClean="0">
                <a:latin typeface="Raleway" pitchFamily="2" charset="0"/>
              </a:rPr>
              <a:t>Figure 7: </a:t>
            </a:r>
            <a:r>
              <a:rPr lang="en-US" sz="1400" b="1">
                <a:latin typeface="Raleway" pitchFamily="2" charset="0"/>
              </a:rPr>
              <a:t>IRS-assisted multi-user MISO system. Red dashed lines represent the uplink channel </a:t>
            </a:r>
            <a:r>
              <a:rPr lang="en-US" sz="1400" b="1" smtClean="0">
                <a:latin typeface="Raleway" pitchFamily="2" charset="0"/>
              </a:rPr>
              <a:t>vectors.</a:t>
            </a:r>
            <a:endParaRPr lang="en-US" sz="1400" b="1">
              <a:latin typeface="Raleway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95274"/>
            <a:ext cx="12036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/>
              <a:t>Q. -U. -A. Nadeem, H. Alwazani, A. Kammoun, A. Chaaban, M. Debbah and M. -S. Alouini, "Intelligent Reflecting Surface-Assisted Multi-User MISO Communication: Channel Estimation and Beamforming Design," in IEEE Open Journal of the Communications Society, vol. 1, pp. 661-680, 2020, doi: 10.1109/OJCOMS.2020.2992791.</a:t>
            </a:r>
          </a:p>
        </p:txBody>
      </p:sp>
    </p:spTree>
    <p:extLst>
      <p:ext uri="{BB962C8B-B14F-4D97-AF65-F5344CB8AC3E}">
        <p14:creationId xmlns:p14="http://schemas.microsoft.com/office/powerpoint/2010/main" val="24764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ACTIVE PILOT ATTACK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12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6492" y="1265171"/>
                <a:ext cx="52607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solidFill>
                      <a:srgbClr val="000000"/>
                    </a:solidFill>
                    <a:latin typeface="Raleway" pitchFamily="2" charset="0"/>
                  </a:rPr>
                  <a:t>The received </a:t>
                </a:r>
                <a:r>
                  <a:rPr lang="en-US">
                    <a:solidFill>
                      <a:srgbClr val="000000"/>
                    </a:solidFill>
                    <a:latin typeface="Raleway" pitchFamily="2" charset="0"/>
                  </a:rPr>
                  <a:t>signals in the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000000"/>
                    </a:solidFill>
                    <a:latin typeface="Raleway" pitchFamily="2" charset="0"/>
                  </a:rPr>
                  <a:t> intervals:</a:t>
                </a:r>
                <a:endParaRPr lang="en-US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1265171"/>
                <a:ext cx="52607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12511" y="1746445"/>
                <a:ext cx="317817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511" y="1746445"/>
                <a:ext cx="3178178" cy="778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6492" y="2766871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Raleway" pitchFamily="2" charset="0"/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000000"/>
                    </a:solidFill>
                    <a:latin typeface="Raleway" pitchFamily="2" charset="0"/>
                  </a:rPr>
                  <a:t>, the BS estimates direct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800">
                    <a:solidFill>
                      <a:srgbClr val="000000"/>
                    </a:solidFill>
                    <a:latin typeface="Raleway" pitchFamily="2" charset="0"/>
                  </a:rPr>
                  <a:t> </a:t>
                </a:r>
                <a:r>
                  <a:rPr lang="en-US" smtClean="0">
                    <a:solidFill>
                      <a:srgbClr val="000000"/>
                    </a:solidFill>
                    <a:latin typeface="Raleway" pitchFamily="2" charset="0"/>
                  </a:rPr>
                  <a:t>as:</a:t>
                </a:r>
                <a:r>
                  <a:rPr lang="en-US" smtClean="0">
                    <a:latin typeface="Raleway" pitchFamily="2" charset="0"/>
                  </a:rPr>
                  <a:t> </a:t>
                </a:r>
                <a:r>
                  <a:rPr lang="en-US">
                    <a:latin typeface="Raleway" pitchFamily="2" charset="0"/>
                  </a:rPr>
                  <a:t/>
                </a:r>
                <a:br>
                  <a:rPr lang="en-US">
                    <a:latin typeface="Raleway" pitchFamily="2" charset="0"/>
                  </a:rPr>
                </a:br>
                <a:endParaRPr lang="en-US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2766871"/>
                <a:ext cx="60960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9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74135" y="3413202"/>
                <a:ext cx="1854930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135" y="3413202"/>
                <a:ext cx="1854930" cy="636713"/>
              </a:xfrm>
              <a:prstGeom prst="rect">
                <a:avLst/>
              </a:prstGeom>
              <a:blipFill rotWithShape="0">
                <a:blip r:embed="rId7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56492" y="4323266"/>
            <a:ext cx="460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aleway" pitchFamily="2" charset="0"/>
              </a:rPr>
              <a:t>Following the orthogonality of the </a:t>
            </a:r>
            <a:r>
              <a:rPr lang="en-US" smtClean="0">
                <a:solidFill>
                  <a:srgbClr val="000000"/>
                </a:solidFill>
                <a:latin typeface="Raleway" pitchFamily="2" charset="0"/>
              </a:rPr>
              <a:t>pilots</a:t>
            </a:r>
            <a:r>
              <a:rPr lang="en-US" smtClean="0">
                <a:latin typeface="Raleway" pitchFamily="2" charset="0"/>
              </a:rPr>
              <a:t>:</a:t>
            </a:r>
            <a:endParaRPr lang="en-US">
              <a:latin typeface="Raleway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91016" y="4853638"/>
                <a:ext cx="193226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16" y="4853638"/>
                <a:ext cx="1932260" cy="9106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65631" y="1259664"/>
                <a:ext cx="5244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solidFill>
                      <a:srgbClr val="000000"/>
                    </a:solidFill>
                    <a:latin typeface="Raleway" pitchFamily="2" charset="0"/>
                  </a:rPr>
                  <a:t>The received </a:t>
                </a:r>
                <a:r>
                  <a:rPr lang="en-US">
                    <a:solidFill>
                      <a:srgbClr val="000000"/>
                    </a:solidFill>
                    <a:latin typeface="Raleway" pitchFamily="2" charset="0"/>
                  </a:rPr>
                  <a:t>signal at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rgbClr val="000000"/>
                    </a:solidFill>
                    <a:latin typeface="Raleway" pitchFamily="2" charset="0"/>
                  </a:rPr>
                  <a:t>in sub-frame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  <a:latin typeface="Raleway" pitchFamily="2" charset="0"/>
                  </a:rPr>
                  <a:t>:</a:t>
                </a:r>
                <a:r>
                  <a:rPr lang="en-US">
                    <a:latin typeface="Raleway" pitchFamily="2" charset="0"/>
                  </a:rPr>
                  <a:t/>
                </a:r>
                <a:br>
                  <a:rPr lang="en-US">
                    <a:latin typeface="Raleway" pitchFamily="2" charset="0"/>
                  </a:rPr>
                </a:br>
                <a:endParaRPr lang="en-US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631" y="1259664"/>
                <a:ext cx="5244116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93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32623" y="1830443"/>
                <a:ext cx="6110131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23" y="1830443"/>
                <a:ext cx="6110131" cy="7788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6365631" y="27894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Raleway" pitchFamily="2" charset="0"/>
              </a:rPr>
              <a:t>The </a:t>
            </a:r>
            <a:r>
              <a:rPr lang="en-US">
                <a:solidFill>
                  <a:srgbClr val="000000"/>
                </a:solidFill>
                <a:latin typeface="Raleway" pitchFamily="2" charset="0"/>
              </a:rPr>
              <a:t>estimated </a:t>
            </a:r>
            <a:r>
              <a:rPr lang="en-US" smtClean="0">
                <a:solidFill>
                  <a:srgbClr val="000000"/>
                </a:solidFill>
                <a:latin typeface="Raleway" pitchFamily="2" charset="0"/>
              </a:rPr>
              <a:t>effective channel: </a:t>
            </a:r>
            <a:r>
              <a:rPr lang="en-US">
                <a:latin typeface="Raleway" pitchFamily="2" charset="0"/>
              </a:rPr>
              <a:t/>
            </a:r>
            <a:br>
              <a:rPr lang="en-US">
                <a:latin typeface="Raleway" pitchFamily="2" charset="0"/>
              </a:rPr>
            </a:br>
            <a:endParaRPr lang="en-US">
              <a:latin typeface="Raleway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96121" y="3299051"/>
                <a:ext cx="2886431" cy="913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121" y="3299051"/>
                <a:ext cx="2783134" cy="91371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819195" y="3998097"/>
                <a:ext cx="246375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95" y="3998097"/>
                <a:ext cx="2463751" cy="9106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10040" y="5182441"/>
                <a:ext cx="1953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040" y="5182441"/>
                <a:ext cx="195380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04" r="-280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12825" y="5547856"/>
                <a:ext cx="4468918" cy="7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25" y="5547856"/>
                <a:ext cx="4468918" cy="7194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53425" y="1107830"/>
            <a:ext cx="5379198" cy="5302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60123" y="1107831"/>
            <a:ext cx="5574323" cy="3800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60123" y="5012525"/>
            <a:ext cx="5574323" cy="13979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spcAft>
                <a:spcPts val="600"/>
              </a:spcAft>
            </a:pPr>
            <a:r>
              <a:rPr lang="en-US" sz="2400">
                <a:latin typeface="Merriweather" panose="00000500000000000000" pitchFamily="2" charset="0"/>
              </a:rPr>
              <a:t>DOWNLINK DATA TRANSMISSION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13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/>
              <p:cNvGraphicFramePr/>
              <p:nvPr>
                <p:extLst>
                  <p:ext uri="{D42A27DB-BD31-4B8C-83A1-F6EECF244321}">
                    <p14:modId xmlns:p14="http://schemas.microsoft.com/office/powerpoint/2010/main" val="1959237014"/>
                  </p:ext>
                </p:extLst>
              </p:nvPr>
            </p:nvGraphicFramePr>
            <p:xfrm>
              <a:off x="1981688" y="4320869"/>
              <a:ext cx="8228624" cy="14797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8" name="Diagram 7"/>
              <p:cNvGraphicFramePr/>
              <p:nvPr>
                <p:extLst>
                  <p:ext uri="{D42A27DB-BD31-4B8C-83A1-F6EECF244321}">
                    <p14:modId xmlns:p14="http://schemas.microsoft.com/office/powerpoint/2010/main" val="1959237014"/>
                  </p:ext>
                </p:extLst>
              </p:nvPr>
            </p:nvGraphicFramePr>
            <p:xfrm>
              <a:off x="1981688" y="4320869"/>
              <a:ext cx="8228624" cy="14797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00410" y="1979170"/>
                <a:ext cx="1551066" cy="1332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smtClean="0"/>
              </a:p>
              <a:p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10" y="1979170"/>
                <a:ext cx="1551066" cy="1332865"/>
              </a:xfrm>
              <a:prstGeom prst="rect">
                <a:avLst/>
              </a:prstGeom>
              <a:blipFill rotWithShape="0">
                <a:blip r:embed="rId13"/>
                <a:stretch>
                  <a:fillRect b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13656" y="1315641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>
                <a:latin typeface="Raleway" pitchFamily="2" charset="0"/>
              </a:rPr>
              <a:t>Transmitted signal from BS</a:t>
            </a:r>
            <a:endParaRPr lang="en-US" b="1" u="sng">
              <a:latin typeface="Raleway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75519" y="1313399"/>
                <a:ext cx="45423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u="sng" smtClean="0">
                    <a:solidFill>
                      <a:srgbClr val="000000"/>
                    </a:solidFill>
                    <a:latin typeface="Raleway" pitchFamily="2" charset="0"/>
                  </a:rPr>
                  <a:t>The </a:t>
                </a:r>
                <a:r>
                  <a:rPr lang="en-US" b="1" u="sng">
                    <a:solidFill>
                      <a:srgbClr val="000000"/>
                    </a:solidFill>
                    <a:latin typeface="Raleway" pitchFamily="2" charset="0"/>
                  </a:rPr>
                  <a:t>received signal at </a:t>
                </a:r>
                <a:r>
                  <a:rPr lang="en-US" b="1" u="sng" smtClean="0">
                    <a:solidFill>
                      <a:srgbClr val="000000"/>
                    </a:solidFill>
                    <a:latin typeface="Raleway" pitchFamily="2" charset="0"/>
                  </a:rPr>
                  <a:t>UT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1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endParaRPr lang="en-US" b="1" u="sng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19" y="1313399"/>
                <a:ext cx="454230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0" y="2240492"/>
                <a:ext cx="4373826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0492"/>
                <a:ext cx="4373826" cy="81022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655885" y="1134204"/>
            <a:ext cx="8880230" cy="2751992"/>
            <a:chOff x="1655885" y="1011116"/>
            <a:chExt cx="8880230" cy="27519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1655885" y="1011116"/>
              <a:ext cx="8880230" cy="27519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6" idx="0"/>
              <a:endCxn id="16" idx="2"/>
            </p:cNvCxnSpPr>
            <p:nvPr/>
          </p:nvCxnSpPr>
          <p:spPr>
            <a:xfrm>
              <a:off x="6096000" y="1011116"/>
              <a:ext cx="0" cy="2751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08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ACHEIVABLE SECRECY SUM-RATE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14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9644" y="1396751"/>
                <a:ext cx="3774238" cy="3455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𝑆𝐼𝑁𝑅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mtClean="0"/>
              </a:p>
              <a:p>
                <a:pPr algn="ctr"/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𝑆𝐼𝑁𝑅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US" smtClean="0"/>
              </a:p>
              <a:p>
                <a:pPr algn="ctr"/>
                <a:endParaRPr lang="en-US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</a:t>
                </a:r>
              </a:p>
              <a:p>
                <a:pPr algn="ctr"/>
                <a:endParaRPr lang="en-US" i="1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4" y="1396751"/>
                <a:ext cx="3774238" cy="3455818"/>
              </a:xfrm>
              <a:prstGeom prst="rect">
                <a:avLst/>
              </a:prstGeom>
              <a:blipFill rotWithShape="0">
                <a:blip r:embed="rId4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51819" y="1397317"/>
                <a:ext cx="3763787" cy="603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819" y="1397317"/>
                <a:ext cx="3763787" cy="6030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654383" y="2189928"/>
                <a:ext cx="2395720" cy="695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83" y="2189928"/>
                <a:ext cx="2395720" cy="6951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599552" y="3164033"/>
                <a:ext cx="4468320" cy="909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r>
                  <a:rPr lang="en-US" b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𝑆𝐼𝑁𝑅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𝐸𝑆𝑁𝑅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52" y="3164033"/>
                <a:ext cx="4468320" cy="9090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01629" y="4948449"/>
                <a:ext cx="19614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629" y="4948449"/>
                <a:ext cx="1961499" cy="7788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547257" y="4386759"/>
            <a:ext cx="4752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Raleway" pitchFamily="2" charset="0"/>
              </a:rPr>
              <a:t>- Achievable </a:t>
            </a:r>
            <a:r>
              <a:rPr lang="en-US" i="1">
                <a:solidFill>
                  <a:srgbClr val="000000"/>
                </a:solidFill>
                <a:latin typeface="Raleway" pitchFamily="2" charset="0"/>
              </a:rPr>
              <a:t>weighted secrecy </a:t>
            </a:r>
            <a:r>
              <a:rPr lang="en-US" i="1" smtClean="0">
                <a:solidFill>
                  <a:srgbClr val="000000"/>
                </a:solidFill>
                <a:latin typeface="Raleway" pitchFamily="2" charset="0"/>
              </a:rPr>
              <a:t>sum-rate:</a:t>
            </a:r>
            <a:endParaRPr lang="en-US">
              <a:latin typeface="Raleway" pitchFamily="2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569722" y="5772277"/>
            <a:ext cx="5392797" cy="584775"/>
            <a:chOff x="6713228" y="5858571"/>
            <a:chExt cx="5392797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6713228" y="5858571"/>
              <a:ext cx="5392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Raleway" pitchFamily="2" charset="0"/>
                </a:rPr>
                <a:t>, where the weights                     model the </a:t>
              </a:r>
            </a:p>
            <a:p>
              <a:r>
                <a:rPr lang="en-US" sz="1600" smtClean="0">
                  <a:latin typeface="Raleway" pitchFamily="2" charset="0"/>
                </a:rPr>
                <a:t>priority of UTs </a:t>
              </a:r>
              <a:endParaRPr lang="en-US" sz="1600">
                <a:latin typeface="Raleway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687051" y="5873959"/>
                  <a:ext cx="10368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051" y="5873959"/>
                  <a:ext cx="103682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6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479793" y="746614"/>
            <a:ext cx="3089929" cy="6021898"/>
            <a:chOff x="4479793" y="709334"/>
            <a:chExt cx="3089929" cy="6059178"/>
          </a:xfrm>
        </p:grpSpPr>
        <p:sp>
          <p:nvSpPr>
            <p:cNvPr id="28" name="Rectangle 27"/>
            <p:cNvSpPr/>
            <p:nvPr/>
          </p:nvSpPr>
          <p:spPr>
            <a:xfrm>
              <a:off x="4545172" y="709334"/>
              <a:ext cx="2944259" cy="59286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96453" y="4460188"/>
              <a:ext cx="270662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i="1" smtClean="0">
                  <a:solidFill>
                    <a:srgbClr val="000000"/>
                  </a:solidFill>
                  <a:latin typeface="Raleway" pitchFamily="2" charset="0"/>
                </a:rPr>
                <a:t>Worst-case </a:t>
              </a:r>
              <a:r>
                <a:rPr lang="en-US" b="1" i="1">
                  <a:solidFill>
                    <a:srgbClr val="000000"/>
                  </a:solidFill>
                  <a:latin typeface="Raleway" pitchFamily="2" charset="0"/>
                </a:rPr>
                <a:t>scenario</a:t>
              </a:r>
              <a:r>
                <a:rPr lang="en-US" b="1">
                  <a:solidFill>
                    <a:srgbClr val="000000"/>
                  </a:solidFill>
                  <a:latin typeface="Raleway" pitchFamily="2" charset="0"/>
                </a:rPr>
                <a:t>:</a:t>
              </a:r>
              <a:r>
                <a:rPr lang="en-US">
                  <a:solidFill>
                    <a:srgbClr val="000000"/>
                  </a:solidFill>
                  <a:latin typeface="Raleway" pitchFamily="2" charset="0"/>
                </a:rPr>
                <a:t> </a:t>
              </a:r>
              <a:r>
                <a:rPr lang="en-US" smtClean="0">
                  <a:solidFill>
                    <a:srgbClr val="000000"/>
                  </a:solidFill>
                  <a:latin typeface="Raleway" pitchFamily="2" charset="0"/>
                </a:rPr>
                <a:t>The eavesdropper </a:t>
              </a:r>
              <a:r>
                <a:rPr lang="en-US">
                  <a:solidFill>
                    <a:srgbClr val="000000"/>
                  </a:solidFill>
                  <a:latin typeface="Raleway" pitchFamily="2" charset="0"/>
                </a:rPr>
                <a:t>is capable of acquiring its instantaneous CSI, as well as canceling</a:t>
              </a:r>
              <a:br>
                <a:rPr lang="en-US">
                  <a:solidFill>
                    <a:srgbClr val="000000"/>
                  </a:solidFill>
                  <a:latin typeface="Raleway" pitchFamily="2" charset="0"/>
                </a:rPr>
              </a:br>
              <a:r>
                <a:rPr lang="en-US">
                  <a:solidFill>
                    <a:srgbClr val="000000"/>
                  </a:solidFill>
                  <a:latin typeface="Raleway" pitchFamily="2" charset="0"/>
                </a:rPr>
                <a:t>the interference of other legitimate UTs.</a:t>
              </a:r>
              <a:r>
                <a:rPr lang="en-US">
                  <a:latin typeface="Raleway" pitchFamily="2" charset="0"/>
                </a:rPr>
                <a:t> </a:t>
              </a:r>
              <a:br>
                <a:rPr lang="en-US">
                  <a:latin typeface="Raleway" pitchFamily="2" charset="0"/>
                </a:rPr>
              </a:br>
              <a:endParaRPr lang="en-US">
                <a:latin typeface="Raleway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4680755" y="1163265"/>
                  <a:ext cx="2704699" cy="20313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mtClean="0">
                      <a:solidFill>
                        <a:srgbClr val="000000"/>
                      </a:solidFill>
                      <a:latin typeface="Raleway" pitchFamily="2" charset="0"/>
                    </a:rPr>
                    <a:t>An achievable </a:t>
                  </a:r>
                  <a:r>
                    <a:rPr lang="en-US" i="1">
                      <a:solidFill>
                        <a:srgbClr val="000000"/>
                      </a:solidFill>
                      <a:latin typeface="Raleway" pitchFamily="2" charset="0"/>
                    </a:rPr>
                    <a:t>secrecy rate </a:t>
                  </a:r>
                  <a:r>
                    <a:rPr lang="en-US">
                      <a:solidFill>
                        <a:srgbClr val="000000"/>
                      </a:solidFill>
                      <a:latin typeface="Raleway" pitchFamily="2" charset="0"/>
                    </a:rPr>
                    <a:t>for UT</a:t>
                  </a:r>
                  <a:r>
                    <a:rPr lang="en-US" smtClean="0">
                      <a:solidFill>
                        <a:srgbClr val="000000"/>
                      </a:solidFill>
                      <a:latin typeface="Raleway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>
                      <a:solidFill>
                        <a:srgbClr val="000000"/>
                      </a:solidFill>
                      <a:latin typeface="Raleway" pitchFamily="2" charset="0"/>
                    </a:rPr>
                    <a:t/>
                  </a:r>
                  <a:br>
                    <a:rPr lang="en-US">
                      <a:solidFill>
                        <a:srgbClr val="000000"/>
                      </a:solidFill>
                      <a:latin typeface="Raleway" pitchFamily="2" charset="0"/>
                    </a:rPr>
                  </a:br>
                  <a:r>
                    <a:rPr lang="en-US" smtClean="0">
                      <a:solidFill>
                        <a:srgbClr val="000000"/>
                      </a:solidFill>
                      <a:latin typeface="Raleway" pitchFamily="2" charset="0"/>
                    </a:rPr>
                    <a:t>is </a:t>
                  </a:r>
                  <a:r>
                    <a:rPr lang="en-US">
                      <a:solidFill>
                        <a:srgbClr val="000000"/>
                      </a:solidFill>
                      <a:latin typeface="Raleway" pitchFamily="2" charset="0"/>
                    </a:rPr>
                    <a:t>given by </a:t>
                  </a:r>
                  <a:r>
                    <a:rPr lang="en-US" smtClean="0">
                      <a:solidFill>
                        <a:srgbClr val="000000"/>
                      </a:solidFill>
                      <a:latin typeface="Raleway" pitchFamily="2" charset="0"/>
                    </a:rPr>
                    <a:t>subtracting </a:t>
                  </a:r>
                  <a:r>
                    <a:rPr lang="en-US">
                      <a:solidFill>
                        <a:srgbClr val="000000"/>
                      </a:solidFill>
                      <a:latin typeface="Raleway" pitchFamily="2" charset="0"/>
                    </a:rPr>
                    <a:t>the </a:t>
                  </a:r>
                  <a:r>
                    <a:rPr lang="en-US" i="1">
                      <a:solidFill>
                        <a:srgbClr val="000000"/>
                      </a:solidFill>
                      <a:latin typeface="Raleway" pitchFamily="2" charset="0"/>
                    </a:rPr>
                    <a:t>information leakage </a:t>
                  </a:r>
                  <a:r>
                    <a:rPr lang="en-US">
                      <a:solidFill>
                        <a:srgbClr val="000000"/>
                      </a:solidFill>
                      <a:latin typeface="Raleway" pitchFamily="2" charset="0"/>
                    </a:rPr>
                    <a:t>to the eavesdropper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>
                      <a:latin typeface="Raleway" pitchFamily="2" charset="0"/>
                    </a:rPr>
                    <a:t> </a:t>
                  </a:r>
                  <a:br>
                    <a:rPr lang="en-US">
                      <a:latin typeface="Raleway" pitchFamily="2" charset="0"/>
                    </a:rPr>
                  </a:br>
                  <a:endParaRPr lang="en-US">
                    <a:latin typeface="Raleway" pitchFamily="2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755" y="1163265"/>
                  <a:ext cx="2704699" cy="203132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27" t="-1506" r="-18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4479793" y="3164033"/>
              <a:ext cx="308992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Raleway" pitchFamily="2" charset="0"/>
                </a:rPr>
                <a:t>Difficult to characterize the exact information leakage</a:t>
              </a:r>
            </a:p>
            <a:p>
              <a:pPr algn="ctr"/>
              <a:r>
                <a:rPr lang="en-US">
                  <a:latin typeface="Raleway" pitchFamily="2" charset="0"/>
                </a:rPr>
                <a:t/>
              </a:r>
              <a:br>
                <a:rPr lang="en-US">
                  <a:latin typeface="Raleway" pitchFamily="2" charset="0"/>
                </a:rPr>
              </a:br>
              <a:endParaRPr lang="en-US">
                <a:latin typeface="Raleway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6235" y="3937979"/>
              <a:ext cx="12234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Raleway" pitchFamily="2" charset="0"/>
                </a:rPr>
                <a:t>upperbound</a:t>
              </a:r>
              <a:endParaRPr lang="en-US" sz="1400">
                <a:latin typeface="Raleway" pitchFamily="2" charset="0"/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5937251" y="2849072"/>
              <a:ext cx="175015" cy="32424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948530" y="3962305"/>
              <a:ext cx="175015" cy="32424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81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143999" y="4857876"/>
            <a:ext cx="2751992" cy="1477328"/>
            <a:chOff x="9143999" y="4857876"/>
            <a:chExt cx="2751992" cy="1477328"/>
          </a:xfrm>
        </p:grpSpPr>
        <p:sp>
          <p:nvSpPr>
            <p:cNvPr id="20" name="Rectangle 19"/>
            <p:cNvSpPr/>
            <p:nvPr/>
          </p:nvSpPr>
          <p:spPr>
            <a:xfrm>
              <a:off x="9275884" y="4857876"/>
              <a:ext cx="2488223" cy="12130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43999" y="4857876"/>
              <a:ext cx="275199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Raleway" pitchFamily="2" charset="0"/>
                </a:rPr>
                <a:t>Stochastic</a:t>
              </a:r>
              <a:r>
                <a:rPr lang="en-US" i="1" smtClean="0">
                  <a:solidFill>
                    <a:srgbClr val="000000"/>
                  </a:solidFill>
                  <a:latin typeface="Raleway" pitchFamily="2" charset="0"/>
                </a:rPr>
                <a:t> </a:t>
              </a:r>
              <a:r>
                <a:rPr lang="en-US">
                  <a:solidFill>
                    <a:srgbClr val="000000"/>
                  </a:solidFill>
                  <a:latin typeface="Raleway" pitchFamily="2" charset="0"/>
                </a:rPr>
                <a:t>form</a:t>
              </a:r>
              <a:br>
                <a:rPr lang="en-US">
                  <a:solidFill>
                    <a:srgbClr val="000000"/>
                  </a:solidFill>
                  <a:latin typeface="Raleway" pitchFamily="2" charset="0"/>
                </a:rPr>
              </a:br>
              <a:r>
                <a:rPr lang="en-US">
                  <a:solidFill>
                    <a:srgbClr val="000000"/>
                  </a:solidFill>
                  <a:latin typeface="Raleway" pitchFamily="2" charset="0"/>
                </a:rPr>
                <a:t>of secure regularized zero forcing (SRZF) precoding</a:t>
              </a:r>
              <a:r>
                <a:rPr lang="en-US">
                  <a:latin typeface="Raleway" pitchFamily="2" charset="0"/>
                </a:rPr>
                <a:t> </a:t>
              </a:r>
              <a:br>
                <a:rPr lang="en-US">
                  <a:latin typeface="Raleway" pitchFamily="2" charset="0"/>
                </a:rPr>
              </a:br>
              <a:endParaRPr lang="en-US">
                <a:latin typeface="Raleway" pitchFamily="2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Merriweather" panose="00000500000000000000" charset="0"/>
              </a:rPr>
              <a:t>PRECODING AND PHASE-TUNING</a:t>
            </a:r>
            <a:endParaRPr lang="en-US" sz="2400" b="1">
              <a:solidFill>
                <a:schemeClr val="bg1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15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Diagram 15"/>
              <p:cNvGraphicFramePr/>
              <p:nvPr>
                <p:extLst>
                  <p:ext uri="{D42A27DB-BD31-4B8C-83A1-F6EECF244321}">
                    <p14:modId xmlns:p14="http://schemas.microsoft.com/office/powerpoint/2010/main" val="1634228602"/>
                  </p:ext>
                </p:extLst>
              </p:nvPr>
            </p:nvGraphicFramePr>
            <p:xfrm>
              <a:off x="2250400" y="866412"/>
              <a:ext cx="7286792" cy="36415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16" name="Diagram 15"/>
              <p:cNvGraphicFramePr/>
              <p:nvPr>
                <p:extLst>
                  <p:ext uri="{D42A27DB-BD31-4B8C-83A1-F6EECF244321}">
                    <p14:modId xmlns:p14="http://schemas.microsoft.com/office/powerpoint/2010/main" val="1634228602"/>
                  </p:ext>
                </p:extLst>
              </p:nvPr>
            </p:nvGraphicFramePr>
            <p:xfrm>
              <a:off x="2250400" y="866412"/>
              <a:ext cx="7286792" cy="36415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968305267"/>
              </p:ext>
            </p:extLst>
          </p:nvPr>
        </p:nvGraphicFramePr>
        <p:xfrm>
          <a:off x="212030" y="4497556"/>
          <a:ext cx="8128000" cy="188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8" name="Right Arrow 17"/>
          <p:cNvSpPr/>
          <p:nvPr/>
        </p:nvSpPr>
        <p:spPr>
          <a:xfrm>
            <a:off x="8124092" y="5275385"/>
            <a:ext cx="888023" cy="37806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7" grpId="0">
        <p:bldAsOne/>
      </p:bldGraphic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STOCHASTIC SRZF PRECODING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16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82480" y="1834800"/>
            <a:ext cx="888023" cy="37806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19456" y="2312010"/>
            <a:ext cx="141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Raleway" pitchFamily="2" charset="0"/>
              </a:rPr>
              <a:t>No access to I-CSI</a:t>
            </a:r>
            <a:endParaRPr lang="en-US">
              <a:latin typeface="Raleway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87011" y="1254504"/>
                <a:ext cx="2925673" cy="155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11" y="1254504"/>
                <a:ext cx="2925673" cy="15577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47665" y="1254504"/>
                <a:ext cx="3640932" cy="155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𝜍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665" y="1254504"/>
                <a:ext cx="3640932" cy="15577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22741" y="4278493"/>
                <a:ext cx="8314199" cy="1886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𝑑𝑖𝑎𝑔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𝑑𝑖𝑎𝑔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smtClean="0">
                  <a:ea typeface="Cambria Math" panose="02040503050406030204" pitchFamily="18" charset="0"/>
                </a:endParaRPr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smtClean="0">
                  <a:latin typeface="Cambria Math" panose="02040503050406030204" pitchFamily="18" charset="0"/>
                </a:endParaRPr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a-I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𝑖𝑟𝑠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𝑖𝑟𝑠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1" y="4278493"/>
                <a:ext cx="8314199" cy="1886863"/>
              </a:xfrm>
              <a:prstGeom prst="rect">
                <a:avLst/>
              </a:prstGeom>
              <a:blipFill rotWithShape="0">
                <a:blip r:embed="rId6"/>
                <a:stretch>
                  <a:fillRect l="-1027" b="-4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54841" y="3116640"/>
                <a:ext cx="1760931" cy="1042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41" y="3116640"/>
                <a:ext cx="1760931" cy="1042145"/>
              </a:xfrm>
              <a:prstGeom prst="rect">
                <a:avLst/>
              </a:prstGeom>
              <a:blipFill rotWithShape="0">
                <a:blip r:embed="rId7"/>
                <a:stretch>
                  <a:fillRect l="-3472" t="-1754" r="-1736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14" grpId="0"/>
      <p:bldP spid="18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Merriweather" panose="00000500000000000000" charset="0"/>
              </a:rPr>
              <a:t>ALTERNATING OPTIMIZATION (AO)</a:t>
            </a:r>
            <a:endParaRPr lang="en-US" sz="2400" b="1">
              <a:solidFill>
                <a:schemeClr val="bg1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17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1499" y="1266091"/>
            <a:ext cx="4388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Raleway" pitchFamily="2" charset="0"/>
              </a:rPr>
              <a:t>Four </a:t>
            </a:r>
            <a:r>
              <a:rPr lang="en-US" b="1">
                <a:latin typeface="Raleway" pitchFamily="2" charset="0"/>
              </a:rPr>
              <a:t>reasons why AO </a:t>
            </a:r>
            <a:r>
              <a:rPr lang="en-US" b="1" i="1">
                <a:latin typeface="Raleway" pitchFamily="2" charset="0"/>
              </a:rPr>
              <a:t>may </a:t>
            </a:r>
            <a:r>
              <a:rPr lang="en-US" b="1" i="1" smtClean="0">
                <a:latin typeface="Raleway" pitchFamily="2" charset="0"/>
              </a:rPr>
              <a:t>be </a:t>
            </a:r>
            <a:r>
              <a:rPr lang="en-US" b="1" smtClean="0">
                <a:latin typeface="Raleway" pitchFamily="2" charset="0"/>
              </a:rPr>
              <a:t>preferable </a:t>
            </a:r>
            <a:r>
              <a:rPr lang="en-US" b="1">
                <a:latin typeface="Raleway" pitchFamily="2" charset="0"/>
              </a:rPr>
              <a:t>to its </a:t>
            </a:r>
            <a:r>
              <a:rPr lang="en-US" b="1" smtClean="0">
                <a:latin typeface="Raleway" pitchFamily="2" charset="0"/>
              </a:rPr>
              <a:t>competitors:</a:t>
            </a:r>
            <a:r>
              <a:rPr lang="en-US" u="sng">
                <a:latin typeface="Raleway" pitchFamily="2" charset="0"/>
              </a:rPr>
              <a:t/>
            </a:r>
            <a:br>
              <a:rPr lang="en-US" u="sng">
                <a:latin typeface="Raleway" pitchFamily="2" charset="0"/>
              </a:rPr>
            </a:br>
            <a:endParaRPr lang="en-US" u="sng">
              <a:latin typeface="Raleway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Raleway" pitchFamily="2" charset="0"/>
              </a:rPr>
              <a:t>Division of variables, which explicit partial minimizer formulas exist for most of the variables.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Raleway" pitchFamily="2" charset="0"/>
              </a:rPr>
              <a:t>Computationally cheaper than the best standard optimization approaches in some cases.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Raleway" pitchFamily="2" charset="0"/>
              </a:rPr>
              <a:t>Saving of development time, with good convergence.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Raleway" pitchFamily="2" charset="0"/>
              </a:rPr>
              <a:t>More adapt at bypassing local minimizers than other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425" y="1266091"/>
                <a:ext cx="5995565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mtClean="0">
                    <a:latin typeface="Raleway" pitchFamily="2" charset="0"/>
                  </a:rPr>
                  <a:t>Iterative procedure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mtClean="0">
                    <a:latin typeface="Raleway" pitchFamily="2" charset="0"/>
                  </a:rPr>
                  <a:t>Minimizing/ Maximizing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>
                    <a:latin typeface="Raleway" pitchFamily="2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latin typeface="Raleway" pitchFamily="2" charset="0"/>
                  </a:rPr>
                  <a:t> jointly over all variables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mtClean="0">
                    <a:latin typeface="Raleway" pitchFamily="2" charset="0"/>
                  </a:rPr>
                  <a:t>Alternating restricted minimizations/maximizations over individual subsets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latin typeface="Raleway" pitchFamily="2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mtClean="0">
                  <a:latin typeface="Raleway" pitchFamily="2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mtClean="0">
                    <a:latin typeface="Raleway" pitchFamily="2" charset="0"/>
                  </a:rPr>
                  <a:t>Basis for 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smtClean="0">
                    <a:latin typeface="Raleway" pitchFamily="2" charset="0"/>
                  </a:rPr>
                  <a:t>c-means clustering algorithms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smtClean="0">
                    <a:latin typeface="Raleway" pitchFamily="2" charset="0"/>
                  </a:rPr>
                  <a:t>)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smtClean="0">
                    <a:latin typeface="Raleway" pitchFamily="2" charset="0"/>
                  </a:rPr>
                  <a:t>many forms of vector quantization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smtClean="0">
                    <a:latin typeface="Raleway" pitchFamily="2" charset="0"/>
                  </a:rPr>
                  <a:t>)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smtClean="0">
                    <a:latin typeface="Raleway" pitchFamily="2" charset="0"/>
                  </a:rPr>
                  <a:t>Expectation-maximization (EM) algorithm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smtClean="0">
                    <a:latin typeface="Raleway" pitchFamily="2" charset="0"/>
                  </a:rPr>
                  <a:t>)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mtClean="0">
                    <a:latin typeface="Raleway" pitchFamily="2" charset="0"/>
                  </a:rPr>
                  <a:t>For </a:t>
                </a:r>
                <a:r>
                  <a:rPr lang="en-US">
                    <a:latin typeface="Raleway" pitchFamily="2" charset="0"/>
                  </a:rPr>
                  <a:t>Normal mixture decomposition </a:t>
                </a:r>
                <a:endParaRPr lang="en-US" smtClean="0">
                  <a:latin typeface="Raleway" pitchFamily="2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endParaRPr lang="en-US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5" y="1266091"/>
                <a:ext cx="5995565" cy="4662815"/>
              </a:xfrm>
              <a:prstGeom prst="rect">
                <a:avLst/>
              </a:prstGeom>
              <a:blipFill rotWithShape="0">
                <a:blip r:embed="rId4"/>
                <a:stretch>
                  <a:fillRect l="-712" r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3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SEMI-DEFINITE RELAXATION (SDR)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18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2869" y="3257166"/>
                <a:ext cx="3257302" cy="643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𝑪𝒙</m:t>
                          </m:r>
                        </m:e>
                      </m:func>
                    </m:oMath>
                  </m:oMathPara>
                </a14:m>
                <a:endParaRPr lang="en-US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69" y="3257166"/>
                <a:ext cx="3257302" cy="643253"/>
              </a:xfrm>
              <a:prstGeom prst="rect">
                <a:avLst/>
              </a:prstGeom>
              <a:blipFill rotWithShape="0">
                <a:blip r:embed="rId4"/>
                <a:stretch>
                  <a:fillRect l="-1869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53425" y="4071370"/>
                <a:ext cx="3723776" cy="1007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5" y="4071370"/>
                <a:ext cx="3723776" cy="10072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3425" y="5243764"/>
                <a:ext cx="3723776" cy="1284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5" y="5243764"/>
                <a:ext cx="3723776" cy="12842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53425" y="1173993"/>
            <a:ext cx="4870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rgbClr val="242021"/>
                </a:solidFill>
                <a:latin typeface="Raleway" pitchFamily="2" charset="0"/>
              </a:rPr>
              <a:t>Many practical experiences have </a:t>
            </a:r>
            <a:r>
              <a:rPr lang="en-US" smtClean="0">
                <a:solidFill>
                  <a:srgbClr val="242021"/>
                </a:solidFill>
                <a:latin typeface="Raleway" pitchFamily="2" charset="0"/>
              </a:rPr>
              <a:t>already indicated that SDR </a:t>
            </a:r>
            <a:r>
              <a:rPr lang="en-US">
                <a:solidFill>
                  <a:srgbClr val="242021"/>
                </a:solidFill>
                <a:latin typeface="Raleway" pitchFamily="2" charset="0"/>
              </a:rPr>
              <a:t>is capable of providing </a:t>
            </a:r>
            <a:r>
              <a:rPr lang="en-US">
                <a:solidFill>
                  <a:srgbClr val="D00000"/>
                </a:solidFill>
                <a:latin typeface="Raleway" pitchFamily="2" charset="0"/>
              </a:rPr>
              <a:t>accurate (and </a:t>
            </a:r>
            <a:r>
              <a:rPr lang="en-US" smtClean="0">
                <a:solidFill>
                  <a:srgbClr val="D00000"/>
                </a:solidFill>
                <a:latin typeface="Raleway" pitchFamily="2" charset="0"/>
              </a:rPr>
              <a:t>sometimes near </a:t>
            </a:r>
            <a:r>
              <a:rPr lang="en-US">
                <a:solidFill>
                  <a:srgbClr val="D00000"/>
                </a:solidFill>
                <a:latin typeface="Raleway" pitchFamily="2" charset="0"/>
              </a:rPr>
              <a:t>optimal) approximations </a:t>
            </a:r>
            <a:r>
              <a:rPr lang="en-US">
                <a:solidFill>
                  <a:srgbClr val="FF0000"/>
                </a:solidFill>
              </a:rPr>
              <a:t/>
            </a:r>
            <a:br>
              <a:rPr lang="en-US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3425" y="2493940"/>
            <a:ext cx="4066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242021"/>
                </a:solidFill>
                <a:latin typeface="Raleway" pitchFamily="2" charset="0"/>
              </a:rPr>
              <a:t>Example:</a:t>
            </a:r>
          </a:p>
          <a:p>
            <a:r>
              <a:rPr lang="en-US" b="1" smtClean="0">
                <a:solidFill>
                  <a:srgbClr val="242021"/>
                </a:solidFill>
                <a:latin typeface="Raleway" pitchFamily="2" charset="0"/>
              </a:rPr>
              <a:t>Real-valued </a:t>
            </a:r>
            <a:r>
              <a:rPr lang="en-US" b="1">
                <a:solidFill>
                  <a:srgbClr val="242021"/>
                </a:solidFill>
                <a:latin typeface="Raleway" pitchFamily="2" charset="0"/>
              </a:rPr>
              <a:t>homogeneous QCQP</a:t>
            </a:r>
            <a:r>
              <a:rPr lang="en-US" b="1">
                <a:latin typeface="Raleway" pitchFamily="2" charset="0"/>
              </a:rPr>
              <a:t> </a:t>
            </a:r>
            <a:br>
              <a:rPr lang="en-US" b="1">
                <a:latin typeface="Raleway" pitchFamily="2" charset="0"/>
              </a:rPr>
            </a:br>
            <a:endParaRPr lang="en-US" b="1">
              <a:latin typeface="Raleway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103685" y="4685544"/>
            <a:ext cx="2333202" cy="369332"/>
            <a:chOff x="3103685" y="4685544"/>
            <a:chExt cx="2333202" cy="369332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3103685" y="4880684"/>
              <a:ext cx="79648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71421" y="4685544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Raleway" pitchFamily="2" charset="0"/>
                </a:rPr>
                <a:t>non-convex</a:t>
              </a:r>
              <a:endParaRPr lang="en-US">
                <a:latin typeface="Raleway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096000" y="1173993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Raleway" pitchFamily="2" charset="0"/>
              </a:rPr>
              <a:t>What is the issue when using SDR?</a:t>
            </a:r>
            <a:endParaRPr lang="en-US" b="1">
              <a:latin typeface="Raleway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8546" y="1872853"/>
            <a:ext cx="492076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Raleway" pitchFamily="2" charset="0"/>
              </a:rPr>
              <a:t>Converting the </a:t>
            </a:r>
            <a:r>
              <a:rPr lang="en-US" sz="2000">
                <a:latin typeface="Raleway" pitchFamily="2" charset="0"/>
              </a:rPr>
              <a:t>global </a:t>
            </a:r>
            <a:r>
              <a:rPr lang="en-US" sz="2000" smtClean="0">
                <a:latin typeface="Raleway" pitchFamily="2" charset="0"/>
              </a:rPr>
              <a:t>optimal solution into a feasible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096000" y="3119669"/>
                <a:ext cx="560656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smtClean="0">
                    <a:latin typeface="Raleway" pitchFamily="2" charset="0"/>
                  </a:rPr>
                  <a:t>Rank-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smtClean="0">
                    <a:latin typeface="Raleway" pitchFamily="2" charset="0"/>
                  </a:rPr>
                  <a:t> approximation </a:t>
                </a:r>
                <a:r>
                  <a:rPr lang="en-US" b="1">
                    <a:latin typeface="Raleway" pitchFamily="2" charset="0"/>
                  </a:rPr>
                  <a:t>of 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smtClean="0">
                    <a:latin typeface="Raleway" pitchFamily="2" charset="0"/>
                  </a:rPr>
                  <a:t>: </a:t>
                </a:r>
              </a:p>
              <a:p>
                <a:pPr algn="just"/>
                <a:endParaRPr lang="en-US" smtClean="0">
                  <a:latin typeface="Raleway" pitchFamily="2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mtClean="0">
                    <a:latin typeface="Raleway" pitchFamily="2" charset="0"/>
                  </a:rPr>
                  <a:t>express </a:t>
                </a:r>
                <a:r>
                  <a:rPr lang="en-US">
                    <a:latin typeface="Raleway" pitchFamily="2" charset="0"/>
                  </a:rPr>
                  <a:t>A as a list of its ingredients, ordered by “</a:t>
                </a:r>
                <a:r>
                  <a:rPr lang="en-US" smtClean="0">
                    <a:latin typeface="Raleway" pitchFamily="2" charset="0"/>
                  </a:rPr>
                  <a:t>importance” (SVD/PCA/…)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mtClean="0">
                    <a:latin typeface="Raleway" pitchFamily="2" charset="0"/>
                  </a:rPr>
                  <a:t>Keep </a:t>
                </a:r>
                <a:r>
                  <a:rPr lang="en-US">
                    <a:latin typeface="Raleway" pitchFamily="2" charset="0"/>
                  </a:rPr>
                  <a:t>only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Raleway" pitchFamily="2" charset="0"/>
                  </a:rPr>
                  <a:t>most important </a:t>
                </a:r>
                <a:r>
                  <a:rPr lang="en-US" smtClean="0">
                    <a:latin typeface="Raleway" pitchFamily="2" charset="0"/>
                  </a:rPr>
                  <a:t>ingredients</a:t>
                </a:r>
                <a:endParaRPr lang="en-US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19669"/>
                <a:ext cx="5606562" cy="1477328"/>
              </a:xfrm>
              <a:prstGeom prst="rect">
                <a:avLst/>
              </a:prstGeom>
              <a:blipFill rotWithShape="0">
                <a:blip r:embed="rId7"/>
                <a:stretch>
                  <a:fillRect l="-870" t="-2479" r="-87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90376" y="4897568"/>
            <a:ext cx="5612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smtClean="0">
                <a:latin typeface="Raleway" pitchFamily="2" charset="0"/>
              </a:rPr>
              <a:t>Note:</a:t>
            </a:r>
          </a:p>
          <a:p>
            <a:pPr marL="285750" indent="-285750" algn="just">
              <a:buFontTx/>
              <a:buChar char="-"/>
            </a:pPr>
            <a:r>
              <a:rPr lang="en-US" smtClean="0">
                <a:latin typeface="Raleway" pitchFamily="2" charset="0"/>
              </a:rPr>
              <a:t>Even with a feasible extracted solution, it is not an optimal solution</a:t>
            </a:r>
          </a:p>
          <a:p>
            <a:pPr algn="just"/>
            <a:r>
              <a:rPr lang="en-US" smtClean="0">
                <a:latin typeface="Raleway" pitchFamily="2" charset="0"/>
              </a:rPr>
              <a:t>+  An NP-hard problem is solved in polynomial time </a:t>
            </a:r>
            <a:endParaRPr lang="en-US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4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6" grpId="0"/>
      <p:bldP spid="17" grpId="0"/>
      <p:bldP spid="24" grpId="0"/>
      <p:bldP spid="25" grpId="0" animBg="1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Merriweather" panose="00000500000000000000" charset="0"/>
              </a:rPr>
              <a:t>ITERATIVE ALGORITHM</a:t>
            </a:r>
            <a:endParaRPr lang="en-US" sz="2400" b="1">
              <a:solidFill>
                <a:schemeClr val="bg1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19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6763531"/>
              </p:ext>
            </p:extLst>
          </p:nvPr>
        </p:nvGraphicFramePr>
        <p:xfrm>
          <a:off x="695381" y="1782734"/>
          <a:ext cx="4457402" cy="2780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3425" y="1186962"/>
            <a:ext cx="5088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Raleway" pitchFamily="2" charset="0"/>
              </a:rPr>
              <a:t>INTRACTABLE OPTIMIZATION PROBLEM</a:t>
            </a:r>
            <a:endParaRPr lang="en-US" sz="2000" b="1">
              <a:latin typeface="Raleway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877748"/>
            <a:ext cx="5550895" cy="5613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2509" y="4396154"/>
                <a:ext cx="489467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mtClean="0">
                    <a:latin typeface="Raleway" pitchFamily="2" charset="0"/>
                  </a:rPr>
                  <a:t>SDR solution for the non-convex unit-modulus constraint:</a:t>
                </a:r>
              </a:p>
              <a:p>
                <a:pPr algn="just"/>
                <a:endParaRPr lang="en-US" smtClean="0">
                  <a:latin typeface="Raleway" pitchFamily="2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>
                    <a:latin typeface="Raleway" pitchFamily="2" charset="0"/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mtClean="0">
                  <a:latin typeface="Raleway" pitchFamily="2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mtClean="0">
                    <a:latin typeface="Raleway" pitchFamily="2" charset="0"/>
                  </a:rPr>
                  <a:t>Project the solution onto the unit circle </a:t>
                </a:r>
              </a:p>
              <a:p>
                <a:pPr algn="just"/>
                <a:endParaRPr lang="en-US" smtClean="0">
                  <a:latin typeface="Raleway" pitchFamily="2" charset="0"/>
                </a:endParaRPr>
              </a:p>
              <a:p>
                <a:pPr algn="just"/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" y="4396154"/>
                <a:ext cx="4894670" cy="2031325"/>
              </a:xfrm>
              <a:prstGeom prst="rect">
                <a:avLst/>
              </a:prstGeom>
              <a:blipFill rotWithShape="0">
                <a:blip r:embed="rId10"/>
                <a:stretch>
                  <a:fillRect l="-996" t="-1502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872762" y="5433645"/>
            <a:ext cx="404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SEMINAR REASEARCH: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2 </a:t>
            </a:r>
            <a:r>
              <a:rPr lang="en-US" sz="1000" b="1">
                <a:latin typeface="Raleway" panose="020B0604020202020204" charset="0"/>
              </a:rPr>
              <a:t>/ </a:t>
            </a:r>
            <a:r>
              <a:rPr lang="en-US" sz="1000" b="1" smtClean="0">
                <a:latin typeface="Raleway" panose="020B0604020202020204" charset="0"/>
              </a:rPr>
              <a:t>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  <a:latin typeface="Merriweather" panose="00000500000000000000" pitchFamily="2" charset="0"/>
              </a:rPr>
              <a:t>OUTLINE</a:t>
            </a:r>
            <a:endParaRPr lang="en-US" sz="2400" b="1">
              <a:solidFill>
                <a:schemeClr val="tx1"/>
              </a:solidFill>
              <a:latin typeface="Merriweather" panose="00000500000000000000" pitchFamily="2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2177" y="1371602"/>
            <a:ext cx="53193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000" smtClean="0">
                <a:latin typeface="Merriweather" panose="00000500000000000000" pitchFamily="2" charset="0"/>
              </a:rPr>
              <a:t>1- REVIEW OF THE 1</a:t>
            </a:r>
            <a:r>
              <a:rPr lang="en-US" sz="2000" baseline="30000" smtClean="0">
                <a:latin typeface="Merriweather" panose="00000500000000000000" pitchFamily="2" charset="0"/>
              </a:rPr>
              <a:t>ST</a:t>
            </a:r>
            <a:r>
              <a:rPr lang="en-US" sz="2000" smtClean="0">
                <a:latin typeface="Merriweather" panose="00000500000000000000" pitchFamily="2" charset="0"/>
              </a:rPr>
              <a:t> PRESENTATION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000" smtClean="0">
                <a:latin typeface="Merriweather" panose="00000500000000000000" pitchFamily="2" charset="0"/>
              </a:rPr>
              <a:t>2- PHYSICAL LAYER SECURITY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Merriweather" panose="00000500000000000000" pitchFamily="2" charset="0"/>
              </a:rPr>
              <a:t>	</a:t>
            </a:r>
            <a:r>
              <a:rPr lang="en-US" sz="1600" smtClean="0">
                <a:latin typeface="Merriweather" panose="00000500000000000000" pitchFamily="2" charset="0"/>
              </a:rPr>
              <a:t>2-1- PASSIVE EAVESDROPPING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1600" smtClean="0">
                <a:latin typeface="Merriweather" panose="00000500000000000000" pitchFamily="2" charset="0"/>
              </a:rPr>
              <a:t>	2-2- ACTIVE EAVESDROPPING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000" smtClean="0">
                <a:latin typeface="Merriweather" panose="00000500000000000000" pitchFamily="2" charset="0"/>
              </a:rPr>
              <a:t>3- SYSTEM MODEL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000" smtClean="0">
                <a:latin typeface="Merriweather" panose="00000500000000000000" pitchFamily="2" charset="0"/>
              </a:rPr>
              <a:t>4- CHANNEL ESTIMATION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000" smtClean="0">
                <a:latin typeface="Merriweather" panose="00000500000000000000" pitchFamily="2" charset="0"/>
              </a:rPr>
              <a:t>5- ACTIVE PILOT ATTACK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000" smtClean="0">
                <a:latin typeface="Merriweather" panose="00000500000000000000" pitchFamily="2" charset="0"/>
              </a:rPr>
              <a:t>6- DOWNLINK DATA TRANSMISSION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000" smtClean="0">
                <a:latin typeface="Merriweather" panose="00000500000000000000" pitchFamily="2" charset="0"/>
              </a:rPr>
              <a:t>7- ACHIEVEABLE SECRECY SUM-RATE</a:t>
            </a:r>
          </a:p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000" smtClean="0">
              <a:latin typeface="Merriweather" panose="00000500000000000000" pitchFamily="2" charset="0"/>
            </a:endParaRPr>
          </a:p>
          <a:p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6359769" y="1371602"/>
            <a:ext cx="4929555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Merriweather" panose="00000500000000000000" pitchFamily="2" charset="0"/>
              </a:rPr>
              <a:t>8- PRECODING AND PHASE-TUNING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Merriweather" panose="00000500000000000000" pitchFamily="2" charset="0"/>
              </a:rPr>
              <a:t>	</a:t>
            </a:r>
            <a:r>
              <a:rPr lang="en-US" sz="1600">
                <a:latin typeface="Merriweather" panose="00000500000000000000" pitchFamily="2" charset="0"/>
              </a:rPr>
              <a:t>8-1- </a:t>
            </a:r>
            <a:r>
              <a:rPr lang="en-US" sz="1600" smtClean="0">
                <a:latin typeface="Merriweather" panose="00000500000000000000" charset="0"/>
              </a:rPr>
              <a:t>STOCHASTIC </a:t>
            </a:r>
            <a:r>
              <a:rPr lang="en-US" sz="1600">
                <a:latin typeface="Merriweather" panose="00000500000000000000" charset="0"/>
              </a:rPr>
              <a:t>SRZF </a:t>
            </a:r>
            <a:r>
              <a:rPr lang="en-US" sz="1600" smtClean="0">
                <a:latin typeface="Merriweather" panose="00000500000000000000" charset="0"/>
              </a:rPr>
              <a:t>PRECODING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>
                <a:latin typeface="Merriweather" panose="00000500000000000000" charset="0"/>
              </a:rPr>
              <a:t>	</a:t>
            </a:r>
            <a:r>
              <a:rPr lang="en-US" sz="1600" smtClean="0">
                <a:latin typeface="Merriweather" panose="00000500000000000000" pitchFamily="2" charset="0"/>
              </a:rPr>
              <a:t>8-2- ALTERNATING OPTIMIZATION</a:t>
            </a:r>
          </a:p>
          <a:p>
            <a:pPr lvl="0">
              <a:lnSpc>
                <a:spcPct val="150000"/>
              </a:lnSpc>
            </a:pPr>
            <a:r>
              <a:rPr lang="en-US" sz="1600">
                <a:latin typeface="Merriweather" panose="00000500000000000000" pitchFamily="2" charset="0"/>
              </a:rPr>
              <a:t>	</a:t>
            </a:r>
            <a:r>
              <a:rPr lang="en-US" sz="1600" smtClean="0">
                <a:latin typeface="Merriweather" panose="00000500000000000000" pitchFamily="2" charset="0"/>
              </a:rPr>
              <a:t>8-3- SEMIDEFINITE RELAXATION</a:t>
            </a:r>
          </a:p>
          <a:p>
            <a:pPr lvl="0">
              <a:lnSpc>
                <a:spcPct val="150000"/>
              </a:lnSpc>
            </a:pPr>
            <a:r>
              <a:rPr lang="en-US" sz="2000" smtClean="0">
                <a:latin typeface="Merriweather" panose="00000500000000000000" pitchFamily="2" charset="0"/>
              </a:rPr>
              <a:t>9- ITERATIVE ALGORITHM</a:t>
            </a:r>
          </a:p>
          <a:p>
            <a:pPr lvl="0">
              <a:lnSpc>
                <a:spcPct val="150000"/>
              </a:lnSpc>
            </a:pPr>
            <a:r>
              <a:rPr lang="en-US" sz="2000" smtClean="0">
                <a:latin typeface="Merriweather" panose="00000500000000000000" pitchFamily="2" charset="0"/>
              </a:rPr>
              <a:t>10- SIMULATION</a:t>
            </a:r>
          </a:p>
          <a:p>
            <a:pPr lvl="0">
              <a:lnSpc>
                <a:spcPct val="150000"/>
              </a:lnSpc>
            </a:pPr>
            <a:r>
              <a:rPr lang="en-US" sz="2000" smtClean="0">
                <a:latin typeface="Merriweather" panose="00000500000000000000" pitchFamily="2" charset="0"/>
              </a:rPr>
              <a:t>11- REFERENCES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SIMULATION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20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245" y="1260934"/>
            <a:ext cx="5654802" cy="42164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4944" y="5571942"/>
            <a:ext cx="4342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Raleway" pitchFamily="2" charset="0"/>
              </a:rPr>
              <a:t>Figure 8: </a:t>
            </a:r>
            <a:r>
              <a:rPr lang="en-US" sz="1400" b="1">
                <a:solidFill>
                  <a:srgbClr val="000000"/>
                </a:solidFill>
                <a:latin typeface="Raleway" pitchFamily="2" charset="0"/>
              </a:rPr>
              <a:t>Achievable secrecy rate vs. IRS size</a:t>
            </a:r>
            <a:r>
              <a:rPr lang="en-US" sz="1400" b="1">
                <a:latin typeface="Raleway" pitchFamily="2" charset="0"/>
              </a:rPr>
              <a:t> </a:t>
            </a:r>
            <a:br>
              <a:rPr lang="en-US" sz="1400" b="1">
                <a:latin typeface="Raleway" pitchFamily="2" charset="0"/>
              </a:rPr>
            </a:br>
            <a:endParaRPr lang="en-US" sz="1400" b="1">
              <a:latin typeface="Raleway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60994"/>
            <a:ext cx="120366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/>
              <a:t>Bereyhi, Ali et al. “Secure Transmission in IRS-Assisted MIMO Systems with Active Eavesdroppers.” </a:t>
            </a:r>
            <a:r>
              <a:rPr lang="en-US" sz="1200" i="1"/>
              <a:t>2020 54th Asilomar Conference on Signals, Systems, </a:t>
            </a:r>
            <a:r>
              <a:rPr lang="en-US" sz="1200" i="1" smtClean="0"/>
              <a:t>and Computers</a:t>
            </a:r>
            <a:r>
              <a:rPr lang="en-US" sz="1200"/>
              <a:t> (2020): 718-725.</a:t>
            </a:r>
          </a:p>
        </p:txBody>
      </p:sp>
    </p:spTree>
    <p:extLst>
      <p:ext uri="{BB962C8B-B14F-4D97-AF65-F5344CB8AC3E}">
        <p14:creationId xmlns:p14="http://schemas.microsoft.com/office/powerpoint/2010/main" val="7849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REFERENCES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21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509" y="1090136"/>
            <a:ext cx="1051853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[1] Q</a:t>
            </a:r>
            <a:r>
              <a:rPr lang="en-US"/>
              <a:t>. Wu, S. Zhang, B. Zheng, C. You and R. Zhang, "Intelligent Reflecting Surface-Aided Wireless Communications: A Tutorial," in </a:t>
            </a:r>
            <a:r>
              <a:rPr lang="en-US" i="1"/>
              <a:t>IEEE Transactions on Communications</a:t>
            </a:r>
            <a:r>
              <a:rPr lang="en-US"/>
              <a:t>, vol. 69, no. 5, pp. 3313-3351, May 2021, doi: </a:t>
            </a:r>
            <a:r>
              <a:rPr lang="en-US" smtClean="0"/>
              <a:t>10.1109/TCOMM.2021.3051897</a:t>
            </a:r>
          </a:p>
          <a:p>
            <a:pPr algn="just"/>
            <a:r>
              <a:rPr lang="en-US" smtClean="0"/>
              <a:t>[</a:t>
            </a:r>
            <a:r>
              <a:rPr lang="en-US"/>
              <a:t>2] K. M. Faisal and W. Choi, "A Study on Machine Learning-based Approaches for Reconfigurable Intelligent Surface," 2021 International Conference on Information and Communication Technology Convergence (ICTC), 2021, pp. 227-232, doi: </a:t>
            </a:r>
            <a:r>
              <a:rPr lang="en-US" smtClean="0"/>
              <a:t>10.1109/ICTC52510.2021.9620993</a:t>
            </a:r>
          </a:p>
          <a:p>
            <a:pPr algn="just"/>
            <a:r>
              <a:rPr lang="en-US" smtClean="0"/>
              <a:t>[</a:t>
            </a:r>
            <a:r>
              <a:rPr lang="en-US"/>
              <a:t>3] Q. Wu and R. Zhang, "Intelligent Reflecting Surface Enhanced Wireless Network: Joint Active and Passive Beamforming Design," 2018 IEEE Global Communications Conference (GLOBECOM), 2018, pp. 1-6, doi: 10.1109/GLOCOM.2018.8647620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[</a:t>
            </a:r>
            <a:r>
              <a:rPr lang="en-US"/>
              <a:t>4] Q. Wu and R. Zhang, "Intelligent Reflecting Surface Enhanced Wireless Network via Joint Active and Passive Beamforming," in IEEE Transactions on Wireless Communications, vol. 18, no. 11, pp. 5394-5409, Nov. 2019, doi: 10.1109/TWC.2019.2936025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[</a:t>
            </a:r>
            <a:r>
              <a:rPr lang="en-US"/>
              <a:t>5] K. Feng, Q. Wang, X. Li and C. Wen, "Deep Reinforcement Learning Based Intelligent Reflecting Surface Optimization for MISO Communication Systems," in IEEE Wireless Communications Letters, vol. 9, no. 5, pp. 745-749, May 2020, doi: 10.1109/LWC.2020.2969167</a:t>
            </a:r>
            <a:r>
              <a:rPr lang="en-US" smtClean="0"/>
              <a:t>.</a:t>
            </a:r>
            <a:endParaRPr lang="fa-IR" smtClean="0"/>
          </a:p>
          <a:p>
            <a:pPr algn="just"/>
            <a:r>
              <a:rPr lang="en-US"/>
              <a:t>[6] Wu, Qingqing and Rui Zhang. “Joint Active and Passive Beamforming Optimization for Intelligent Reflecting Surface Assisted SWIPT Under QoS Constraints.” </a:t>
            </a:r>
            <a:r>
              <a:rPr lang="en-US" i="1"/>
              <a:t>IEEE Journal on Selected Areas in Communications</a:t>
            </a:r>
            <a:r>
              <a:rPr lang="en-US"/>
              <a:t> 38 (2020): 1735-1748.</a:t>
            </a:r>
          </a:p>
          <a:p>
            <a:pPr algn="just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28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REFERENCES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22 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509" y="1005682"/>
            <a:ext cx="1051853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[7] B. Zheng, Q. Wu and R. Zhang, "Intelligent Reflecting Surface-Assisted Multiple Access With User Pairing: NOMA or OMA?," in IEEE Communications Letters, vol. 24, no. 4, pp. 753-757, April 2020, doi: 10.1109/LCOMM.2020.2969870.</a:t>
            </a:r>
          </a:p>
          <a:p>
            <a:pPr algn="just"/>
            <a:r>
              <a:rPr lang="en-US" smtClean="0"/>
              <a:t>[8] C. Huang, A. Zappone, G. C. Alexandropoulos, M. Debbah and C. Yuen, "Reconfigurable Intelligent Surfaces for Energy Efficiency in Wireless Communication," in IEEE Transactions on Wireless Communications, vol. 18, no. 8, pp. 4157-4170, Aug. 2019, doi: 10.1109/TWC.2019.2922609.</a:t>
            </a:r>
          </a:p>
          <a:p>
            <a:pPr algn="just"/>
            <a:r>
              <a:rPr lang="en-US" smtClean="0"/>
              <a:t>[9] Q. Wang, F. Zhou, R. Q. Hu and Y. Qian, "Energy Efficient Robust Beamforming and Cooperative Jamming Design for IRS-Assisted MISO Networks," in IEEE Transactions on Wireless Communications, vol. 20, no. 4, pp. 2592-2607, April 2021, doi: 10.1109/TWC.2020.3043325. </a:t>
            </a:r>
            <a:endParaRPr lang="en-US"/>
          </a:p>
          <a:p>
            <a:pPr algn="just"/>
            <a:r>
              <a:rPr lang="en-US"/>
              <a:t>[10] W. Shi, X. Zhou, L. Jia, Y. Wu, F. Shu and J. Wang, "Enhanced Secure Wireless Information and Power Transfer via Intelligent Reflecting Surface," in IEEE Communications Letters, vol. 25, no. 4, pp. 1084-1088, April 2021, doi: 10.1109/LCOMM.2020.3043475</a:t>
            </a:r>
            <a:r>
              <a:rPr lang="en-US" smtClean="0"/>
              <a:t>.</a:t>
            </a:r>
            <a:endParaRPr lang="fa-IR" smtClean="0"/>
          </a:p>
          <a:p>
            <a:pPr algn="just"/>
            <a:r>
              <a:rPr lang="en-US"/>
              <a:t>[11] Y. Liu, J. Zhao, M. Li and Q. Wu, "Intelligent Reflecting Surface Aided MISO Uplink Communication Network: Feasibility and Power Minimization for Perfect and Imperfect CSI," in IEEE Transactions on Communications, vol. 69, no. 3, pp. 1975-1989, March 2021, doi: 10.1109/TCOMM.2020.3040404.</a:t>
            </a:r>
          </a:p>
          <a:p>
            <a:pPr algn="just"/>
            <a:r>
              <a:rPr lang="en-US" smtClean="0"/>
              <a:t>[</a:t>
            </a:r>
            <a:r>
              <a:rPr lang="en-US"/>
              <a:t>12] Q. -U. -A. Nadeem, A. Kammoun, A. Chaaban, M. Debbah and M. -S. Alouini, "Asymptotic Max-Min SINR Analysis of Reconfigurable Intelligent Surface Assisted MISO Systems," in IEEE Transactions on Wireless Communications, vol. 19, no. 12, pp. 7748-7764, Dec. 2020, doi: 10.1109/TWC.2020.2986438</a:t>
            </a:r>
            <a:r>
              <a:rPr lang="en-US" smtClean="0"/>
              <a:t>.</a:t>
            </a:r>
          </a:p>
          <a:p>
            <a:pPr algn="just"/>
            <a:r>
              <a:rPr lang="en-US"/>
              <a:t>[13] Yang, Yifei et al. “Intelligent Reflecting Surface Meets OFDM: Protocol Design and Rate Maximization.” </a:t>
            </a:r>
            <a:r>
              <a:rPr lang="en-US" i="1"/>
              <a:t>IEEE Transactions on Communications</a:t>
            </a:r>
            <a:r>
              <a:rPr lang="en-US"/>
              <a:t> 68 (2020): 4522-4535.</a:t>
            </a:r>
            <a:endParaRPr lang="fa-IR"/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REFERENCES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23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509" y="1089308"/>
            <a:ext cx="108321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[14] </a:t>
            </a:r>
            <a:r>
              <a:rPr lang="en-US"/>
              <a:t>Yang, Yifei et al. “IRS-Enhanced OFDM: Power Allocation and Passive Array Optimization.” </a:t>
            </a:r>
            <a:r>
              <a:rPr lang="en-US" i="1"/>
              <a:t>2019 IEEE Global Communications Conference (GLOBECOM)</a:t>
            </a:r>
            <a:r>
              <a:rPr lang="en-US"/>
              <a:t> (2019): 1-6</a:t>
            </a:r>
            <a:r>
              <a:rPr lang="en-US" smtClean="0"/>
              <a:t>.</a:t>
            </a:r>
            <a:endParaRPr lang="fa-IR" smtClean="0"/>
          </a:p>
          <a:p>
            <a:pPr algn="just"/>
            <a:r>
              <a:rPr lang="en-US" smtClean="0"/>
              <a:t>[</a:t>
            </a:r>
            <a:r>
              <a:rPr lang="en-US"/>
              <a:t>15] S. Zhang and R. Zhang, "Capacity Characterization for Intelligent Reflecting Surface Aided MIMO Communication," in IEEE Journal on Selected Areas in Communications, vol. 38, no. 8, pp. 1823-1838, Aug. 2020, doi: 10.1109/JSAC.2020.3000814</a:t>
            </a:r>
            <a:r>
              <a:rPr lang="en-US" smtClean="0"/>
              <a:t>.</a:t>
            </a:r>
            <a:endParaRPr lang="fa-IR" smtClean="0"/>
          </a:p>
          <a:p>
            <a:pPr algn="just"/>
            <a:r>
              <a:rPr lang="en-US" smtClean="0"/>
              <a:t>[16] S. Zhang and R. Zhang, "On the Capacity of Intelligent Reflecting Surface Aided MIMO Communication," 2020 IEEE International Symposium on Information Theory (ISIT), 2020, pp. 2977-2982, doi: 10.1109/ISIT44484.2020.9174375.</a:t>
            </a:r>
          </a:p>
          <a:p>
            <a:pPr algn="just"/>
            <a:r>
              <a:rPr lang="en-US" smtClean="0"/>
              <a:t>[17] M. -M. Zhao, Q. Wu, M. -J. Zhao and R. Zhang, "Two-timescale Beamforming Optimization for Intelligent Reflecting Surface Enhanced Wireless Network," 2020 IEEE 11th Sensor Array and Multichannel Signal Processing Workshop (SAM), 2020, pp. 1-5, doi: 10.1109/SAM48682.2020.9104346.      </a:t>
            </a:r>
            <a:endParaRPr lang="fa-IR" smtClean="0"/>
          </a:p>
          <a:p>
            <a:pPr algn="just"/>
            <a:r>
              <a:rPr lang="en-US"/>
              <a:t>[18] Pan, Cunhua et al. “Multicell MIMO Communications Relying on Intelligent Reflecting Surfaces.” </a:t>
            </a:r>
            <a:r>
              <a:rPr lang="en-US" i="1"/>
              <a:t>IEEE Transactions on Wireless Communications</a:t>
            </a:r>
            <a:r>
              <a:rPr lang="en-US"/>
              <a:t> 19 (2020): 5218-5233.</a:t>
            </a:r>
          </a:p>
          <a:p>
            <a:pPr algn="just"/>
            <a:r>
              <a:rPr lang="en-US" smtClean="0"/>
              <a:t>[</a:t>
            </a:r>
            <a:r>
              <a:rPr lang="en-US"/>
              <a:t>19] Taha, Abdelrahman et al. “Enabling Large Intelligent Surfaces With Compressive Sensing and Deep Learning.” </a:t>
            </a:r>
            <a:r>
              <a:rPr lang="en-US" i="1"/>
              <a:t>IEEE Access</a:t>
            </a:r>
            <a:r>
              <a:rPr lang="en-US"/>
              <a:t> 9 (2021): 44304-44321</a:t>
            </a:r>
            <a:r>
              <a:rPr lang="en-US" smtClean="0"/>
              <a:t>.</a:t>
            </a:r>
          </a:p>
          <a:p>
            <a:pPr algn="just"/>
            <a:r>
              <a:rPr lang="en-US"/>
              <a:t>[20] M. A. Aygül, M. Nazzal and H. Arslan, "Deep Learning-Based Optimal RIS Interaction Exploiting Previously Sampled Channel Correlations," 2021 IEEE Wireless Communications and Networking Conference (WCNC), 2021, pp. 1-6, doi: 10.1109/WCNC49053.2021.9417591.</a:t>
            </a:r>
          </a:p>
          <a:p>
            <a:pPr algn="just"/>
            <a:endParaRPr lang="en-US" smtClean="0"/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REFERENCES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24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509" y="1055076"/>
            <a:ext cx="107002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[21] H. Guo, Y. -C. Liang, J. Chen and E. G. Larsson, "Weighted Sum-Rate Maximization for Intelligent Reflecting Surface Enhanced Wireless Networks," 2019 IEEE Global Communications Conference (GLOBECOM), 2019, pp. 1-6, doi: 10.1109/GLOBECOM38437.2019.9013288.</a:t>
            </a:r>
          </a:p>
          <a:p>
            <a:pPr algn="just"/>
            <a:r>
              <a:rPr lang="en-US" smtClean="0"/>
              <a:t>[</a:t>
            </a:r>
            <a:r>
              <a:rPr lang="en-US"/>
              <a:t>22] Y. Han, W. Tang, S. Jin, C. -K. Wen and X. Ma, "Large Intelligent Surface-Assisted Wireless Communication Exploiting Statistical CSI," in IEEE Transactions on Vehicular Technology, vol. 68, no. 8, pp. 8238-8242, Aug. 2019, doi: 10.1109/TVT.2019.2923997</a:t>
            </a:r>
            <a:r>
              <a:rPr lang="en-US" smtClean="0"/>
              <a:t>.</a:t>
            </a:r>
            <a:endParaRPr lang="fa-IR" smtClean="0"/>
          </a:p>
          <a:p>
            <a:pPr algn="just"/>
            <a:r>
              <a:rPr lang="en-US"/>
              <a:t>[23] J. Chen, Y. -C. Liang, Y. Pei and H. Guo, "Intelligent Reflecting Surface: A Programmable Wireless Environment for Physical Layer Security," in IEEE Access, vol. 7, pp. 82599-82612, 2019, doi: 10.1109/ACCESS.2019.2924034.</a:t>
            </a:r>
          </a:p>
          <a:p>
            <a:pPr algn="just"/>
            <a:r>
              <a:rPr lang="en-US" smtClean="0"/>
              <a:t>[</a:t>
            </a:r>
            <a:r>
              <a:rPr lang="en-US"/>
              <a:t>24] X. Tang, D. Wang, R. Zhang, Z. Chu and Z. Han, "Jamming Mitigation via Aerial Reconfigurable Intelligent Surface: Passive Beamforming and Deployment Optimization," in IEEE Transactions on Vehicular Technology, vol. 70, no. 6, pp. 6232-6237, June 2021, doi: 10.1109/TVT.2021.3077662.</a:t>
            </a:r>
          </a:p>
          <a:p>
            <a:pPr algn="just"/>
            <a:r>
              <a:rPr lang="en-US" smtClean="0"/>
              <a:t>[</a:t>
            </a:r>
            <a:r>
              <a:rPr lang="en-US"/>
              <a:t>25] Y. Xiu, J. Zhao, W. Sun and Z. Zhang, "Secrecy Rate Maximization for Reconfigurable Intelligent Surface Aided Millimeter Wave System With Low-Resolution DACs," in IEEE Communications Letters, vol. 25, no. 7, pp. 2166-2170, July 2021, doi: 10.1109/LCOMM.2021.3057379</a:t>
            </a:r>
            <a:r>
              <a:rPr lang="en-US" smtClean="0"/>
              <a:t>.</a:t>
            </a:r>
          </a:p>
          <a:p>
            <a:pPr algn="just"/>
            <a:r>
              <a:rPr lang="en-US"/>
              <a:t>[26] D. Mishra and H. Johansson, "Channel Estimation and Low-complexity Beamforming Design for Passive Intelligent Surface Assisted MISO Wireless Energy Transfer," ICASSP 2019 - 2019 IEEE International Conference on Acoustics, Speech and Signal Processing (ICASSP), 2019, pp. 4659-4663, doi: 10.1109/ICASSP.2019.8683663.</a:t>
            </a:r>
            <a:endParaRPr lang="fa-IR"/>
          </a:p>
          <a:p>
            <a:pPr algn="just"/>
            <a:endParaRPr lang="en-US" smtClean="0"/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REFERENCES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25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612" y="1145538"/>
            <a:ext cx="110783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[</a:t>
            </a:r>
            <a:r>
              <a:rPr lang="en-US"/>
              <a:t>27] Q. -U. -A. Nadeem, H. Alwazani, A. Kammoun, A. Chaaban, M. Debbah and M. -S. Alouini, "Intelligent Reflecting Surface-Assisted Multi-User MISO Communication: Channel Estimation and Beamforming Design," in IEEE Open Journal of the Communications Society, vol. 1, pp. 661-680, 2020, doi: 10.1109/OJCOMS.2020.2992791</a:t>
            </a:r>
            <a:r>
              <a:rPr lang="en-US" smtClean="0"/>
              <a:t>.</a:t>
            </a:r>
          </a:p>
          <a:p>
            <a:pPr algn="just"/>
            <a:r>
              <a:rPr lang="en-US"/>
              <a:t>[28] Z. He and X. Yuan, "Cascaded Channel Estimation for Large Intelligent Metasurface Assisted Massive MIMO," in IEEE Wireless Communications Letters, vol. 9, no. 2, pp. 210-214, Feb. 2020, doi: 10.1109/LWC.2019.2948632</a:t>
            </a:r>
            <a:r>
              <a:rPr lang="en-US" smtClean="0"/>
              <a:t>.</a:t>
            </a:r>
          </a:p>
          <a:p>
            <a:pPr algn="just"/>
            <a:r>
              <a:rPr lang="en-US"/>
              <a:t>[29] N. K. Kundu and M. R. McKay, "A Deep Learning-Based Channel Estimation Approach for MISO Communications with Large Intelligent Surfaces," 2020 IEEE 31st Annual International Symposium on Personal, Indoor and Mobile Radio Communications, 2020, pp. 1-6, doi: 10.1109/PIMRC48278.2020.9217359</a:t>
            </a:r>
            <a:r>
              <a:rPr lang="en-US" smtClean="0"/>
              <a:t>.</a:t>
            </a:r>
          </a:p>
          <a:p>
            <a:pPr algn="just"/>
            <a:r>
              <a:rPr lang="en-US"/>
              <a:t>[30] S. Liu, Z. Gao, J. Zhang, M. D. Renzo and M. -S. Alouini, "Deep Denoising Neural Network Assisted Compressive Channel Estimation for mmWave Intelligent Reflecting Surfaces," in IEEE Transactions on Vehicular Technology, vol. 69, no. 8, pp. 9223-9228, Aug. 2020, doi: 10.1109/TVT.2020.3005402</a:t>
            </a:r>
            <a:r>
              <a:rPr lang="en-US" smtClean="0"/>
              <a:t>.</a:t>
            </a:r>
          </a:p>
          <a:p>
            <a:pPr algn="just"/>
            <a:r>
              <a:rPr lang="en-US"/>
              <a:t>[31] A. M. Elbir, A. Papazafeiropoulos, P. Kourtessis and S. Chatzinotas, "Deep Channel Learning for Large Intelligent Surfaces Aided mm-Wave Massive MIMO Systems," in IEEE Wireless Communications Letters, vol. 9, no. 9, pp. 1447-1451, Sept. 2020, doi: 10.1109/LWC.2020.2993699</a:t>
            </a:r>
            <a:r>
              <a:rPr lang="en-US" smtClean="0"/>
              <a:t>.</a:t>
            </a:r>
          </a:p>
          <a:p>
            <a:pPr algn="just"/>
            <a:r>
              <a:rPr lang="en-US"/>
              <a:t>[32] Khan, Saud and Soo Young Kim Shin. “Deep-Learning-aided Detection for Reconfigurable Intelligent Surfaces.” </a:t>
            </a:r>
            <a:r>
              <a:rPr lang="en-US" i="1"/>
              <a:t>arXiv: Signal Processing</a:t>
            </a:r>
            <a:r>
              <a:rPr lang="en-US"/>
              <a:t> (2019): n. pag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[33</a:t>
            </a:r>
            <a:r>
              <a:rPr lang="en-US"/>
              <a:t>] E. Balevi, A. Doshi, A. Jalal, A. Dimakis and J. G. Andrews, "High Dimensional Channel Estimation Using Deep Generative Networks," in IEEE Journal on Selected Areas in Communications, vol. 39, no. 1, pp. 18-30, Jan. 2021, doi: 10.1109/JSAC.2020.3036947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REFERENCES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26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509" y="1063869"/>
            <a:ext cx="11078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[</a:t>
            </a:r>
            <a:r>
              <a:rPr lang="en-US"/>
              <a:t>34] C. You, B. Zheng and R. Zhang, "Channel Estimation and Passive Beamforming for Intelligent Reflecting Surface: Discrete Phase Shift and Progressive Refinement," in IEEE Journal on Selected Areas in Communications, vol. 38, no. 11, pp. 2604-2620, Nov. 2020, doi: 10.1109/JSAC.2020.3007056</a:t>
            </a:r>
            <a:r>
              <a:rPr lang="en-US" smtClean="0"/>
              <a:t>.</a:t>
            </a:r>
          </a:p>
          <a:p>
            <a:pPr algn="just"/>
            <a:r>
              <a:rPr lang="en-US"/>
              <a:t>[35] E. Shtaiwi, H. Zhang, A. Abdelhadi and Z. Han, "RIS-Assisted mmWave Channel Estimation Using Convolutional Neural Networks," 2021 IEEE Wireless Communications and Networking Conference Workshops (WCNCW), 2021, pp. 1-6, doi: 10.1109/WCNCW49093.2021.9419974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[36] </a:t>
            </a:r>
            <a:r>
              <a:rPr lang="en-US"/>
              <a:t>Bereyhi, Ali et al. “Secure Transmission in IRS-Assisted MIMO Systems with Active Eavesdroppers.” </a:t>
            </a:r>
            <a:r>
              <a:rPr lang="en-US" i="1"/>
              <a:t>2020 54th Asilomar Conference on Signals, Systems, and Computers</a:t>
            </a:r>
            <a:r>
              <a:rPr lang="en-US"/>
              <a:t> (2020): 718-725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[37] </a:t>
            </a:r>
            <a:r>
              <a:rPr lang="en-US"/>
              <a:t>Bezdek, James C. and Richard J. Hathaway. “Some Notes on Alternating Optimization.” </a:t>
            </a:r>
            <a:r>
              <a:rPr lang="en-US" i="1"/>
              <a:t>AFSS</a:t>
            </a:r>
            <a:r>
              <a:rPr lang="en-US"/>
              <a:t> (2002</a:t>
            </a:r>
            <a:r>
              <a:rPr lang="en-US" smtClean="0"/>
              <a:t>).</a:t>
            </a:r>
          </a:p>
          <a:p>
            <a:pPr algn="just"/>
            <a:r>
              <a:rPr lang="en-US"/>
              <a:t>[38] Z. -q. Luo, W. -k. Ma, A. M. -c. So, Y. Ye and S. Zhang, "Semidefinite Relaxation of Quadratic Optimization Problems," in IEEE Signal Processing Magazine, vol. 27, no. 3, pp. 20-34, May 2010, doi: 10.1109/MSP.2010.936019.</a:t>
            </a:r>
          </a:p>
          <a:p>
            <a:pPr algn="just"/>
            <a:r>
              <a:rPr lang="en-US" smtClean="0"/>
              <a:t>[39] </a:t>
            </a:r>
            <a:r>
              <a:rPr lang="en-US"/>
              <a:t>M. Cui, G. Zhang and R. Zhang, "Secure Wireless Communication via Intelligent Reflecting Surface," in IEEE Wireless Communications Letters, vol. 8, no. 5, pp. 1410-1414, Oct. 2019, doi: 10.1109/LWC.2019.2919685.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36005" y="1474619"/>
            <a:ext cx="61199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latin typeface="Merriweather" panose="00000500000000000000" pitchFamily="2" charset="0"/>
              </a:rPr>
              <a:t>THANKS FOR YOUR TIME AND ATTENTION </a:t>
            </a:r>
          </a:p>
          <a:p>
            <a:pPr algn="ctr"/>
            <a:endParaRPr lang="en-US" sz="5400" b="1" smtClean="0">
              <a:latin typeface="Merriweather" panose="00000500000000000000" pitchFamily="2" charset="0"/>
            </a:endParaRPr>
          </a:p>
          <a:p>
            <a:pPr algn="ctr"/>
            <a:r>
              <a:rPr lang="en-US" sz="1600" b="1" smtClean="0">
                <a:latin typeface="Merriweather" panose="00000500000000000000" pitchFamily="2" charset="0"/>
              </a:rPr>
              <a:t>Contact: </a:t>
            </a:r>
            <a:r>
              <a:rPr lang="en-US" sz="1600" b="1" smtClean="0">
                <a:latin typeface="Merriweather" panose="00000500000000000000" pitchFamily="2" charset="0"/>
              </a:rPr>
              <a:t>ichbinsajadalikhani@gmail.com</a:t>
            </a:r>
            <a:endParaRPr lang="en-US" sz="1600" b="1" smtClean="0">
              <a:latin typeface="Merriweather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27 / </a:t>
            </a:r>
            <a:r>
              <a:rPr lang="en-US" sz="1000" b="1">
                <a:latin typeface="Raleway" panose="020B0604020202020204" charset="0"/>
              </a:rPr>
              <a:t>27</a:t>
            </a:r>
            <a:endParaRPr lang="en" sz="1000" b="1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976" y="3279994"/>
            <a:ext cx="2162551" cy="2071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024"/>
          <a:stretch/>
        </p:blipFill>
        <p:spPr>
          <a:xfrm>
            <a:off x="439083" y="1917263"/>
            <a:ext cx="5862486" cy="297871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  <a:latin typeface="Merriweather" panose="00000500000000000000" charset="0"/>
              </a:rPr>
              <a:t>REVIEW (RECONFIGURABLE </a:t>
            </a:r>
            <a:r>
              <a:rPr lang="en-US" sz="2400" b="1">
                <a:solidFill>
                  <a:schemeClr val="tx1"/>
                </a:solidFill>
                <a:latin typeface="Merriweather" panose="00000500000000000000" charset="0"/>
              </a:rPr>
              <a:t>INTELLIGENT </a:t>
            </a:r>
            <a:r>
              <a:rPr lang="en-US" sz="2400" b="1" smtClean="0">
                <a:solidFill>
                  <a:schemeClr val="tx1"/>
                </a:solidFill>
                <a:latin typeface="Merriweather" panose="00000500000000000000" charset="0"/>
              </a:rPr>
              <a:t>SURFACES)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SEMINAR REASEARCH: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3 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3302" y="5447743"/>
            <a:ext cx="2694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mtClean="0">
                <a:solidFill>
                  <a:srgbClr val="000000"/>
                </a:solidFill>
                <a:latin typeface="Raleway" pitchFamily="2" charset="0"/>
              </a:rPr>
              <a:t>Figure 1: Architecture </a:t>
            </a:r>
            <a:r>
              <a:rPr lang="en-US" sz="1400" b="1">
                <a:solidFill>
                  <a:srgbClr val="000000"/>
                </a:solidFill>
                <a:latin typeface="Raleway" pitchFamily="2" charset="0"/>
              </a:rPr>
              <a:t>of </a:t>
            </a:r>
            <a:r>
              <a:rPr lang="en-US" sz="1400" b="1" smtClean="0">
                <a:solidFill>
                  <a:srgbClr val="000000"/>
                </a:solidFill>
                <a:latin typeface="Raleway" pitchFamily="2" charset="0"/>
              </a:rPr>
              <a:t>RIS</a:t>
            </a:r>
            <a:r>
              <a:rPr lang="en-US" sz="1400" b="1" smtClean="0">
                <a:latin typeface="Raleway" pitchFamily="2" charset="0"/>
              </a:rPr>
              <a:t> </a:t>
            </a:r>
            <a:endParaRPr lang="en-US" sz="1400" b="1">
              <a:latin typeface="Raleway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4797" y="6162667"/>
            <a:ext cx="11790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smtClean="0"/>
              <a:t>[2] </a:t>
            </a:r>
            <a:r>
              <a:rPr lang="en-US" sz="1200"/>
              <a:t>K. M. Faisal and W. Choi, "A Study on Machine Learning-based Approaches for Reconfigurable Intelligent Surface," 2021 International Conference on Information and Communication Technology Convergence (ICTC), 2021, pp. 227-232, doi: 10.1109/ICTC52510.2021.9620993.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34797" y="5943535"/>
            <a:ext cx="11852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smtClean="0"/>
              <a:t>[1] Wu</a:t>
            </a:r>
            <a:r>
              <a:rPr lang="en-US" sz="1200"/>
              <a:t>, Qingqing et al. “Intelligent Reflecting Surface-Aided Wireless Communications: A Tutorial.” </a:t>
            </a:r>
            <a:r>
              <a:rPr lang="en-US" sz="1200" i="1"/>
              <a:t>IEEE Transactions on Communications</a:t>
            </a:r>
            <a:r>
              <a:rPr lang="en-US" sz="1200"/>
              <a:t> 69 (2021): 3313-3351.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424" y="1374466"/>
            <a:ext cx="1661418" cy="1909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715" y="1376233"/>
            <a:ext cx="1693245" cy="1907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424" y="3433642"/>
            <a:ext cx="1691136" cy="19072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40064" y="5461193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Raleway" pitchFamily="2" charset="0"/>
              </a:rPr>
              <a:t>Figure 2: </a:t>
            </a:r>
            <a:r>
              <a:rPr lang="en-US" sz="1400" b="1">
                <a:latin typeface="Raleway" pitchFamily="2" charset="0"/>
              </a:rPr>
              <a:t>EM-based activities of RIS </a:t>
            </a:r>
          </a:p>
        </p:txBody>
      </p:sp>
    </p:spTree>
    <p:extLst>
      <p:ext uri="{BB962C8B-B14F-4D97-AF65-F5344CB8AC3E}">
        <p14:creationId xmlns:p14="http://schemas.microsoft.com/office/powerpoint/2010/main" val="23288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Merriweather" panose="00000500000000000000" charset="0"/>
              </a:rPr>
              <a:t>REVIEW </a:t>
            </a:r>
            <a:r>
              <a:rPr lang="en-US" sz="2400" b="1" smtClean="0">
                <a:solidFill>
                  <a:schemeClr val="bg1"/>
                </a:solidFill>
                <a:latin typeface="Merriweather" panose="00000500000000000000" charset="0"/>
              </a:rPr>
              <a:t>(CHALLENGES)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33" name="Google Shape;258;p29"/>
          <p:cNvSpPr txBox="1">
            <a:spLocks/>
          </p:cNvSpPr>
          <p:nvPr/>
        </p:nvSpPr>
        <p:spPr>
          <a:xfrm>
            <a:off x="949585" y="1719479"/>
            <a:ext cx="2989384" cy="4479698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smtClean="0">
                <a:latin typeface="Raleway" pitchFamily="2" charset="0"/>
              </a:rPr>
              <a:t>REFLECTION </a:t>
            </a:r>
            <a:r>
              <a:rPr lang="en-US" sz="2000" b="1" u="sng" smtClean="0">
                <a:latin typeface="Raleway" pitchFamily="2" charset="0"/>
              </a:rPr>
              <a:t>OPTIMIZATION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400" b="1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b="1">
                <a:latin typeface="Raleway" pitchFamily="2" charset="0"/>
              </a:rPr>
              <a:t>C</a:t>
            </a:r>
            <a:r>
              <a:rPr lang="en-US" sz="1600" b="1" smtClean="0">
                <a:latin typeface="Raleway" pitchFamily="2" charset="0"/>
              </a:rPr>
              <a:t>ooperative signal focusing and/or interference cancellation in RIS’ local proximity </a:t>
            </a:r>
            <a:endParaRPr lang="en-US" sz="1600" b="1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1400" smtClean="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smtClean="0">
                <a:latin typeface="Raleway" pitchFamily="2" charset="0"/>
              </a:rPr>
              <a:t>&gt;&gt;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40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b="1" smtClean="0">
                <a:latin typeface="Raleway" pitchFamily="2" charset="0"/>
              </a:rPr>
              <a:t>Jointly design with the BSs</a:t>
            </a:r>
            <a:r>
              <a:rPr lang="en-US" sz="1600" b="1">
                <a:latin typeface="Raleway" pitchFamily="2" charset="0"/>
              </a:rPr>
              <a:t>’/users’ </a:t>
            </a:r>
            <a:r>
              <a:rPr lang="en-US" sz="1600" b="1" smtClean="0">
                <a:latin typeface="Raleway" pitchFamily="2" charset="0"/>
              </a:rPr>
              <a:t>transmissions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smtClean="0">
                <a:latin typeface="Raleway" pitchFamily="2" charset="0"/>
              </a:rPr>
              <a:t> </a:t>
            </a:r>
            <a:endParaRPr lang="en-US" sz="1400" smtClean="0"/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smtClean="0">
                <a:latin typeface="Raleway" pitchFamily="2" charset="0"/>
              </a:rPr>
              <a:t>&gt;&gt;</a:t>
            </a:r>
            <a:endParaRPr lang="en-US" sz="140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b="1" i="1" smtClean="0">
                <a:solidFill>
                  <a:srgbClr val="7030A0"/>
                </a:solidFill>
                <a:latin typeface="Raleway" pitchFamily="2" charset="0"/>
              </a:rPr>
              <a:t>End-to-end communications optimization </a:t>
            </a:r>
            <a:r>
              <a:rPr lang="en-US" sz="1600" b="1"/>
              <a:t/>
            </a:r>
            <a:br>
              <a:rPr lang="en-US" sz="1600" b="1"/>
            </a:br>
            <a:endParaRPr lang="en-US" sz="1600" b="1" smtClean="0">
              <a:latin typeface="Raleway" pitchFamily="2" charset="0"/>
            </a:endParaRPr>
          </a:p>
        </p:txBody>
      </p:sp>
      <p:sp>
        <p:nvSpPr>
          <p:cNvPr id="34" name="Google Shape;259;p29"/>
          <p:cNvSpPr txBox="1">
            <a:spLocks/>
          </p:cNvSpPr>
          <p:nvPr/>
        </p:nvSpPr>
        <p:spPr>
          <a:xfrm>
            <a:off x="4358875" y="1717236"/>
            <a:ext cx="2989384" cy="448194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2000" b="1" smtClean="0">
                <a:latin typeface="Raleway" pitchFamily="2" charset="0"/>
              </a:rPr>
              <a:t>CHANNEL </a:t>
            </a:r>
            <a:r>
              <a:rPr lang="en-US" sz="2000" b="1" u="sng" smtClean="0">
                <a:latin typeface="Raleway" pitchFamily="2" charset="0"/>
              </a:rPr>
              <a:t>ESTIMATION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400" b="1" u="sng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b="1" smtClean="0">
                <a:latin typeface="Raleway" pitchFamily="2" charset="0"/>
              </a:rPr>
              <a:t>No RF Chains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400" smtClean="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smtClean="0">
                <a:latin typeface="Raleway" pitchFamily="2" charset="0"/>
              </a:rPr>
              <a:t>&gt;&gt;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400" smtClean="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b="1" smtClean="0">
                <a:latin typeface="Raleway" pitchFamily="2" charset="0"/>
              </a:rPr>
              <a:t>Channel Estimation is essential to the RIS </a:t>
            </a:r>
            <a:r>
              <a:rPr lang="en-US" sz="1600" b="1">
                <a:latin typeface="Raleway" pitchFamily="2" charset="0"/>
              </a:rPr>
              <a:t>reflection </a:t>
            </a:r>
            <a:r>
              <a:rPr lang="en-US" sz="1600" b="1" smtClean="0">
                <a:latin typeface="Raleway" pitchFamily="2" charset="0"/>
              </a:rPr>
              <a:t>optimization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40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smtClean="0">
                <a:latin typeface="Raleway" pitchFamily="2" charset="0"/>
              </a:rPr>
              <a:t>&gt;&gt; </a:t>
            </a:r>
            <a:r>
              <a:rPr lang="en-US" sz="1400"/>
              <a:t/>
            </a:r>
            <a:br>
              <a:rPr lang="en-US" sz="1400"/>
            </a:br>
            <a:endParaRPr lang="en-US" sz="1400" smtClean="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b="1" i="1" smtClean="0">
                <a:solidFill>
                  <a:srgbClr val="7030A0"/>
                </a:solidFill>
                <a:latin typeface="Raleway" pitchFamily="2" charset="0"/>
              </a:rPr>
              <a:t>A difficult task especially with a large number </a:t>
            </a:r>
            <a:r>
              <a:rPr lang="en-US" sz="1600" b="1" i="1">
                <a:solidFill>
                  <a:srgbClr val="7030A0"/>
                </a:solidFill>
                <a:latin typeface="Raleway" pitchFamily="2" charset="0"/>
              </a:rPr>
              <a:t>of </a:t>
            </a:r>
            <a:r>
              <a:rPr lang="en-US" sz="1600" b="1" i="1" smtClean="0">
                <a:solidFill>
                  <a:srgbClr val="7030A0"/>
                </a:solidFill>
                <a:latin typeface="Raleway" pitchFamily="2" charset="0"/>
              </a:rPr>
              <a:t>reflecting elements </a:t>
            </a:r>
            <a:r>
              <a:rPr lang="en-US" sz="1600"/>
              <a:t/>
            </a:r>
            <a:br>
              <a:rPr lang="en-US" sz="1600"/>
            </a:br>
            <a:endParaRPr lang="en-US" sz="1600" smtClean="0">
              <a:latin typeface="Raleway" pitchFamily="2" charset="0"/>
            </a:endParaRPr>
          </a:p>
        </p:txBody>
      </p:sp>
      <p:sp>
        <p:nvSpPr>
          <p:cNvPr id="35" name="Google Shape;260;p29"/>
          <p:cNvSpPr txBox="1">
            <a:spLocks/>
          </p:cNvSpPr>
          <p:nvPr/>
        </p:nvSpPr>
        <p:spPr>
          <a:xfrm>
            <a:off x="7768165" y="1717236"/>
            <a:ext cx="2989384" cy="4479698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2000" b="1" u="sng" smtClean="0">
                <a:latin typeface="Raleway" pitchFamily="2" charset="0"/>
              </a:rPr>
              <a:t>DEPLOYMENT</a:t>
            </a:r>
            <a:r>
              <a:rPr lang="en-US" sz="2000" smtClean="0"/>
              <a:t> </a:t>
            </a:r>
            <a:endParaRPr lang="en-US" sz="200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1400" smtClean="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b="1">
                <a:latin typeface="Raleway" pitchFamily="2" charset="0"/>
              </a:rPr>
              <a:t>O</a:t>
            </a:r>
            <a:r>
              <a:rPr lang="en-US" sz="1600" b="1" smtClean="0">
                <a:latin typeface="Raleway" pitchFamily="2" charset="0"/>
              </a:rPr>
              <a:t>ptimal deployment strategy of RISs 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400" b="1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smtClean="0">
                <a:latin typeface="Raleway" pitchFamily="2" charset="0"/>
              </a:rPr>
              <a:t>&gt;&gt;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400">
              <a:latin typeface="Raleway" pitchFamily="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b="1">
                <a:latin typeface="Raleway" pitchFamily="2" charset="0"/>
              </a:rPr>
              <a:t>M</a:t>
            </a:r>
            <a:r>
              <a:rPr lang="en-US" sz="1600" b="1" smtClean="0">
                <a:latin typeface="Raleway" pitchFamily="2" charset="0"/>
              </a:rPr>
              <a:t>aximizing </a:t>
            </a:r>
            <a:r>
              <a:rPr lang="en-US" sz="1600" b="1">
                <a:latin typeface="Raleway" pitchFamily="2" charset="0"/>
              </a:rPr>
              <a:t>the network capacity </a:t>
            </a:r>
            <a:r>
              <a:rPr lang="en-US" sz="1400"/>
              <a:t/>
            </a:r>
            <a:br>
              <a:rPr lang="en-US" sz="1400"/>
            </a:br>
            <a:endParaRPr lang="en-US" sz="1400" smtClean="0"/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smtClean="0"/>
              <a:t>&gt;&gt;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400"/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b="1" i="1" smtClean="0">
                <a:solidFill>
                  <a:srgbClr val="7030A0"/>
                </a:solidFill>
                <a:latin typeface="Raleway" pitchFamily="2" charset="0"/>
              </a:rPr>
              <a:t>Passive and reflecting structure of RIS </a:t>
            </a:r>
            <a:r>
              <a:rPr lang="en-US" sz="1600" b="1" i="1">
                <a:solidFill>
                  <a:srgbClr val="7030A0"/>
                </a:solidFill>
                <a:latin typeface="Raleway" pitchFamily="2" charset="0"/>
              </a:rPr>
              <a:t>( </a:t>
            </a:r>
            <a:r>
              <a:rPr lang="en-US" sz="1600" b="1" i="1" smtClean="0">
                <a:solidFill>
                  <a:srgbClr val="7030A0"/>
                </a:solidFill>
                <a:latin typeface="Raleway" pitchFamily="2" charset="0"/>
              </a:rPr>
              <a:t>vs </a:t>
            </a:r>
            <a:r>
              <a:rPr lang="en-US" sz="1600" b="1" i="1">
                <a:solidFill>
                  <a:srgbClr val="7030A0"/>
                </a:solidFill>
                <a:latin typeface="Raleway" pitchFamily="2" charset="0"/>
              </a:rPr>
              <a:t>active and </a:t>
            </a:r>
            <a:r>
              <a:rPr lang="en-US" sz="1600" b="1" i="1" smtClean="0">
                <a:solidFill>
                  <a:srgbClr val="7030A0"/>
                </a:solidFill>
                <a:latin typeface="Raleway" pitchFamily="2" charset="0"/>
              </a:rPr>
              <a:t>transmit/receive </a:t>
            </a:r>
            <a:r>
              <a:rPr lang="en-US" sz="1600" b="1" i="1">
                <a:solidFill>
                  <a:srgbClr val="7030A0"/>
                </a:solidFill>
                <a:latin typeface="Raleway" pitchFamily="2" charset="0"/>
              </a:rPr>
              <a:t>)</a:t>
            </a:r>
            <a:r>
              <a:rPr lang="en-US" sz="1600" b="1" i="1" smtClean="0">
                <a:solidFill>
                  <a:srgbClr val="7030A0"/>
                </a:solidFill>
                <a:latin typeface="Raleway" pitchFamily="2" charset="0"/>
              </a:rPr>
              <a:t> makes it difficult</a:t>
            </a:r>
            <a:r>
              <a:rPr lang="en-US" sz="1400" b="1"/>
              <a:t/>
            </a:r>
            <a:br>
              <a:rPr lang="en-US" sz="1400" b="1"/>
            </a:br>
            <a:endParaRPr lang="en-US" sz="1400" b="1" smtClean="0">
              <a:latin typeface="Raleway" pitchFamily="2" charset="0"/>
            </a:endParaRPr>
          </a:p>
        </p:txBody>
      </p:sp>
      <p:sp>
        <p:nvSpPr>
          <p:cNvPr id="36" name="Google Shape;264;p29"/>
          <p:cNvSpPr/>
          <p:nvPr/>
        </p:nvSpPr>
        <p:spPr>
          <a:xfrm>
            <a:off x="1050805" y="1287434"/>
            <a:ext cx="568200" cy="519300"/>
          </a:xfrm>
          <a:prstGeom prst="rect">
            <a:avLst/>
          </a:prstGeom>
          <a:solidFill>
            <a:srgbClr val="99B898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latin typeface="Raleway" pitchFamily="2" charset="0"/>
              </a:rPr>
              <a:t>1</a:t>
            </a:r>
            <a:endParaRPr b="1">
              <a:latin typeface="Raleway" pitchFamily="2" charset="0"/>
            </a:endParaRPr>
          </a:p>
        </p:txBody>
      </p:sp>
      <p:sp>
        <p:nvSpPr>
          <p:cNvPr id="37" name="Google Shape;265;p29"/>
          <p:cNvSpPr/>
          <p:nvPr/>
        </p:nvSpPr>
        <p:spPr>
          <a:xfrm>
            <a:off x="4469001" y="1268273"/>
            <a:ext cx="583058" cy="519300"/>
          </a:xfrm>
          <a:prstGeom prst="rect">
            <a:avLst/>
          </a:prstGeom>
          <a:solidFill>
            <a:srgbClr val="99B898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latin typeface="Raleway" pitchFamily="2" charset="0"/>
              </a:rPr>
              <a:t>2</a:t>
            </a:r>
            <a:endParaRPr b="1">
              <a:latin typeface="Raleway" pitchFamily="2" charset="0"/>
            </a:endParaRPr>
          </a:p>
        </p:txBody>
      </p:sp>
      <p:sp>
        <p:nvSpPr>
          <p:cNvPr id="38" name="Google Shape;266;p29"/>
          <p:cNvSpPr/>
          <p:nvPr/>
        </p:nvSpPr>
        <p:spPr>
          <a:xfrm>
            <a:off x="7880388" y="1287434"/>
            <a:ext cx="568200" cy="519300"/>
          </a:xfrm>
          <a:prstGeom prst="rect">
            <a:avLst/>
          </a:prstGeom>
          <a:solidFill>
            <a:srgbClr val="99B898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latin typeface="Raleway" pitchFamily="2" charset="0"/>
              </a:rPr>
              <a:t>3</a:t>
            </a:r>
            <a:endParaRPr b="1">
              <a:latin typeface="Raleway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4 / 27</a:t>
            </a:r>
            <a:endParaRPr lang="en" sz="1000" b="1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6ED17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Merriweather" panose="00000500000000000000" charset="0"/>
              </a:rPr>
              <a:t>REVIEW </a:t>
            </a:r>
            <a:r>
              <a:rPr lang="en-US" sz="2400" b="1" smtClean="0">
                <a:solidFill>
                  <a:schemeClr val="tx1"/>
                </a:solidFill>
                <a:latin typeface="Merriweather" panose="00000500000000000000" charset="0"/>
              </a:rPr>
              <a:t>(SYSTEM MODEL)</a:t>
            </a:r>
            <a:endParaRPr lang="en-US" sz="2400" b="1">
              <a:solidFill>
                <a:schemeClr val="tx1"/>
              </a:solidFill>
              <a:latin typeface="Merriweather" panose="000005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1612" y="1189518"/>
                <a:ext cx="6598563" cy="399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=1,…,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𝑆𝐼𝑁𝑅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b="0" smtClean="0">
                  <a:ea typeface="Cambria Math" panose="02040503050406030204" pitchFamily="18" charset="0"/>
                </a:endParaRPr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𝐺𝑑𝑖𝑎𝑔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12" y="1189518"/>
                <a:ext cx="6598563" cy="39966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6631" y="5464886"/>
                <a:ext cx="2595775" cy="718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 algn="ctr"/>
                <a:endParaRPr lang="en-US" sz="140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1" y="5464886"/>
                <a:ext cx="2595775" cy="718723"/>
              </a:xfrm>
              <a:prstGeom prst="rect">
                <a:avLst/>
              </a:prstGeom>
              <a:blipFill rotWithShape="0">
                <a:blip r:embed="rId6"/>
                <a:stretch>
                  <a:fillRect l="-3521" t="-6780" r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84092" y="3376497"/>
            <a:ext cx="461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latin typeface="Raleway" pitchFamily="2" charset="0"/>
              </a:rPr>
              <a:t>Figure 3: MISO IRS-assisted </a:t>
            </a:r>
            <a:r>
              <a:rPr lang="en-US" sz="1400" b="1">
                <a:latin typeface="Raleway" pitchFamily="2" charset="0"/>
              </a:rPr>
              <a:t>communication system </a:t>
            </a:r>
            <a:r>
              <a:rPr lang="en-US" sz="1400" b="1"/>
              <a:t/>
            </a:r>
            <a:br>
              <a:rPr lang="en-US" sz="1400" b="1"/>
            </a:br>
            <a:endParaRPr lang="en-US" sz="1400" b="1">
              <a:latin typeface="Raleway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758" y="3678467"/>
            <a:ext cx="4131240" cy="26001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11957" y="6354221"/>
            <a:ext cx="476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latin typeface="Raleway" pitchFamily="2" charset="0"/>
              </a:rPr>
              <a:t>Figure 4: MIMO IRS-assisted </a:t>
            </a:r>
            <a:r>
              <a:rPr lang="en-US" sz="1400" b="1">
                <a:latin typeface="Raleway" pitchFamily="2" charset="0"/>
              </a:rPr>
              <a:t>communication system </a:t>
            </a:r>
            <a:r>
              <a:rPr lang="en-US" sz="1400" b="1"/>
              <a:t/>
            </a:r>
            <a:br>
              <a:rPr lang="en-US" sz="1400" b="1"/>
            </a:br>
            <a:endParaRPr lang="en-US" sz="1400" b="1">
              <a:latin typeface="Raleway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3790"/>
          <a:stretch/>
        </p:blipFill>
        <p:spPr>
          <a:xfrm>
            <a:off x="7419955" y="1037494"/>
            <a:ext cx="4131240" cy="23571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5 / </a:t>
            </a:r>
            <a:r>
              <a:rPr lang="en-US" sz="1000" b="1">
                <a:latin typeface="Raleway" panose="020B0604020202020204" charset="0"/>
              </a:rPr>
              <a:t>27</a:t>
            </a:r>
            <a:endParaRPr lang="en" sz="1000" b="1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Merriweather" panose="00000500000000000000" charset="0"/>
              </a:rPr>
              <a:t>REVIEW </a:t>
            </a:r>
            <a:r>
              <a:rPr lang="en-US" sz="2400" b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Merriweather" panose="00000500000000000000" charset="0"/>
              </a:rPr>
              <a:t>(PROBLEM FORMULATION)</a:t>
            </a: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317805" y="897205"/>
            <a:ext cx="1143352" cy="870051"/>
            <a:chOff x="0" y="469"/>
            <a:chExt cx="1607429" cy="1829811"/>
          </a:xfrm>
        </p:grpSpPr>
        <p:sp>
          <p:nvSpPr>
            <p:cNvPr id="20" name="Rounded Rectangle 19"/>
            <p:cNvSpPr/>
            <p:nvPr/>
          </p:nvSpPr>
          <p:spPr>
            <a:xfrm>
              <a:off x="0" y="469"/>
              <a:ext cx="1607429" cy="1829811"/>
            </a:xfrm>
            <a:prstGeom prst="roundRect">
              <a:avLst/>
            </a:prstGeom>
            <a:gradFill flip="none" rotWithShape="0">
              <a:gsLst>
                <a:gs pos="0">
                  <a:srgbClr val="567572">
                    <a:shade val="30000"/>
                    <a:satMod val="115000"/>
                  </a:srgbClr>
                </a:gs>
                <a:gs pos="50000">
                  <a:srgbClr val="567572">
                    <a:shade val="67500"/>
                    <a:satMod val="115000"/>
                  </a:srgbClr>
                </a:gs>
                <a:gs pos="100000">
                  <a:srgbClr val="56757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78468" y="78937"/>
              <a:ext cx="1450493" cy="1672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smtClean="0">
                  <a:solidFill>
                    <a:schemeClr val="bg1"/>
                  </a:solidFill>
                  <a:latin typeface="Raleway" pitchFamily="2" charset="0"/>
                </a:rPr>
                <a:t>PERFECT CSI</a:t>
              </a:r>
              <a:endParaRPr lang="en-US" sz="1400" b="1" kern="120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53251" y="947819"/>
            <a:ext cx="1141373" cy="870051"/>
            <a:chOff x="-3428" y="0"/>
            <a:chExt cx="1610857" cy="384354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Rounded Rectangle 22"/>
            <p:cNvSpPr/>
            <p:nvPr/>
          </p:nvSpPr>
          <p:spPr>
            <a:xfrm>
              <a:off x="0" y="0"/>
              <a:ext cx="1607429" cy="3843542"/>
            </a:xfrm>
            <a:prstGeom prst="roundRect">
              <a:avLst/>
            </a:prstGeom>
            <a:gradFill flip="none" rotWithShape="0">
              <a:gsLst>
                <a:gs pos="0">
                  <a:srgbClr val="964F4C">
                    <a:shade val="30000"/>
                    <a:satMod val="115000"/>
                  </a:srgbClr>
                </a:gs>
                <a:gs pos="50000">
                  <a:srgbClr val="964F4C">
                    <a:shade val="67500"/>
                    <a:satMod val="115000"/>
                  </a:srgbClr>
                </a:gs>
                <a:gs pos="100000">
                  <a:srgbClr val="964F4C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-3428" y="0"/>
              <a:ext cx="1607431" cy="38435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smtClean="0">
                  <a:solidFill>
                    <a:schemeClr val="bg1"/>
                  </a:solidFill>
                  <a:latin typeface="Raleway" pitchFamily="2" charset="0"/>
                </a:rPr>
                <a:t>UNKNOWN CSI</a:t>
              </a:r>
              <a:endParaRPr lang="en-US" sz="1400" b="1" kern="120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239401" y="1883695"/>
            <a:ext cx="5415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smtClean="0">
                <a:latin typeface="Raleway" pitchFamily="2" charset="0"/>
              </a:rPr>
              <a:t>Cascaded Channel Estimation Methods: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On/Off Method </a:t>
            </a:r>
            <a:r>
              <a:rPr lang="en-US" smtClean="0">
                <a:latin typeface="Raleway" pitchFamily="2" charset="0"/>
                <a:hlinkClick r:id="rId4"/>
              </a:rPr>
              <a:t>[1]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Discrete </a:t>
            </a:r>
            <a:r>
              <a:rPr lang="en-US">
                <a:latin typeface="Raleway" pitchFamily="2" charset="0"/>
              </a:rPr>
              <a:t>Fourier </a:t>
            </a:r>
            <a:r>
              <a:rPr lang="en-US" smtClean="0">
                <a:latin typeface="Raleway" pitchFamily="2" charset="0"/>
              </a:rPr>
              <a:t>Transform </a:t>
            </a:r>
            <a:r>
              <a:rPr lang="en-US">
                <a:latin typeface="Raleway" pitchFamily="2" charset="0"/>
              </a:rPr>
              <a:t>(DFT) </a:t>
            </a:r>
            <a:r>
              <a:rPr lang="en-US" smtClean="0">
                <a:latin typeface="Raleway" pitchFamily="2" charset="0"/>
              </a:rPr>
              <a:t>Protocol Based </a:t>
            </a:r>
            <a:r>
              <a:rPr lang="en-US" smtClean="0">
                <a:latin typeface="Raleway" pitchFamily="2" charset="0"/>
                <a:hlinkClick r:id="rId5"/>
              </a:rPr>
              <a:t>[1]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Sparse Channel Matrix Recovery </a:t>
            </a:r>
            <a:r>
              <a:rPr lang="en-US" smtClean="0">
                <a:latin typeface="Raleway" pitchFamily="2" charset="0"/>
                <a:hlinkClick r:id="rId6"/>
              </a:rPr>
              <a:t>[1]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Deep Denoising Convolutional Neural Network (DnCNN) </a:t>
            </a:r>
            <a:r>
              <a:rPr lang="en-US" smtClean="0">
                <a:latin typeface="Raleway" pitchFamily="2" charset="0"/>
                <a:hlinkClick r:id="rId7"/>
              </a:rPr>
              <a:t>[1]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8"/>
              </a:rPr>
              <a:t>[2]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Generative Adversarial Network (GAN)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Deep Learning </a:t>
            </a:r>
            <a:r>
              <a:rPr lang="en-US" smtClean="0">
                <a:latin typeface="Raleway" pitchFamily="2" charset="0"/>
                <a:hlinkClick r:id="rId9"/>
              </a:rPr>
              <a:t>[1]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10"/>
              </a:rPr>
              <a:t>[2]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Compressed Sensing </a:t>
            </a:r>
            <a:r>
              <a:rPr lang="en-US" smtClean="0">
                <a:latin typeface="Raleway" pitchFamily="2" charset="0"/>
                <a:hlinkClick r:id="rId11"/>
              </a:rPr>
              <a:t>[1]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Element Grouping </a:t>
            </a:r>
            <a:r>
              <a:rPr lang="en-US" smtClean="0">
                <a:latin typeface="Raleway" pitchFamily="2" charset="0"/>
                <a:hlinkClick r:id="rId12"/>
              </a:rPr>
              <a:t>[1]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13"/>
              </a:rPr>
              <a:t>[2]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Convolutional Neural Network (CNN) </a:t>
            </a:r>
            <a:r>
              <a:rPr lang="en-US" smtClean="0">
                <a:latin typeface="Raleway" pitchFamily="2" charset="0"/>
                <a:hlinkClick r:id="rId14"/>
              </a:rPr>
              <a:t>[1]</a:t>
            </a:r>
            <a:r>
              <a:rPr lang="en-US" sz="1600"/>
              <a:t/>
            </a:r>
            <a:br>
              <a:rPr lang="en-US" sz="1600"/>
            </a:br>
            <a:endParaRPr lang="en-US" sz="1600">
              <a:latin typeface="Raleway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509" y="1817866"/>
            <a:ext cx="558418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smtClean="0">
                <a:latin typeface="Raleway" pitchFamily="2" charset="0"/>
              </a:rPr>
              <a:t>Energy Efficiency: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Power Minimization </a:t>
            </a:r>
            <a:r>
              <a:rPr lang="en-US" smtClean="0">
                <a:latin typeface="Raleway" pitchFamily="2" charset="0"/>
                <a:hlinkClick r:id="rId15"/>
              </a:rPr>
              <a:t>[1]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16"/>
              </a:rPr>
              <a:t>[2]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17"/>
              </a:rPr>
              <a:t>[3]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18"/>
              </a:rPr>
              <a:t>[4]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19"/>
              </a:rPr>
              <a:t>[5]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latin typeface="Raleway" pitchFamily="2" charset="0"/>
              </a:rPr>
              <a:t>Energy Efficiency Maximization </a:t>
            </a:r>
            <a:r>
              <a:rPr lang="en-US">
                <a:latin typeface="Raleway" pitchFamily="2" charset="0"/>
                <a:hlinkClick r:id="rId20"/>
              </a:rPr>
              <a:t>[1]</a:t>
            </a:r>
            <a:r>
              <a:rPr lang="en-US">
                <a:latin typeface="Raleway" pitchFamily="2" charset="0"/>
              </a:rPr>
              <a:t>,</a:t>
            </a:r>
            <a:r>
              <a:rPr lang="en-US">
                <a:latin typeface="Raleway" pitchFamily="2" charset="0"/>
                <a:hlinkClick r:id="rId21"/>
              </a:rPr>
              <a:t>[2</a:t>
            </a:r>
            <a:r>
              <a:rPr lang="en-US" smtClean="0">
                <a:latin typeface="Raleway" pitchFamily="2" charset="0"/>
                <a:hlinkClick r:id="rId21"/>
              </a:rPr>
              <a:t>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latin typeface="Raleway" pitchFamily="2" charset="0"/>
              </a:rPr>
              <a:t>Harvested Power Maximization (SWIPT) </a:t>
            </a:r>
            <a:r>
              <a:rPr lang="en-US">
                <a:latin typeface="Raleway" pitchFamily="2" charset="0"/>
                <a:hlinkClick r:id="rId22"/>
              </a:rPr>
              <a:t>[1</a:t>
            </a:r>
            <a:r>
              <a:rPr lang="en-US" smtClean="0">
                <a:latin typeface="Raleway" pitchFamily="2" charset="0"/>
                <a:hlinkClick r:id="rId22"/>
              </a:rPr>
              <a:t>]</a:t>
            </a:r>
            <a:endParaRPr lang="en-US">
              <a:latin typeface="Raleway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Raleway" pitchFamily="2" charset="0"/>
              </a:rPr>
              <a:t>SINR Maximization: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Min </a:t>
            </a:r>
            <a:r>
              <a:rPr lang="en-US">
                <a:latin typeface="Raleway" pitchFamily="2" charset="0"/>
              </a:rPr>
              <a:t>SINR Maximization </a:t>
            </a:r>
            <a:r>
              <a:rPr lang="en-US">
                <a:latin typeface="Raleway" pitchFamily="2" charset="0"/>
                <a:hlinkClick r:id="rId23"/>
              </a:rPr>
              <a:t>[1]</a:t>
            </a:r>
            <a:r>
              <a:rPr lang="en-US">
                <a:latin typeface="Raleway" pitchFamily="2" charset="0"/>
              </a:rPr>
              <a:t>,</a:t>
            </a:r>
            <a:r>
              <a:rPr lang="en-US">
                <a:latin typeface="Raleway" pitchFamily="2" charset="0"/>
                <a:hlinkClick r:id="rId24"/>
              </a:rPr>
              <a:t>[2</a:t>
            </a:r>
            <a:r>
              <a:rPr lang="en-US" smtClean="0">
                <a:latin typeface="Raleway" pitchFamily="2" charset="0"/>
                <a:hlinkClick r:id="rId24"/>
              </a:rPr>
              <a:t>]</a:t>
            </a:r>
            <a:endParaRPr lang="en-US" smtClean="0">
              <a:latin typeface="Raleway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Raleway" pitchFamily="2" charset="0"/>
              </a:rPr>
              <a:t>Rate Maximization: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Rate Maximization </a:t>
            </a:r>
            <a:r>
              <a:rPr lang="en-US" smtClean="0">
                <a:latin typeface="Raleway" pitchFamily="2" charset="0"/>
                <a:hlinkClick r:id="rId25"/>
              </a:rPr>
              <a:t>[1]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26"/>
              </a:rPr>
              <a:t>[2]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27"/>
              </a:rPr>
              <a:t>[3]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28"/>
              </a:rPr>
              <a:t>[4]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29"/>
              </a:rPr>
              <a:t>[5]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30"/>
              </a:rPr>
              <a:t>[6]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31"/>
              </a:rPr>
              <a:t>[7]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32"/>
              </a:rPr>
              <a:t>[8]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Weighted Sum-rate Maximization </a:t>
            </a:r>
            <a:r>
              <a:rPr lang="en-US" smtClean="0">
                <a:latin typeface="Raleway" pitchFamily="2" charset="0"/>
                <a:hlinkClick r:id="rId33"/>
              </a:rPr>
              <a:t>[1]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Spectral Efficiency Maximization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Ergodic Capacity Maximization </a:t>
            </a:r>
            <a:r>
              <a:rPr lang="en-US" smtClean="0">
                <a:latin typeface="Raleway" pitchFamily="2" charset="0"/>
                <a:hlinkClick r:id="rId34"/>
              </a:rPr>
              <a:t>[1]</a:t>
            </a:r>
            <a:endParaRPr lang="en-US" smtClean="0">
              <a:latin typeface="Raleway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Raleway" pitchFamily="2" charset="0"/>
              </a:rPr>
              <a:t>Security Enhancement: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Minimum-secrecy-rate Maximization </a:t>
            </a:r>
            <a:r>
              <a:rPr lang="en-US" smtClean="0">
                <a:latin typeface="Raleway" pitchFamily="2" charset="0"/>
                <a:hlinkClick r:id="rId35"/>
              </a:rPr>
              <a:t>[1]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Jamming Minimization (UAV) </a:t>
            </a:r>
            <a:r>
              <a:rPr lang="en-US" smtClean="0">
                <a:latin typeface="Raleway" pitchFamily="2" charset="0"/>
                <a:hlinkClick r:id="rId36"/>
              </a:rPr>
              <a:t>[1]</a:t>
            </a:r>
            <a:endParaRPr lang="en-US" smtClean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</a:rPr>
              <a:t>Secrecy Rate Maximization </a:t>
            </a:r>
            <a:r>
              <a:rPr lang="en-US" smtClean="0">
                <a:latin typeface="Raleway" pitchFamily="2" charset="0"/>
                <a:hlinkClick r:id="rId37"/>
              </a:rPr>
              <a:t>[1]</a:t>
            </a:r>
            <a:r>
              <a:rPr lang="en-US" smtClean="0">
                <a:latin typeface="Raleway" pitchFamily="2" charset="0"/>
              </a:rPr>
              <a:t>,</a:t>
            </a:r>
            <a:r>
              <a:rPr lang="en-US" smtClean="0">
                <a:latin typeface="Raleway" pitchFamily="2" charset="0"/>
                <a:hlinkClick r:id="rId38"/>
              </a:rPr>
              <a:t>[2]</a:t>
            </a:r>
            <a:r>
              <a:rPr lang="en-US"/>
              <a:t/>
            </a:r>
            <a:br>
              <a:rPr lang="en-US"/>
            </a:br>
            <a:r>
              <a:rPr lang="en-US" sz="1600">
                <a:latin typeface="Raleway" pitchFamily="2" charset="0"/>
              </a:rPr>
              <a:t/>
            </a:r>
            <a:br>
              <a:rPr lang="en-US" sz="1600">
                <a:latin typeface="Raleway" pitchFamily="2" charset="0"/>
              </a:rPr>
            </a:br>
            <a:r>
              <a:rPr lang="en-US" sz="1600">
                <a:latin typeface="Raleway" pitchFamily="2" charset="0"/>
              </a:rPr>
              <a:t/>
            </a:r>
            <a:br>
              <a:rPr lang="en-US" sz="1600">
                <a:latin typeface="Raleway" pitchFamily="2" charset="0"/>
              </a:rPr>
            </a:br>
            <a:endParaRPr lang="en-US" sz="1600">
              <a:latin typeface="Raleway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6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Merriweather" panose="00000500000000000000" charset="0"/>
              </a:rPr>
              <a:t>REVIEW </a:t>
            </a:r>
            <a:r>
              <a:rPr lang="en-US" sz="2400" b="1" smtClean="0">
                <a:solidFill>
                  <a:schemeClr val="tx1"/>
                </a:solidFill>
                <a:latin typeface="Merriweather" panose="00000500000000000000" charset="0"/>
              </a:rPr>
              <a:t>(OTHER </a:t>
            </a:r>
            <a:r>
              <a:rPr lang="en-US" sz="2400" b="1">
                <a:solidFill>
                  <a:schemeClr val="tx1"/>
                </a:solidFill>
                <a:latin typeface="Merriweather" panose="00000500000000000000" charset="0"/>
              </a:rPr>
              <a:t>RESEARCH </a:t>
            </a:r>
            <a:r>
              <a:rPr lang="en-US" sz="2400" b="1" smtClean="0">
                <a:solidFill>
                  <a:schemeClr val="tx1"/>
                </a:solidFill>
                <a:latin typeface="Merriweather" panose="00000500000000000000" charset="0"/>
              </a:rPr>
              <a:t>AREAS)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1650"/>
          <a:stretch/>
        </p:blipFill>
        <p:spPr>
          <a:xfrm>
            <a:off x="1459528" y="1146473"/>
            <a:ext cx="9135203" cy="50164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7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0377" y="6236579"/>
            <a:ext cx="3610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Raleway" pitchFamily="2" charset="0"/>
              </a:rPr>
              <a:t>Figure 5: Some other applications of RIS</a:t>
            </a:r>
            <a:endParaRPr lang="en-US" sz="1400" b="1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5EE5"/>
                </a:solidFill>
                <a:latin typeface="Merriweather" panose="00000500000000000000" charset="0"/>
              </a:rPr>
              <a:t>PASSIVE EAVESDROPPING</a:t>
            </a:r>
            <a:endParaRPr lang="en-US" sz="2400" b="1">
              <a:solidFill>
                <a:srgbClr val="435EE5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8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458" y="1546347"/>
            <a:ext cx="6489978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4295" y="1546347"/>
            <a:ext cx="110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Raleway" pitchFamily="2" charset="0"/>
              </a:rPr>
              <a:t>Goal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31651111"/>
              </p:ext>
            </p:extLst>
          </p:nvPr>
        </p:nvGraphicFramePr>
        <p:xfrm>
          <a:off x="145040" y="2022188"/>
          <a:ext cx="4807900" cy="320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19721" y="5259250"/>
            <a:ext cx="6841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Raleway" pitchFamily="2" charset="0"/>
              </a:rPr>
              <a:t>Figure 6 : IRS-aided </a:t>
            </a:r>
            <a:r>
              <a:rPr lang="en-US" sz="1400" b="1">
                <a:latin typeface="Raleway" pitchFamily="2" charset="0"/>
              </a:rPr>
              <a:t>secure communication from an AP to a user in the presence of an </a:t>
            </a:r>
            <a:r>
              <a:rPr lang="en-US" sz="1400" b="1" smtClean="0">
                <a:latin typeface="Raleway" pitchFamily="2" charset="0"/>
              </a:rPr>
              <a:t>eavesdropper</a:t>
            </a:r>
            <a:endParaRPr lang="en-US" sz="1400" b="1">
              <a:latin typeface="Raleway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22826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M. Cui, G. Zhang and R. Zhang, "Secure Wireless Communication via Intelligent Reflecting Surface," in IEEE Wireless Communications Letters, vol. 8, no. 5, pp. 1410-1414, Oct. 2019, doi: 10.1109/LWC.2019.2919685.</a:t>
            </a:r>
          </a:p>
        </p:txBody>
      </p:sp>
    </p:spTree>
    <p:extLst>
      <p:ext uri="{BB962C8B-B14F-4D97-AF65-F5344CB8AC3E}">
        <p14:creationId xmlns:p14="http://schemas.microsoft.com/office/powerpoint/2010/main" val="1354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39665"/>
            <a:ext cx="12192000" cy="218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732"/>
            <a:ext cx="12192000" cy="747346"/>
          </a:xfrm>
          <a:prstGeom prst="rect">
            <a:avLst/>
          </a:prstGeom>
          <a:solidFill>
            <a:srgbClr val="D21F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Merriweather" panose="00000500000000000000" charset="0"/>
              </a:rPr>
              <a:t>ACTIVE EAVESDROPPING</a:t>
            </a:r>
            <a:endParaRPr lang="en-US" sz="2400" b="1">
              <a:solidFill>
                <a:schemeClr val="bg1"/>
              </a:solidFill>
              <a:latin typeface="Merriweather" panose="0000050000000000000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665"/>
            <a:ext cx="309800" cy="2183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6637993"/>
            <a:ext cx="243625" cy="220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509" y="6631220"/>
            <a:ext cx="122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b="1">
                <a:latin typeface="Raleway" panose="020B0604020202020204" charset="0"/>
              </a:rPr>
              <a:t> </a:t>
            </a:r>
            <a:r>
              <a:rPr lang="en-US" sz="900" b="1" smtClean="0">
                <a:latin typeface="Raleway" panose="020B0604020202020204" charset="0"/>
              </a:rPr>
              <a:t>UNIVERSITY OF TEHRAN                                                                                     SEMINAR RESEARCH: RIS-ASSISTED </a:t>
            </a:r>
            <a:r>
              <a:rPr lang="en-US" sz="900" b="1">
                <a:latin typeface="Raleway" panose="020B0604020202020204" charset="0"/>
              </a:rPr>
              <a:t>WIRELESS </a:t>
            </a:r>
            <a:r>
              <a:rPr lang="en-US" sz="900" b="1" smtClean="0">
                <a:latin typeface="Raleway" panose="020B0604020202020204" charset="0"/>
              </a:rPr>
              <a:t>COMMUNICATIONS                                                                                                                             </a:t>
            </a:r>
            <a:r>
              <a:rPr lang="en-US" sz="1000" b="1" smtClean="0">
                <a:latin typeface="Raleway" panose="020B0604020202020204" charset="0"/>
              </a:rPr>
              <a:t>9 </a:t>
            </a:r>
            <a:r>
              <a:rPr lang="en-US" sz="1000" b="1">
                <a:latin typeface="Raleway" panose="020B0604020202020204" charset="0"/>
              </a:rPr>
              <a:t>/ 27</a:t>
            </a:r>
            <a:endParaRPr lang="en" sz="1000" b="1">
              <a:latin typeface="Raleway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837" y="1354016"/>
            <a:ext cx="1104313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smtClean="0">
                <a:latin typeface="Raleway" pitchFamily="2" charset="0"/>
                <a:cs typeface="+mj-cs"/>
              </a:rPr>
              <a:t>PASSIVE EAVESDROPPING: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smtClean="0">
                <a:latin typeface="Raleway" pitchFamily="2" charset="0"/>
                <a:cs typeface="+mj-cs"/>
              </a:rPr>
              <a:t>Secrecy-for-free </a:t>
            </a:r>
            <a:r>
              <a:rPr lang="en-US">
                <a:latin typeface="Raleway" pitchFamily="2" charset="0"/>
                <a:cs typeface="+mj-cs"/>
              </a:rPr>
              <a:t>property of MIMO </a:t>
            </a:r>
            <a:r>
              <a:rPr lang="en-US" smtClean="0">
                <a:latin typeface="Raleway" pitchFamily="2" charset="0"/>
                <a:cs typeface="+mj-cs"/>
              </a:rPr>
              <a:t>systems</a:t>
            </a:r>
            <a:r>
              <a:rPr lang="fa-IR" smtClean="0">
                <a:latin typeface="Raleway" pitchFamily="2" charset="0"/>
                <a:cs typeface="+mj-cs"/>
              </a:rPr>
              <a:t> </a:t>
            </a:r>
            <a:r>
              <a:rPr lang="en-US" smtClean="0">
                <a:latin typeface="Raleway" pitchFamily="2" charset="0"/>
                <a:cs typeface="+mj-cs"/>
              </a:rPr>
              <a:t>with </a:t>
            </a:r>
            <a:r>
              <a:rPr lang="en-US">
                <a:latin typeface="Raleway" pitchFamily="2" charset="0"/>
                <a:cs typeface="+mj-cs"/>
              </a:rPr>
              <a:t>large antenna </a:t>
            </a:r>
            <a:r>
              <a:rPr lang="en-US" smtClean="0">
                <a:latin typeface="Raleway" pitchFamily="2" charset="0"/>
                <a:cs typeface="+mj-cs"/>
              </a:rPr>
              <a:t>arrays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  <a:cs typeface="+mj-cs"/>
              </a:rPr>
              <a:t>No need to know the presence </a:t>
            </a:r>
            <a:r>
              <a:rPr lang="en-US">
                <a:latin typeface="Raleway" pitchFamily="2" charset="0"/>
                <a:cs typeface="+mj-cs"/>
              </a:rPr>
              <a:t>of malicious </a:t>
            </a:r>
            <a:r>
              <a:rPr lang="en-US" smtClean="0">
                <a:latin typeface="Raleway" pitchFamily="2" charset="0"/>
                <a:cs typeface="+mj-cs"/>
              </a:rPr>
              <a:t>terminals</a:t>
            </a:r>
          </a:p>
          <a:p>
            <a:pPr lvl="1">
              <a:lnSpc>
                <a:spcPct val="150000"/>
              </a:lnSpc>
            </a:pPr>
            <a:endParaRPr lang="en-US" smtClean="0">
              <a:latin typeface="Raleway" pitchFamily="2" charset="0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smtClean="0">
                <a:latin typeface="Raleway" pitchFamily="2" charset="0"/>
                <a:cs typeface="+mj-cs"/>
              </a:rPr>
              <a:t>ACTIVE EAVESDROPPING: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  <a:cs typeface="+mj-cs"/>
              </a:rPr>
              <a:t>Active attackers are not suppressed automatically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  <a:cs typeface="+mj-cs"/>
              </a:rPr>
              <a:t>Attackers can contaminate the estimated CSIs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  <a:cs typeface="+mj-cs"/>
              </a:rPr>
              <a:t>Non-vanishing leakage to the eavesdroppers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aleway" pitchFamily="2" charset="0"/>
                <a:cs typeface="+mj-cs"/>
              </a:rPr>
              <a:t>Attackers’s CSI has to be known for suppression</a:t>
            </a:r>
            <a:r>
              <a:rPr lang="en-US">
                <a:cs typeface="+mj-cs"/>
              </a:rPr>
              <a:t/>
            </a:r>
            <a:br>
              <a:rPr lang="en-US">
                <a:cs typeface="+mj-cs"/>
              </a:rPr>
            </a:br>
            <a:r>
              <a:rPr lang="en-US" smtClean="0">
                <a:latin typeface="Raleway" pitchFamily="2" charset="0"/>
                <a:cs typeface="+mj-cs"/>
              </a:rPr>
              <a:t> </a:t>
            </a:r>
            <a:r>
              <a:rPr lang="en-US">
                <a:latin typeface="Raleway" pitchFamily="2" charset="0"/>
                <a:cs typeface="+mj-cs"/>
              </a:rPr>
              <a:t/>
            </a:r>
            <a:br>
              <a:rPr lang="en-US">
                <a:latin typeface="Raleway" pitchFamily="2" charset="0"/>
                <a:cs typeface="+mj-cs"/>
              </a:rPr>
            </a:br>
            <a:endParaRPr lang="en-US">
              <a:latin typeface="Raleway" pitchFamily="2" charset="0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837" y="5647499"/>
            <a:ext cx="980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D00000"/>
                </a:solidFill>
                <a:latin typeface="Raleway" pitchFamily="2" charset="0"/>
              </a:rPr>
              <a:t>IS THERE A TRACTABLE WAY TO MAKE ACTIVE EAVESDROPPERS PARTIALLY BLINDED?</a:t>
            </a:r>
            <a:endParaRPr lang="en-US" b="1">
              <a:solidFill>
                <a:srgbClr val="D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08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16234</TotalTime>
  <Words>2690</Words>
  <Application>Microsoft Office PowerPoint</Application>
  <PresentationFormat>Widescreen</PresentationFormat>
  <Paragraphs>349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Merriweather</vt:lpstr>
      <vt:lpstr>Raleway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sjd alk</dc:creator>
  <cp:lastModifiedBy>sjd alk</cp:lastModifiedBy>
  <cp:revision>749</cp:revision>
  <dcterms:created xsi:type="dcterms:W3CDTF">2021-09-20T05:53:26Z</dcterms:created>
  <dcterms:modified xsi:type="dcterms:W3CDTF">2022-08-21T02:27:28Z</dcterms:modified>
</cp:coreProperties>
</file>