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1"/>
    <p:restoredTop sz="95940"/>
  </p:normalViewPr>
  <p:slideViewPr>
    <p:cSldViewPr snapToGrid="0" snapToObjects="1">
      <p:cViewPr varScale="1">
        <p:scale>
          <a:sx n="106" d="100"/>
          <a:sy n="106" d="100"/>
        </p:scale>
        <p:origin x="20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7382-F86C-BC42-BAC4-A4FA9DC6B6FA}"/>
              </a:ext>
            </a:extLst>
          </p:cNvPr>
          <p:cNvSpPr>
            <a:spLocks noGrp="1"/>
          </p:cNvSpPr>
          <p:nvPr>
            <p:ph type="ctrTitle"/>
          </p:nvPr>
        </p:nvSpPr>
        <p:spPr/>
        <p:txBody>
          <a:bodyPr>
            <a:normAutofit fontScale="90000"/>
          </a:bodyPr>
          <a:lstStyle/>
          <a:p>
            <a:pPr algn="ctr"/>
            <a:r>
              <a:rPr lang="en-US" dirty="0"/>
              <a:t>Hybrid CTC/Attention Architecture for End-to-End Speech Recognition </a:t>
            </a:r>
            <a:br>
              <a:rPr lang="en-US" dirty="0"/>
            </a:br>
            <a:endParaRPr lang="en-US" dirty="0"/>
          </a:p>
        </p:txBody>
      </p:sp>
      <p:sp>
        <p:nvSpPr>
          <p:cNvPr id="3" name="Subtitle 2">
            <a:extLst>
              <a:ext uri="{FF2B5EF4-FFF2-40B4-BE49-F238E27FC236}">
                <a16:creationId xmlns:a16="http://schemas.microsoft.com/office/drawing/2014/main" id="{863DAD5E-57E1-BF4D-8064-005A8FD765ED}"/>
              </a:ext>
            </a:extLst>
          </p:cNvPr>
          <p:cNvSpPr>
            <a:spLocks noGrp="1"/>
          </p:cNvSpPr>
          <p:nvPr>
            <p:ph type="subTitle" idx="1"/>
          </p:nvPr>
        </p:nvSpPr>
        <p:spPr/>
        <p:txBody>
          <a:bodyPr/>
          <a:lstStyle/>
          <a:p>
            <a:pPr algn="ctr"/>
            <a:r>
              <a:rPr lang="en-US" dirty="0" err="1"/>
              <a:t>Jinnan</a:t>
            </a:r>
            <a:r>
              <a:rPr lang="en-US" dirty="0"/>
              <a:t> Li</a:t>
            </a:r>
          </a:p>
          <a:p>
            <a:pPr algn="ctr"/>
            <a:r>
              <a:rPr lang="en-US" dirty="0" err="1"/>
              <a:t>Ttic</a:t>
            </a:r>
            <a:r>
              <a:rPr lang="en-US" dirty="0"/>
              <a:t> 31110</a:t>
            </a:r>
          </a:p>
        </p:txBody>
      </p:sp>
    </p:spTree>
    <p:extLst>
      <p:ext uri="{BB962C8B-B14F-4D97-AF65-F5344CB8AC3E}">
        <p14:creationId xmlns:p14="http://schemas.microsoft.com/office/powerpoint/2010/main" val="41495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411D-8506-844F-98B3-60169B2A44E2}"/>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8BF1C28A-4FD3-0141-BD29-C1F07C8DAFBB}"/>
              </a:ext>
            </a:extLst>
          </p:cNvPr>
          <p:cNvSpPr>
            <a:spLocks noGrp="1"/>
          </p:cNvSpPr>
          <p:nvPr>
            <p:ph idx="1"/>
          </p:nvPr>
        </p:nvSpPr>
        <p:spPr>
          <a:xfrm>
            <a:off x="1141412" y="2261519"/>
            <a:ext cx="9905999" cy="3541714"/>
          </a:xfrm>
        </p:spPr>
        <p:txBody>
          <a:bodyPr>
            <a:normAutofit/>
          </a:bodyPr>
          <a:lstStyle/>
          <a:p>
            <a:r>
              <a:rPr lang="en-US" dirty="0"/>
              <a:t>Joint decoding</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B8B254E6-5E2F-7741-87D6-83A4CADD828C}"/>
              </a:ext>
            </a:extLst>
          </p:cNvPr>
          <p:cNvPicPr>
            <a:picLocks noChangeAspect="1"/>
          </p:cNvPicPr>
          <p:nvPr/>
        </p:nvPicPr>
        <p:blipFill>
          <a:blip r:embed="rId2"/>
          <a:stretch>
            <a:fillRect/>
          </a:stretch>
        </p:blipFill>
        <p:spPr>
          <a:xfrm>
            <a:off x="3697372" y="2400635"/>
            <a:ext cx="5880100" cy="1816100"/>
          </a:xfrm>
          <a:prstGeom prst="rect">
            <a:avLst/>
          </a:prstGeom>
        </p:spPr>
      </p:pic>
    </p:spTree>
    <p:extLst>
      <p:ext uri="{BB962C8B-B14F-4D97-AF65-F5344CB8AC3E}">
        <p14:creationId xmlns:p14="http://schemas.microsoft.com/office/powerpoint/2010/main" val="131656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ECB3-5931-D645-A835-A75F36175ED5}"/>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182E8F60-558E-394A-AE3A-B18492747906}"/>
              </a:ext>
            </a:extLst>
          </p:cNvPr>
          <p:cNvSpPr>
            <a:spLocks noGrp="1"/>
          </p:cNvSpPr>
          <p:nvPr>
            <p:ph idx="1"/>
          </p:nvPr>
        </p:nvSpPr>
        <p:spPr/>
        <p:txBody>
          <a:bodyPr>
            <a:normAutofit fontScale="92500"/>
          </a:bodyPr>
          <a:lstStyle/>
          <a:p>
            <a:r>
              <a:rPr lang="en-US" dirty="0"/>
              <a:t>Let </a:t>
            </a:r>
            <a:r>
              <a:rPr lang="el-GR" dirty="0"/>
              <a:t>Ω</a:t>
            </a:r>
            <a:r>
              <a:rPr lang="en-US" dirty="0"/>
              <a:t>_l be a set of partial hypotheses of the length l. </a:t>
            </a:r>
          </a:p>
          <a:p>
            <a:r>
              <a:rPr lang="en-US" dirty="0"/>
              <a:t>For each step, we expand each partial </a:t>
            </a:r>
            <a:r>
              <a:rPr lang="en-US" dirty="0" err="1"/>
              <a:t>hypothese</a:t>
            </a:r>
            <a:r>
              <a:rPr lang="en-US" dirty="0"/>
              <a:t> in </a:t>
            </a:r>
            <a:r>
              <a:rPr lang="el-GR" dirty="0"/>
              <a:t>Ω</a:t>
            </a:r>
            <a:r>
              <a:rPr lang="en-US" dirty="0"/>
              <a:t>_l-1  by adding one more letter and adding into </a:t>
            </a:r>
            <a:r>
              <a:rPr lang="el-GR" dirty="0"/>
              <a:t>Ω</a:t>
            </a:r>
            <a:r>
              <a:rPr lang="en-US" dirty="0"/>
              <a:t>_l. Find each </a:t>
            </a:r>
            <a:r>
              <a:rPr lang="en-US" dirty="0" err="1"/>
              <a:t>hypothese</a:t>
            </a:r>
            <a:r>
              <a:rPr lang="en-US" dirty="0"/>
              <a:t> h in </a:t>
            </a:r>
            <a:r>
              <a:rPr lang="el-GR" dirty="0"/>
              <a:t>Ω</a:t>
            </a:r>
            <a:r>
              <a:rPr lang="en-US" dirty="0"/>
              <a:t>_l, we compute the score</a:t>
            </a:r>
          </a:p>
          <a:p>
            <a:r>
              <a:rPr lang="en-US" dirty="0"/>
              <a:t>h = g + c</a:t>
            </a:r>
          </a:p>
          <a:p>
            <a:r>
              <a:rPr lang="en-US" dirty="0"/>
              <a:t>If c is a special symbol that represents the end of a sequence, &lt;</a:t>
            </a:r>
            <a:r>
              <a:rPr lang="en-US" dirty="0" err="1"/>
              <a:t>eos</a:t>
            </a:r>
            <a:r>
              <a:rPr lang="en-US" dirty="0"/>
              <a:t>&gt;, h is added to </a:t>
            </a:r>
            <a:r>
              <a:rPr lang="el-GR" dirty="0"/>
              <a:t>Ωˆ </a:t>
            </a:r>
            <a:r>
              <a:rPr lang="en-US" dirty="0"/>
              <a:t>but not </a:t>
            </a:r>
            <a:r>
              <a:rPr lang="el-GR" dirty="0"/>
              <a:t>Ω</a:t>
            </a:r>
            <a:r>
              <a:rPr lang="en-US" dirty="0"/>
              <a:t>_l , where </a:t>
            </a:r>
            <a:r>
              <a:rPr lang="el-GR" dirty="0"/>
              <a:t>Ωˆ </a:t>
            </a:r>
            <a:r>
              <a:rPr lang="en-US" dirty="0"/>
              <a:t>denotes a set of complete hypotheses. Finally, Cˆ is obtained by </a:t>
            </a:r>
          </a:p>
          <a:p>
            <a:endParaRPr lang="en-US" dirty="0"/>
          </a:p>
          <a:p>
            <a:endParaRPr lang="en-US" dirty="0"/>
          </a:p>
        </p:txBody>
      </p:sp>
      <p:pic>
        <p:nvPicPr>
          <p:cNvPr id="5" name="Picture 4">
            <a:extLst>
              <a:ext uri="{FF2B5EF4-FFF2-40B4-BE49-F238E27FC236}">
                <a16:creationId xmlns:a16="http://schemas.microsoft.com/office/drawing/2014/main" id="{D6338055-CDFE-EB48-8FB9-A82F46B49FA6}"/>
              </a:ext>
            </a:extLst>
          </p:cNvPr>
          <p:cNvPicPr>
            <a:picLocks noChangeAspect="1"/>
          </p:cNvPicPr>
          <p:nvPr/>
        </p:nvPicPr>
        <p:blipFill>
          <a:blip r:embed="rId2"/>
          <a:stretch>
            <a:fillRect/>
          </a:stretch>
        </p:blipFill>
        <p:spPr>
          <a:xfrm>
            <a:off x="3605463" y="3734594"/>
            <a:ext cx="4114800" cy="571500"/>
          </a:xfrm>
          <a:prstGeom prst="rect">
            <a:avLst/>
          </a:prstGeom>
        </p:spPr>
      </p:pic>
      <p:pic>
        <p:nvPicPr>
          <p:cNvPr id="7" name="Picture 6">
            <a:extLst>
              <a:ext uri="{FF2B5EF4-FFF2-40B4-BE49-F238E27FC236}">
                <a16:creationId xmlns:a16="http://schemas.microsoft.com/office/drawing/2014/main" id="{70346AFE-0F1E-124B-A1B2-B94D01E772E7}"/>
              </a:ext>
            </a:extLst>
          </p:cNvPr>
          <p:cNvPicPr>
            <a:picLocks noChangeAspect="1"/>
          </p:cNvPicPr>
          <p:nvPr/>
        </p:nvPicPr>
        <p:blipFill>
          <a:blip r:embed="rId3"/>
          <a:stretch>
            <a:fillRect/>
          </a:stretch>
        </p:blipFill>
        <p:spPr>
          <a:xfrm>
            <a:off x="4482766" y="5505451"/>
            <a:ext cx="2552700" cy="571500"/>
          </a:xfrm>
          <a:prstGeom prst="rect">
            <a:avLst/>
          </a:prstGeom>
        </p:spPr>
      </p:pic>
    </p:spTree>
    <p:extLst>
      <p:ext uri="{BB962C8B-B14F-4D97-AF65-F5344CB8AC3E}">
        <p14:creationId xmlns:p14="http://schemas.microsoft.com/office/powerpoint/2010/main" val="246843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D865-F119-254F-82A0-0F6A4454F8F6}"/>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CD5D017B-6ACD-1B4B-A2F5-DAD60AD4AC24}"/>
              </a:ext>
            </a:extLst>
          </p:cNvPr>
          <p:cNvSpPr>
            <a:spLocks noGrp="1"/>
          </p:cNvSpPr>
          <p:nvPr>
            <p:ph idx="1"/>
          </p:nvPr>
        </p:nvSpPr>
        <p:spPr/>
        <p:txBody>
          <a:bodyPr/>
          <a:lstStyle/>
          <a:p>
            <a:r>
              <a:rPr lang="en-US" dirty="0"/>
              <a:t>Attention-based ASR may be prone to include deletion and insertion errors because of its flexible alignment property;</a:t>
            </a:r>
          </a:p>
          <a:p>
            <a:r>
              <a:rPr lang="en-US" dirty="0"/>
              <a:t>it may prematurely predict the end-of-sequence label, even when it has not attended to all of the encoder frames, making the hypothesis too short </a:t>
            </a:r>
          </a:p>
          <a:p>
            <a:r>
              <a:rPr lang="en-US" dirty="0"/>
              <a:t>it may predict the next label with a high probability by attending to the same portions as those attended to before. This case the hypothesis becomes very long and includes repetitions of the same label sequence.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CFCD365E-E2DB-614D-A363-1FB663B0E6CD}"/>
              </a:ext>
            </a:extLst>
          </p:cNvPr>
          <p:cNvPicPr>
            <a:picLocks noChangeAspect="1"/>
          </p:cNvPicPr>
          <p:nvPr/>
        </p:nvPicPr>
        <p:blipFill>
          <a:blip r:embed="rId2"/>
          <a:stretch>
            <a:fillRect/>
          </a:stretch>
        </p:blipFill>
        <p:spPr>
          <a:xfrm>
            <a:off x="156411" y="5656246"/>
            <a:ext cx="10611852" cy="949092"/>
          </a:xfrm>
          <a:prstGeom prst="rect">
            <a:avLst/>
          </a:prstGeom>
        </p:spPr>
      </p:pic>
    </p:spTree>
    <p:extLst>
      <p:ext uri="{BB962C8B-B14F-4D97-AF65-F5344CB8AC3E}">
        <p14:creationId xmlns:p14="http://schemas.microsoft.com/office/powerpoint/2010/main" val="126934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3A77-DB3D-B84E-9E63-EB01617FCD0B}"/>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593F2D7F-652B-6A40-BD92-62C46CB3D1E7}"/>
              </a:ext>
            </a:extLst>
          </p:cNvPr>
          <p:cNvSpPr>
            <a:spLocks noGrp="1"/>
          </p:cNvSpPr>
          <p:nvPr>
            <p:ph idx="1"/>
          </p:nvPr>
        </p:nvSpPr>
        <p:spPr>
          <a:xfrm>
            <a:off x="1141411" y="1864477"/>
            <a:ext cx="9905999" cy="4223502"/>
          </a:xfrm>
        </p:spPr>
        <p:txBody>
          <a:bodyPr>
            <a:normAutofit/>
          </a:bodyPr>
          <a:lstStyle/>
          <a:p>
            <a:r>
              <a:rPr lang="en-US" dirty="0"/>
              <a:t>A conventional way to solve those problems is to add a length penalty.</a:t>
            </a:r>
          </a:p>
          <a:p>
            <a:endParaRPr lang="en-US" dirty="0"/>
          </a:p>
          <a:p>
            <a:r>
              <a:rPr lang="en-US" dirty="0"/>
              <a:t>In our case, we will add the attention objective as a penalty.</a:t>
            </a:r>
          </a:p>
          <a:p>
            <a:endParaRPr lang="en-US" dirty="0"/>
          </a:p>
          <a:p>
            <a:r>
              <a:rPr lang="en-US" dirty="0"/>
              <a:t>The CTC probability enforces a monotonic alignment that does not allow large jumps or looping of the same. Furthermore, it can avoid premature prediction of the end-of-sequence label, which is not handled by the coverage term.. </a:t>
            </a:r>
          </a:p>
          <a:p>
            <a:endParaRPr lang="en-US" dirty="0"/>
          </a:p>
          <a:p>
            <a:endParaRPr lang="en-US" dirty="0"/>
          </a:p>
        </p:txBody>
      </p:sp>
      <p:pic>
        <p:nvPicPr>
          <p:cNvPr id="5" name="Picture 4">
            <a:extLst>
              <a:ext uri="{FF2B5EF4-FFF2-40B4-BE49-F238E27FC236}">
                <a16:creationId xmlns:a16="http://schemas.microsoft.com/office/drawing/2014/main" id="{609D4830-487D-0A4A-AF4D-22F737D7E9D3}"/>
              </a:ext>
            </a:extLst>
          </p:cNvPr>
          <p:cNvPicPr>
            <a:picLocks noChangeAspect="1"/>
          </p:cNvPicPr>
          <p:nvPr/>
        </p:nvPicPr>
        <p:blipFill>
          <a:blip r:embed="rId2"/>
          <a:stretch>
            <a:fillRect/>
          </a:stretch>
        </p:blipFill>
        <p:spPr>
          <a:xfrm>
            <a:off x="3242927" y="2311755"/>
            <a:ext cx="5486400" cy="533400"/>
          </a:xfrm>
          <a:prstGeom prst="rect">
            <a:avLst/>
          </a:prstGeom>
        </p:spPr>
      </p:pic>
      <p:pic>
        <p:nvPicPr>
          <p:cNvPr id="9" name="Picture 8">
            <a:extLst>
              <a:ext uri="{FF2B5EF4-FFF2-40B4-BE49-F238E27FC236}">
                <a16:creationId xmlns:a16="http://schemas.microsoft.com/office/drawing/2014/main" id="{0EA7EA65-CA25-824D-97BA-C2AB38E56047}"/>
              </a:ext>
            </a:extLst>
          </p:cNvPr>
          <p:cNvPicPr>
            <a:picLocks noChangeAspect="1"/>
          </p:cNvPicPr>
          <p:nvPr/>
        </p:nvPicPr>
        <p:blipFill>
          <a:blip r:embed="rId3"/>
          <a:stretch>
            <a:fillRect/>
          </a:stretch>
        </p:blipFill>
        <p:spPr>
          <a:xfrm>
            <a:off x="3217527" y="3496135"/>
            <a:ext cx="5511800" cy="571500"/>
          </a:xfrm>
          <a:prstGeom prst="rect">
            <a:avLst/>
          </a:prstGeom>
        </p:spPr>
      </p:pic>
    </p:spTree>
    <p:extLst>
      <p:ext uri="{BB962C8B-B14F-4D97-AF65-F5344CB8AC3E}">
        <p14:creationId xmlns:p14="http://schemas.microsoft.com/office/powerpoint/2010/main" val="26146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7A0-57D7-1043-8831-B414477A8C50}"/>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D9FB9C6D-90BB-B247-BA3A-DD6730A7C8B8}"/>
              </a:ext>
            </a:extLst>
          </p:cNvPr>
          <p:cNvSpPr>
            <a:spLocks noGrp="1"/>
          </p:cNvSpPr>
          <p:nvPr>
            <p:ph idx="1"/>
          </p:nvPr>
        </p:nvSpPr>
        <p:spPr/>
        <p:txBody>
          <a:bodyPr>
            <a:normAutofit/>
          </a:bodyPr>
          <a:lstStyle/>
          <a:p>
            <a:r>
              <a:rPr lang="en-US" dirty="0"/>
              <a:t>it is nontrivial to combine the CTC and attention-based scores in the beam search, because the attention decoder performs it output-label-synchronously while CTC </a:t>
            </a:r>
            <a:r>
              <a:rPr lang="en-US" dirty="0" err="1"/>
              <a:t>perfomrs</a:t>
            </a:r>
            <a:r>
              <a:rPr lang="en-US" dirty="0"/>
              <a:t> it frame- synchronously. </a:t>
            </a:r>
          </a:p>
          <a:p>
            <a:r>
              <a:rPr lang="en-US" dirty="0"/>
              <a:t>The first method is a two-pass approach, in which the first pass obtains a set of complete hypotheses using the beam search, where only the attention-based sequence probabilities are considered. The second pass rescores the complete hypotheses using the CTC and attention probabilities.</a:t>
            </a:r>
          </a:p>
        </p:txBody>
      </p:sp>
      <p:pic>
        <p:nvPicPr>
          <p:cNvPr id="5" name="Picture 4">
            <a:extLst>
              <a:ext uri="{FF2B5EF4-FFF2-40B4-BE49-F238E27FC236}">
                <a16:creationId xmlns:a16="http://schemas.microsoft.com/office/drawing/2014/main" id="{F1EDF8E6-4DA6-BC47-BEEE-F588158DF5A9}"/>
              </a:ext>
            </a:extLst>
          </p:cNvPr>
          <p:cNvPicPr>
            <a:picLocks noChangeAspect="1"/>
          </p:cNvPicPr>
          <p:nvPr/>
        </p:nvPicPr>
        <p:blipFill>
          <a:blip r:embed="rId2"/>
          <a:stretch>
            <a:fillRect/>
          </a:stretch>
        </p:blipFill>
        <p:spPr>
          <a:xfrm>
            <a:off x="3212180" y="5460333"/>
            <a:ext cx="5197894" cy="1289383"/>
          </a:xfrm>
          <a:prstGeom prst="rect">
            <a:avLst/>
          </a:prstGeom>
        </p:spPr>
      </p:pic>
    </p:spTree>
    <p:extLst>
      <p:ext uri="{BB962C8B-B14F-4D97-AF65-F5344CB8AC3E}">
        <p14:creationId xmlns:p14="http://schemas.microsoft.com/office/powerpoint/2010/main" val="393212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4D7B-0D7F-CD43-B226-35C36FA554FA}"/>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70806734-D415-094A-8997-8D4469F502ED}"/>
              </a:ext>
            </a:extLst>
          </p:cNvPr>
          <p:cNvSpPr>
            <a:spLocks noGrp="1"/>
          </p:cNvSpPr>
          <p:nvPr>
            <p:ph idx="1"/>
          </p:nvPr>
        </p:nvSpPr>
        <p:spPr>
          <a:xfrm>
            <a:off x="960938" y="2097088"/>
            <a:ext cx="9905999" cy="4416008"/>
          </a:xfrm>
        </p:spPr>
        <p:txBody>
          <a:bodyPr>
            <a:normAutofit fontScale="92500" lnSpcReduction="20000"/>
          </a:bodyPr>
          <a:lstStyle/>
          <a:p>
            <a:r>
              <a:rPr lang="en-US" dirty="0"/>
              <a:t>The second method is one-pass de- coding, in which we compute the probability of each partial hypothesis using CTC and an attention model. </a:t>
            </a:r>
          </a:p>
          <a:p>
            <a:r>
              <a:rPr lang="en-US" dirty="0"/>
              <a:t>Here, we </a:t>
            </a:r>
            <a:r>
              <a:rPr lang="en-US" dirty="0" err="1"/>
              <a:t>uti</a:t>
            </a:r>
            <a:r>
              <a:rPr lang="en-US" dirty="0"/>
              <a:t>- </a:t>
            </a:r>
            <a:r>
              <a:rPr lang="en-US" dirty="0" err="1"/>
              <a:t>lize</a:t>
            </a:r>
            <a:r>
              <a:rPr lang="en-US" dirty="0"/>
              <a:t> the CTC prefix probability defined as the cumulative probability of all label sequences that have h as their prefix: </a:t>
            </a:r>
          </a:p>
          <a:p>
            <a:endParaRPr lang="en-US" dirty="0"/>
          </a:p>
          <a:p>
            <a:endParaRPr lang="en-US" dirty="0"/>
          </a:p>
          <a:p>
            <a:endParaRPr lang="en-US" dirty="0"/>
          </a:p>
          <a:p>
            <a:endParaRPr lang="en-US" dirty="0"/>
          </a:p>
          <a:p>
            <a:endParaRPr lang="en-US" dirty="0"/>
          </a:p>
          <a:p>
            <a:r>
              <a:rPr lang="en-US" dirty="0"/>
              <a:t>where </a:t>
            </a:r>
            <a:r>
              <a:rPr lang="el-GR" dirty="0"/>
              <a:t>ν </a:t>
            </a:r>
            <a:r>
              <a:rPr lang="en-US" dirty="0"/>
              <a:t>represents all possible label sequences except the empty string. </a:t>
            </a:r>
          </a:p>
          <a:p>
            <a:endParaRPr lang="en-US" dirty="0"/>
          </a:p>
          <a:p>
            <a:endParaRPr lang="en-US" dirty="0"/>
          </a:p>
        </p:txBody>
      </p:sp>
      <p:pic>
        <p:nvPicPr>
          <p:cNvPr id="5" name="Picture 4">
            <a:extLst>
              <a:ext uri="{FF2B5EF4-FFF2-40B4-BE49-F238E27FC236}">
                <a16:creationId xmlns:a16="http://schemas.microsoft.com/office/drawing/2014/main" id="{C5FDBA07-44AD-4B48-96B6-B8CDA3CD4407}"/>
              </a:ext>
            </a:extLst>
          </p:cNvPr>
          <p:cNvPicPr>
            <a:picLocks noChangeAspect="1"/>
          </p:cNvPicPr>
          <p:nvPr/>
        </p:nvPicPr>
        <p:blipFill>
          <a:blip r:embed="rId2"/>
          <a:stretch>
            <a:fillRect/>
          </a:stretch>
        </p:blipFill>
        <p:spPr>
          <a:xfrm>
            <a:off x="3063040" y="4203701"/>
            <a:ext cx="5295900" cy="1587500"/>
          </a:xfrm>
          <a:prstGeom prst="rect">
            <a:avLst/>
          </a:prstGeom>
        </p:spPr>
      </p:pic>
    </p:spTree>
    <p:extLst>
      <p:ext uri="{BB962C8B-B14F-4D97-AF65-F5344CB8AC3E}">
        <p14:creationId xmlns:p14="http://schemas.microsoft.com/office/powerpoint/2010/main" val="417275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FCBA-2791-A846-BAF9-732C54C0CEC3}"/>
              </a:ext>
            </a:extLst>
          </p:cNvPr>
          <p:cNvSpPr>
            <a:spLocks noGrp="1"/>
          </p:cNvSpPr>
          <p:nvPr>
            <p:ph type="title"/>
          </p:nvPr>
        </p:nvSpPr>
        <p:spPr/>
        <p:txBody>
          <a:bodyPr/>
          <a:lstStyle/>
          <a:p>
            <a:r>
              <a:rPr lang="en-US" dirty="0"/>
              <a:t>HYBRID CTC/ATTENTION </a:t>
            </a:r>
          </a:p>
        </p:txBody>
      </p:sp>
      <p:pic>
        <p:nvPicPr>
          <p:cNvPr id="5" name="Content Placeholder 4">
            <a:extLst>
              <a:ext uri="{FF2B5EF4-FFF2-40B4-BE49-F238E27FC236}">
                <a16:creationId xmlns:a16="http://schemas.microsoft.com/office/drawing/2014/main" id="{6AF8A878-96C1-6640-800A-576C9B416F49}"/>
              </a:ext>
            </a:extLst>
          </p:cNvPr>
          <p:cNvPicPr>
            <a:picLocks noGrp="1" noChangeAspect="1"/>
          </p:cNvPicPr>
          <p:nvPr>
            <p:ph idx="1"/>
          </p:nvPr>
        </p:nvPicPr>
        <p:blipFill>
          <a:blip r:embed="rId2"/>
          <a:stretch>
            <a:fillRect/>
          </a:stretch>
        </p:blipFill>
        <p:spPr>
          <a:xfrm>
            <a:off x="924699" y="1647909"/>
            <a:ext cx="4573732" cy="5111738"/>
          </a:xfrm>
        </p:spPr>
      </p:pic>
      <p:pic>
        <p:nvPicPr>
          <p:cNvPr id="9" name="Picture 8">
            <a:extLst>
              <a:ext uri="{FF2B5EF4-FFF2-40B4-BE49-F238E27FC236}">
                <a16:creationId xmlns:a16="http://schemas.microsoft.com/office/drawing/2014/main" id="{30CCDA5A-A561-1944-82B6-04F0D73725CB}"/>
              </a:ext>
            </a:extLst>
          </p:cNvPr>
          <p:cNvPicPr>
            <a:picLocks noChangeAspect="1"/>
          </p:cNvPicPr>
          <p:nvPr/>
        </p:nvPicPr>
        <p:blipFill>
          <a:blip r:embed="rId3"/>
          <a:stretch>
            <a:fillRect/>
          </a:stretch>
        </p:blipFill>
        <p:spPr>
          <a:xfrm>
            <a:off x="6094412" y="1647909"/>
            <a:ext cx="4952999" cy="5111738"/>
          </a:xfrm>
          <a:prstGeom prst="rect">
            <a:avLst/>
          </a:prstGeom>
        </p:spPr>
      </p:pic>
      <p:pic>
        <p:nvPicPr>
          <p:cNvPr id="11" name="Picture 10">
            <a:extLst>
              <a:ext uri="{FF2B5EF4-FFF2-40B4-BE49-F238E27FC236}">
                <a16:creationId xmlns:a16="http://schemas.microsoft.com/office/drawing/2014/main" id="{9E3C4EEE-EA30-CE44-B36E-57401D7CA901}"/>
              </a:ext>
            </a:extLst>
          </p:cNvPr>
          <p:cNvPicPr>
            <a:picLocks noChangeAspect="1"/>
          </p:cNvPicPr>
          <p:nvPr/>
        </p:nvPicPr>
        <p:blipFill>
          <a:blip r:embed="rId4"/>
          <a:stretch>
            <a:fillRect/>
          </a:stretch>
        </p:blipFill>
        <p:spPr>
          <a:xfrm>
            <a:off x="6333624" y="106519"/>
            <a:ext cx="5024187" cy="1251284"/>
          </a:xfrm>
          <a:prstGeom prst="rect">
            <a:avLst/>
          </a:prstGeom>
        </p:spPr>
      </p:pic>
    </p:spTree>
    <p:extLst>
      <p:ext uri="{BB962C8B-B14F-4D97-AF65-F5344CB8AC3E}">
        <p14:creationId xmlns:p14="http://schemas.microsoft.com/office/powerpoint/2010/main" val="3670048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CD01-F77C-BF4A-A46B-FEE657407F72}"/>
              </a:ext>
            </a:extLst>
          </p:cNvPr>
          <p:cNvSpPr>
            <a:spLocks noGrp="1"/>
          </p:cNvSpPr>
          <p:nvPr>
            <p:ph type="title"/>
          </p:nvPr>
        </p:nvSpPr>
        <p:spPr/>
        <p:txBody>
          <a:bodyPr/>
          <a:lstStyle/>
          <a:p>
            <a:r>
              <a:rPr lang="en-US" dirty="0"/>
              <a:t>RESULT</a:t>
            </a:r>
          </a:p>
        </p:txBody>
      </p:sp>
      <p:graphicFrame>
        <p:nvGraphicFramePr>
          <p:cNvPr id="4" name="Content Placeholder 3">
            <a:extLst>
              <a:ext uri="{FF2B5EF4-FFF2-40B4-BE49-F238E27FC236}">
                <a16:creationId xmlns:a16="http://schemas.microsoft.com/office/drawing/2014/main" id="{C443EC09-C74B-DB44-BA1F-7F2594C080E1}"/>
              </a:ext>
            </a:extLst>
          </p:cNvPr>
          <p:cNvGraphicFramePr>
            <a:graphicFrameLocks noGrp="1"/>
          </p:cNvGraphicFramePr>
          <p:nvPr>
            <p:ph idx="1"/>
            <p:extLst>
              <p:ext uri="{D42A27DB-BD31-4B8C-83A1-F6EECF244321}">
                <p14:modId xmlns:p14="http://schemas.microsoft.com/office/powerpoint/2010/main" val="3889133453"/>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513811341"/>
                    </a:ext>
                  </a:extLst>
                </a:gridCol>
                <a:gridCol w="3302000">
                  <a:extLst>
                    <a:ext uri="{9D8B030D-6E8A-4147-A177-3AD203B41FA5}">
                      <a16:colId xmlns:a16="http://schemas.microsoft.com/office/drawing/2014/main" val="3433061958"/>
                    </a:ext>
                  </a:extLst>
                </a:gridCol>
                <a:gridCol w="3302000">
                  <a:extLst>
                    <a:ext uri="{9D8B030D-6E8A-4147-A177-3AD203B41FA5}">
                      <a16:colId xmlns:a16="http://schemas.microsoft.com/office/drawing/2014/main" val="907079045"/>
                    </a:ext>
                  </a:extLst>
                </a:gridCol>
              </a:tblGrid>
              <a:tr h="370840">
                <a:tc>
                  <a:txBody>
                    <a:bodyPr/>
                    <a:lstStyle/>
                    <a:p>
                      <a:r>
                        <a:rPr lang="en-US" dirty="0" err="1"/>
                        <a:t>Librispeech</a:t>
                      </a:r>
                      <a:endParaRPr lang="en-US" dirty="0"/>
                    </a:p>
                  </a:txBody>
                  <a:tcPr/>
                </a:tc>
                <a:tc>
                  <a:txBody>
                    <a:bodyPr/>
                    <a:lstStyle/>
                    <a:p>
                      <a:r>
                        <a:rPr lang="en-US" dirty="0"/>
                        <a:t>10hr CER (dev-clean)</a:t>
                      </a:r>
                    </a:p>
                  </a:txBody>
                  <a:tcPr/>
                </a:tc>
                <a:tc>
                  <a:txBody>
                    <a:bodyPr/>
                    <a:lstStyle/>
                    <a:p>
                      <a:r>
                        <a:rPr lang="en-US" dirty="0"/>
                        <a:t>10hr WER (dev-clean)</a:t>
                      </a:r>
                    </a:p>
                  </a:txBody>
                  <a:tcPr/>
                </a:tc>
                <a:extLst>
                  <a:ext uri="{0D108BD9-81ED-4DB2-BD59-A6C34878D82A}">
                    <a16:rowId xmlns:a16="http://schemas.microsoft.com/office/drawing/2014/main" val="1597067765"/>
                  </a:ext>
                </a:extLst>
              </a:tr>
              <a:tr h="370840">
                <a:tc>
                  <a:txBody>
                    <a:bodyPr/>
                    <a:lstStyle/>
                    <a:p>
                      <a:r>
                        <a:rPr lang="en-US" dirty="0"/>
                        <a:t>Wav2vec+cnn+seq2seq</a:t>
                      </a:r>
                    </a:p>
                  </a:txBody>
                  <a:tcPr/>
                </a:tc>
                <a:tc>
                  <a:txBody>
                    <a:bodyPr/>
                    <a:lstStyle/>
                    <a:p>
                      <a:r>
                        <a:rPr lang="en-US" dirty="0"/>
                        <a:t>117.3</a:t>
                      </a:r>
                    </a:p>
                  </a:txBody>
                  <a:tcPr/>
                </a:tc>
                <a:tc>
                  <a:txBody>
                    <a:bodyPr/>
                    <a:lstStyle/>
                    <a:p>
                      <a:r>
                        <a:rPr lang="en-US" dirty="0"/>
                        <a:t>162.4</a:t>
                      </a:r>
                    </a:p>
                  </a:txBody>
                  <a:tcPr/>
                </a:tc>
                <a:extLst>
                  <a:ext uri="{0D108BD9-81ED-4DB2-BD59-A6C34878D82A}">
                    <a16:rowId xmlns:a16="http://schemas.microsoft.com/office/drawing/2014/main" val="3653603972"/>
                  </a:ext>
                </a:extLst>
              </a:tr>
              <a:tr h="370840">
                <a:tc>
                  <a:txBody>
                    <a:bodyPr/>
                    <a:lstStyle/>
                    <a:p>
                      <a:r>
                        <a:rPr lang="en-US" dirty="0"/>
                        <a:t>MOL (lambda=0.2)</a:t>
                      </a:r>
                    </a:p>
                  </a:txBody>
                  <a:tcPr/>
                </a:tc>
                <a:tc>
                  <a:txBody>
                    <a:bodyPr/>
                    <a:lstStyle/>
                    <a:p>
                      <a:r>
                        <a:rPr lang="en-US" dirty="0"/>
                        <a:t>96.07</a:t>
                      </a:r>
                    </a:p>
                  </a:txBody>
                  <a:tcPr/>
                </a:tc>
                <a:tc>
                  <a:txBody>
                    <a:bodyPr/>
                    <a:lstStyle/>
                    <a:p>
                      <a:r>
                        <a:rPr lang="en-US" dirty="0"/>
                        <a:t>100</a:t>
                      </a:r>
                    </a:p>
                  </a:txBody>
                  <a:tcPr/>
                </a:tc>
                <a:extLst>
                  <a:ext uri="{0D108BD9-81ED-4DB2-BD59-A6C34878D82A}">
                    <a16:rowId xmlns:a16="http://schemas.microsoft.com/office/drawing/2014/main" val="19311499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 (lambda=0.5)</a:t>
                      </a:r>
                    </a:p>
                  </a:txBody>
                  <a:tcPr/>
                </a:tc>
                <a:tc>
                  <a:txBody>
                    <a:bodyPr/>
                    <a:lstStyle/>
                    <a:p>
                      <a:r>
                        <a:rPr lang="en-US" dirty="0"/>
                        <a:t>84.26</a:t>
                      </a:r>
                    </a:p>
                  </a:txBody>
                  <a:tcPr/>
                </a:tc>
                <a:tc>
                  <a:txBody>
                    <a:bodyPr/>
                    <a:lstStyle/>
                    <a:p>
                      <a:r>
                        <a:rPr lang="en-US" dirty="0"/>
                        <a:t>100</a:t>
                      </a:r>
                    </a:p>
                  </a:txBody>
                  <a:tcPr/>
                </a:tc>
                <a:extLst>
                  <a:ext uri="{0D108BD9-81ED-4DB2-BD59-A6C34878D82A}">
                    <a16:rowId xmlns:a16="http://schemas.microsoft.com/office/drawing/2014/main" val="27066175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 (lambda=0.9)</a:t>
                      </a:r>
                    </a:p>
                  </a:txBody>
                  <a:tcPr/>
                </a:tc>
                <a:tc>
                  <a:txBody>
                    <a:bodyPr/>
                    <a:lstStyle/>
                    <a:p>
                      <a:r>
                        <a:rPr lang="en-US" dirty="0"/>
                        <a:t>96.31</a:t>
                      </a:r>
                    </a:p>
                  </a:txBody>
                  <a:tcPr/>
                </a:tc>
                <a:tc>
                  <a:txBody>
                    <a:bodyPr/>
                    <a:lstStyle/>
                    <a:p>
                      <a:r>
                        <a:rPr lang="en-US" dirty="0"/>
                        <a:t>100</a:t>
                      </a:r>
                    </a:p>
                  </a:txBody>
                  <a:tcPr/>
                </a:tc>
                <a:extLst>
                  <a:ext uri="{0D108BD9-81ED-4DB2-BD59-A6C34878D82A}">
                    <a16:rowId xmlns:a16="http://schemas.microsoft.com/office/drawing/2014/main" val="745418961"/>
                  </a:ext>
                </a:extLst>
              </a:tr>
            </a:tbl>
          </a:graphicData>
        </a:graphic>
      </p:graphicFrame>
    </p:spTree>
    <p:extLst>
      <p:ext uri="{BB962C8B-B14F-4D97-AF65-F5344CB8AC3E}">
        <p14:creationId xmlns:p14="http://schemas.microsoft.com/office/powerpoint/2010/main" val="190469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2EAA-4437-5440-87C2-4A5B7F89D0AA}"/>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29C6E743-63E0-0B41-9FB6-95D759135BA8}"/>
              </a:ext>
            </a:extLst>
          </p:cNvPr>
          <p:cNvSpPr>
            <a:spLocks noGrp="1"/>
          </p:cNvSpPr>
          <p:nvPr>
            <p:ph idx="1"/>
          </p:nvPr>
        </p:nvSpPr>
        <p:spPr/>
        <p:txBody>
          <a:bodyPr>
            <a:normAutofit fontScale="92500" lnSpcReduction="20000"/>
          </a:bodyPr>
          <a:lstStyle/>
          <a:p>
            <a:r>
              <a:rPr lang="en-US" dirty="0"/>
              <a:t>1. </a:t>
            </a:r>
            <a:r>
              <a:rPr lang="en-US" i="1" dirty="0"/>
              <a:t>A </a:t>
            </a:r>
            <a:r>
              <a:rPr lang="en-US" i="1" dirty="0" err="1"/>
              <a:t>pytorch</a:t>
            </a:r>
            <a:r>
              <a:rPr lang="en-US" i="1" dirty="0"/>
              <a:t> speech toolkit</a:t>
            </a:r>
            <a:r>
              <a:rPr lang="en-US" dirty="0"/>
              <a:t>. </a:t>
            </a:r>
            <a:r>
              <a:rPr lang="en-US" dirty="0" err="1"/>
              <a:t>SpeechBrain</a:t>
            </a:r>
            <a:r>
              <a:rPr lang="en-US" dirty="0"/>
              <a:t>. (n.d.). Retrieved June 2, 2022, from https://</a:t>
            </a:r>
            <a:r>
              <a:rPr lang="en-US" dirty="0" err="1"/>
              <a:t>speechbrain.github.io</a:t>
            </a:r>
            <a:r>
              <a:rPr lang="en-US" dirty="0"/>
              <a:t>/ </a:t>
            </a:r>
          </a:p>
          <a:p>
            <a:r>
              <a:rPr lang="en-US" dirty="0"/>
              <a:t>2. Miao, H., Cheng, G., Zhang, P., Li, T., &amp; Yan, Y. (2019). Online hybrid CTC/attention architecture for end-to-end speech recognition. </a:t>
            </a:r>
            <a:r>
              <a:rPr lang="en-US" i="1" dirty="0" err="1"/>
              <a:t>Interspeech</a:t>
            </a:r>
            <a:r>
              <a:rPr lang="en-US" i="1" dirty="0"/>
              <a:t> 2019</a:t>
            </a:r>
            <a:r>
              <a:rPr lang="en-US" dirty="0"/>
              <a:t>. https://</a:t>
            </a:r>
            <a:r>
              <a:rPr lang="en-US" dirty="0" err="1"/>
              <a:t>doi.org</a:t>
            </a:r>
            <a:r>
              <a:rPr lang="en-US" dirty="0"/>
              <a:t>/10.21437/interspeech.2019-2018 </a:t>
            </a:r>
          </a:p>
          <a:p>
            <a:r>
              <a:rPr lang="en-US" dirty="0"/>
              <a:t>3. Moriya, T., </a:t>
            </a:r>
            <a:r>
              <a:rPr lang="en-US" dirty="0" err="1"/>
              <a:t>Ochiai</a:t>
            </a:r>
            <a:r>
              <a:rPr lang="en-US" dirty="0"/>
              <a:t>, T., </a:t>
            </a:r>
            <a:r>
              <a:rPr lang="en-US" dirty="0" err="1"/>
              <a:t>Karita</a:t>
            </a:r>
            <a:r>
              <a:rPr lang="en-US" dirty="0"/>
              <a:t>, S., Sato, H., Tanaka, T., </a:t>
            </a:r>
            <a:r>
              <a:rPr lang="en-US" dirty="0" err="1"/>
              <a:t>Ashihara</a:t>
            </a:r>
            <a:r>
              <a:rPr lang="en-US" dirty="0"/>
              <a:t>, T., </a:t>
            </a:r>
            <a:r>
              <a:rPr lang="en-US" dirty="0" err="1"/>
              <a:t>Masumura</a:t>
            </a:r>
            <a:r>
              <a:rPr lang="en-US" dirty="0"/>
              <a:t>, R., Shinohara, Y., &amp; Delcroix, M. (2020). Self-distillation for improving CTC-transformer-based ASR Systems. </a:t>
            </a:r>
            <a:r>
              <a:rPr lang="en-US" i="1" dirty="0" err="1"/>
              <a:t>Interspeech</a:t>
            </a:r>
            <a:r>
              <a:rPr lang="en-US" i="1" dirty="0"/>
              <a:t> 2020</a:t>
            </a:r>
            <a:r>
              <a:rPr lang="en-US" dirty="0"/>
              <a:t>. https://</a:t>
            </a:r>
            <a:r>
              <a:rPr lang="en-US" dirty="0" err="1"/>
              <a:t>doi.org</a:t>
            </a:r>
            <a:r>
              <a:rPr lang="en-US" dirty="0"/>
              <a:t>/10.21437/interspeech.2020-1223 </a:t>
            </a:r>
          </a:p>
          <a:p>
            <a:endParaRPr lang="en-US" dirty="0"/>
          </a:p>
        </p:txBody>
      </p:sp>
    </p:spTree>
    <p:extLst>
      <p:ext uri="{BB962C8B-B14F-4D97-AF65-F5344CB8AC3E}">
        <p14:creationId xmlns:p14="http://schemas.microsoft.com/office/powerpoint/2010/main" val="17593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CCE3-0FEF-A141-86B1-D087A713385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7B8BA783-CB9E-AA42-A666-E4CC9EDC7BB0}"/>
              </a:ext>
            </a:extLst>
          </p:cNvPr>
          <p:cNvSpPr>
            <a:spLocks noGrp="1"/>
          </p:cNvSpPr>
          <p:nvPr>
            <p:ph idx="1"/>
          </p:nvPr>
        </p:nvSpPr>
        <p:spPr/>
        <p:txBody>
          <a:bodyPr/>
          <a:lstStyle/>
          <a:p>
            <a:pPr marL="514350" indent="-514350">
              <a:buFont typeface="+mj-lt"/>
              <a:buAutoNum type="romanUcPeriod"/>
            </a:pPr>
            <a:r>
              <a:rPr lang="en-US" dirty="0"/>
              <a:t>Introduction and Motivation</a:t>
            </a:r>
          </a:p>
          <a:p>
            <a:pPr marL="514350" indent="-514350">
              <a:buFont typeface="+mj-lt"/>
              <a:buAutoNum type="romanUcPeriod"/>
            </a:pPr>
            <a:r>
              <a:rPr lang="en-US" i="1" dirty="0"/>
              <a:t>Connectionist Temporal Classification </a:t>
            </a:r>
            <a:endParaRPr lang="en-US" dirty="0"/>
          </a:p>
          <a:p>
            <a:pPr marL="514350" indent="-514350">
              <a:buFont typeface="+mj-lt"/>
              <a:buAutoNum type="romanUcPeriod"/>
            </a:pPr>
            <a:r>
              <a:rPr lang="en-US" dirty="0"/>
              <a:t>Improving LSTM-CTC based ASR </a:t>
            </a:r>
          </a:p>
          <a:p>
            <a:pPr marL="514350" indent="-514350">
              <a:buFont typeface="+mj-lt"/>
              <a:buAutoNum type="romanUcPeriod"/>
            </a:pPr>
            <a:r>
              <a:rPr lang="en-US" i="1" dirty="0" err="1"/>
              <a:t>AttentionMechanism</a:t>
            </a:r>
            <a:r>
              <a:rPr lang="en-US" i="1" dirty="0"/>
              <a:t> </a:t>
            </a:r>
            <a:endParaRPr lang="en-US" dirty="0"/>
          </a:p>
          <a:p>
            <a:pPr marL="514350" indent="-514350">
              <a:buFont typeface="+mj-lt"/>
              <a:buAutoNum type="romanUcPeriod"/>
            </a:pPr>
            <a:r>
              <a:rPr lang="en-US" dirty="0"/>
              <a:t>HYBRID CTC/ATTENTION </a:t>
            </a:r>
          </a:p>
          <a:p>
            <a:pPr marL="514350" indent="-514350">
              <a:buFont typeface="+mj-lt"/>
              <a:buAutoNum type="romanUcPeriod"/>
            </a:pPr>
            <a:r>
              <a:rPr lang="en-US" dirty="0" err="1"/>
              <a:t>Experiements</a:t>
            </a:r>
            <a:r>
              <a:rPr lang="en-US" dirty="0"/>
              <a:t> and Results</a:t>
            </a:r>
          </a:p>
          <a:p>
            <a:pPr marL="514350" indent="-514350">
              <a:buFont typeface="+mj-lt"/>
              <a:buAutoNum type="romanUcPeriod"/>
            </a:pPr>
            <a:endParaRPr lang="en-US" dirty="0"/>
          </a:p>
          <a:p>
            <a:pPr marL="514350" indent="-514350">
              <a:buFont typeface="+mj-lt"/>
              <a:buAutoNum type="romanUcPeriod"/>
            </a:pPr>
            <a:endParaRPr lang="en-US" dirty="0"/>
          </a:p>
        </p:txBody>
      </p:sp>
    </p:spTree>
    <p:extLst>
      <p:ext uri="{BB962C8B-B14F-4D97-AF65-F5344CB8AC3E}">
        <p14:creationId xmlns:p14="http://schemas.microsoft.com/office/powerpoint/2010/main" val="186114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AA17-3E26-0B4B-8961-3D90563E27C4}"/>
              </a:ext>
            </a:extLst>
          </p:cNvPr>
          <p:cNvSpPr>
            <a:spLocks noGrp="1"/>
          </p:cNvSpPr>
          <p:nvPr>
            <p:ph type="title"/>
          </p:nvPr>
        </p:nvSpPr>
        <p:spPr/>
        <p:txBody>
          <a:bodyPr/>
          <a:lstStyle/>
          <a:p>
            <a:r>
              <a:rPr lang="en-US" dirty="0"/>
              <a:t>Introduction and motivation</a:t>
            </a:r>
          </a:p>
        </p:txBody>
      </p:sp>
      <p:sp>
        <p:nvSpPr>
          <p:cNvPr id="3" name="Content Placeholder 2">
            <a:extLst>
              <a:ext uri="{FF2B5EF4-FFF2-40B4-BE49-F238E27FC236}">
                <a16:creationId xmlns:a16="http://schemas.microsoft.com/office/drawing/2014/main" id="{01C03689-2E00-6445-BB09-2C6363C82E6C}"/>
              </a:ext>
            </a:extLst>
          </p:cNvPr>
          <p:cNvSpPr>
            <a:spLocks noGrp="1"/>
          </p:cNvSpPr>
          <p:nvPr>
            <p:ph idx="1"/>
          </p:nvPr>
        </p:nvSpPr>
        <p:spPr>
          <a:xfrm>
            <a:off x="1141412" y="2249486"/>
            <a:ext cx="10150702" cy="4441599"/>
          </a:xfrm>
        </p:spPr>
        <p:txBody>
          <a:bodyPr>
            <a:normAutofit fontScale="85000" lnSpcReduction="10000"/>
          </a:bodyPr>
          <a:lstStyle/>
          <a:p>
            <a:r>
              <a:rPr lang="en-US" b="1" dirty="0"/>
              <a:t>There are two major types of end- to-end architectures for ASR; attention-based methods use an attention mechanism to perform alignment between acoustic frames and recognized symbols, and connectionist temporal classification (CTC) uses Markov assumptions to efficiently solve sequential problems by dynamic programming. </a:t>
            </a:r>
          </a:p>
          <a:p>
            <a:pPr marL="0" indent="0">
              <a:buNone/>
            </a:pPr>
            <a:endParaRPr lang="en-US" dirty="0"/>
          </a:p>
          <a:p>
            <a:r>
              <a:rPr lang="en-US" dirty="0"/>
              <a:t>The basic attention-based mechanism has an advantage that it does not require any conditional independence assumptions. However, it is too flexible in the sense that it allows extremely non-sequential alignments. </a:t>
            </a:r>
          </a:p>
          <a:p>
            <a:endParaRPr lang="en-US" dirty="0"/>
          </a:p>
          <a:p>
            <a:r>
              <a:rPr lang="en-US" dirty="0"/>
              <a:t>The paper proposed a mechanism to take advantage of the constrained CTC alignment in a hybrid CTC/attention-based system.</a:t>
            </a:r>
          </a:p>
          <a:p>
            <a:endParaRPr lang="en-US" dirty="0"/>
          </a:p>
        </p:txBody>
      </p:sp>
    </p:spTree>
    <p:extLst>
      <p:ext uri="{BB962C8B-B14F-4D97-AF65-F5344CB8AC3E}">
        <p14:creationId xmlns:p14="http://schemas.microsoft.com/office/powerpoint/2010/main" val="69740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976-4A67-674D-825F-C3D5B82C7FB4}"/>
              </a:ext>
            </a:extLst>
          </p:cNvPr>
          <p:cNvSpPr>
            <a:spLocks noGrp="1"/>
          </p:cNvSpPr>
          <p:nvPr>
            <p:ph type="title"/>
          </p:nvPr>
        </p:nvSpPr>
        <p:spPr/>
        <p:txBody>
          <a:bodyPr/>
          <a:lstStyle/>
          <a:p>
            <a:r>
              <a:rPr lang="en-US" i="1" dirty="0"/>
              <a:t>Connectionist Temporal Classification </a:t>
            </a:r>
            <a:br>
              <a:rPr lang="en-US" dirty="0"/>
            </a:br>
            <a:endParaRPr lang="en-US" dirty="0"/>
          </a:p>
        </p:txBody>
      </p:sp>
      <p:sp>
        <p:nvSpPr>
          <p:cNvPr id="3" name="Content Placeholder 2">
            <a:extLst>
              <a:ext uri="{FF2B5EF4-FFF2-40B4-BE49-F238E27FC236}">
                <a16:creationId xmlns:a16="http://schemas.microsoft.com/office/drawing/2014/main" id="{46592F3F-B87A-B648-807C-6FCAEC9AC0BD}"/>
              </a:ext>
            </a:extLst>
          </p:cNvPr>
          <p:cNvSpPr>
            <a:spLocks noGrp="1"/>
          </p:cNvSpPr>
          <p:nvPr>
            <p:ph idx="1"/>
          </p:nvPr>
        </p:nvSpPr>
        <p:spPr>
          <a:xfrm>
            <a:off x="1141412" y="1558018"/>
            <a:ext cx="9905999" cy="4608514"/>
          </a:xfrm>
        </p:spPr>
        <p:txBody>
          <a:bodyPr/>
          <a:lstStyle/>
          <a:p>
            <a:r>
              <a:rPr lang="en-US" dirty="0"/>
              <a:t>Follows from Bayes decision theory.</a:t>
            </a:r>
          </a:p>
          <a:p>
            <a:r>
              <a:rPr lang="en-US" dirty="0"/>
              <a:t>Define an an augmented letter sequence, C’</a:t>
            </a:r>
          </a:p>
          <a:p>
            <a:pPr marL="0" indent="0" algn="ctr">
              <a:buNone/>
            </a:pPr>
            <a:r>
              <a:rPr lang="en-US" dirty="0"/>
              <a:t>C′ = {&lt;b&gt;,c1,&lt;b&gt;,c2,&lt;b&gt;,...,</a:t>
            </a:r>
            <a:r>
              <a:rPr lang="en-US" dirty="0" err="1"/>
              <a:t>cL</a:t>
            </a:r>
            <a:r>
              <a:rPr lang="en-US" dirty="0"/>
              <a:t>,&lt;b&gt;} </a:t>
            </a:r>
          </a:p>
          <a:p>
            <a:pPr marL="0" indent="0" algn="ctr">
              <a:buNone/>
            </a:pPr>
            <a:r>
              <a:rPr lang="en-US" dirty="0"/>
              <a:t>={</a:t>
            </a:r>
            <a:r>
              <a:rPr lang="en-US" dirty="0" err="1"/>
              <a:t>c′l</a:t>
            </a:r>
            <a:r>
              <a:rPr lang="en-US" dirty="0"/>
              <a:t> ∈U∪{&lt;b&gt;}|l=1,...,2L+1}</a:t>
            </a:r>
          </a:p>
          <a:p>
            <a:pPr marL="0" indent="0">
              <a:buNone/>
            </a:pPr>
            <a:r>
              <a:rPr lang="en-US" dirty="0"/>
              <a:t>and framewise letter sequence with an additional blank symbol, </a:t>
            </a:r>
          </a:p>
          <a:p>
            <a:pPr marL="0" indent="0" algn="ctr">
              <a:buNone/>
            </a:pPr>
            <a:r>
              <a:rPr lang="en-US" dirty="0"/>
              <a:t>Z = {</a:t>
            </a:r>
            <a:r>
              <a:rPr lang="en-US" dirty="0" err="1"/>
              <a:t>zt</a:t>
            </a:r>
            <a:r>
              <a:rPr lang="en-US" dirty="0"/>
              <a:t> ∈ U ∪ {&lt; b &gt;}|t = 1, . . . , T }.</a:t>
            </a:r>
          </a:p>
          <a:p>
            <a:r>
              <a:rPr lang="en-US" dirty="0"/>
              <a:t>We can solve the problem by finding argmax C in C’ of the objective</a:t>
            </a:r>
          </a:p>
          <a:p>
            <a:endParaRPr lang="en-US" dirty="0"/>
          </a:p>
        </p:txBody>
      </p:sp>
      <p:pic>
        <p:nvPicPr>
          <p:cNvPr id="5" name="Picture 4">
            <a:extLst>
              <a:ext uri="{FF2B5EF4-FFF2-40B4-BE49-F238E27FC236}">
                <a16:creationId xmlns:a16="http://schemas.microsoft.com/office/drawing/2014/main" id="{DBAC436E-8820-8145-B58B-F91A853936CC}"/>
              </a:ext>
            </a:extLst>
          </p:cNvPr>
          <p:cNvPicPr>
            <a:picLocks noChangeAspect="1"/>
          </p:cNvPicPr>
          <p:nvPr/>
        </p:nvPicPr>
        <p:blipFill>
          <a:blip r:embed="rId2"/>
          <a:stretch>
            <a:fillRect/>
          </a:stretch>
        </p:blipFill>
        <p:spPr>
          <a:xfrm>
            <a:off x="8051800" y="5747432"/>
            <a:ext cx="4140200" cy="838200"/>
          </a:xfrm>
          <a:prstGeom prst="rect">
            <a:avLst/>
          </a:prstGeom>
        </p:spPr>
      </p:pic>
      <p:pic>
        <p:nvPicPr>
          <p:cNvPr id="7" name="Picture 6">
            <a:extLst>
              <a:ext uri="{FF2B5EF4-FFF2-40B4-BE49-F238E27FC236}">
                <a16:creationId xmlns:a16="http://schemas.microsoft.com/office/drawing/2014/main" id="{BA77760B-99EA-9240-A17D-B53C9BA0CBC1}"/>
              </a:ext>
            </a:extLst>
          </p:cNvPr>
          <p:cNvPicPr>
            <a:picLocks noChangeAspect="1"/>
          </p:cNvPicPr>
          <p:nvPr/>
        </p:nvPicPr>
        <p:blipFill>
          <a:blip r:embed="rId3"/>
          <a:stretch>
            <a:fillRect/>
          </a:stretch>
        </p:blipFill>
        <p:spPr>
          <a:xfrm>
            <a:off x="9309100" y="1558018"/>
            <a:ext cx="2882900" cy="1562100"/>
          </a:xfrm>
          <a:prstGeom prst="rect">
            <a:avLst/>
          </a:prstGeom>
        </p:spPr>
      </p:pic>
      <p:pic>
        <p:nvPicPr>
          <p:cNvPr id="9" name="Picture 8">
            <a:extLst>
              <a:ext uri="{FF2B5EF4-FFF2-40B4-BE49-F238E27FC236}">
                <a16:creationId xmlns:a16="http://schemas.microsoft.com/office/drawing/2014/main" id="{18C079A1-D425-A14E-B967-0F700A831548}"/>
              </a:ext>
            </a:extLst>
          </p:cNvPr>
          <p:cNvPicPr>
            <a:picLocks noChangeAspect="1"/>
          </p:cNvPicPr>
          <p:nvPr/>
        </p:nvPicPr>
        <p:blipFill>
          <a:blip r:embed="rId4"/>
          <a:stretch>
            <a:fillRect/>
          </a:stretch>
        </p:blipFill>
        <p:spPr>
          <a:xfrm>
            <a:off x="9448800" y="3509510"/>
            <a:ext cx="2743200" cy="1244600"/>
          </a:xfrm>
          <a:prstGeom prst="rect">
            <a:avLst/>
          </a:prstGeom>
        </p:spPr>
      </p:pic>
      <p:pic>
        <p:nvPicPr>
          <p:cNvPr id="11" name="Picture 10">
            <a:extLst>
              <a:ext uri="{FF2B5EF4-FFF2-40B4-BE49-F238E27FC236}">
                <a16:creationId xmlns:a16="http://schemas.microsoft.com/office/drawing/2014/main" id="{38242F25-B8E2-E949-AD69-43244AFEBBC3}"/>
              </a:ext>
            </a:extLst>
          </p:cNvPr>
          <p:cNvPicPr>
            <a:picLocks noChangeAspect="1"/>
          </p:cNvPicPr>
          <p:nvPr/>
        </p:nvPicPr>
        <p:blipFill>
          <a:blip r:embed="rId5"/>
          <a:stretch>
            <a:fillRect/>
          </a:stretch>
        </p:blipFill>
        <p:spPr>
          <a:xfrm>
            <a:off x="4792661" y="5747432"/>
            <a:ext cx="2603500" cy="825500"/>
          </a:xfrm>
          <a:prstGeom prst="rect">
            <a:avLst/>
          </a:prstGeom>
        </p:spPr>
      </p:pic>
    </p:spTree>
    <p:extLst>
      <p:ext uri="{BB962C8B-B14F-4D97-AF65-F5344CB8AC3E}">
        <p14:creationId xmlns:p14="http://schemas.microsoft.com/office/powerpoint/2010/main" val="407129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D53C-DB17-6340-8790-9EE3AE36414B}"/>
              </a:ext>
            </a:extLst>
          </p:cNvPr>
          <p:cNvSpPr>
            <a:spLocks noGrp="1"/>
          </p:cNvSpPr>
          <p:nvPr>
            <p:ph type="title"/>
          </p:nvPr>
        </p:nvSpPr>
        <p:spPr/>
        <p:txBody>
          <a:bodyPr/>
          <a:lstStyle/>
          <a:p>
            <a:r>
              <a:rPr lang="en-US" dirty="0"/>
              <a:t>Improving LSTM-CTC based ASR </a:t>
            </a:r>
          </a:p>
        </p:txBody>
      </p:sp>
      <p:sp>
        <p:nvSpPr>
          <p:cNvPr id="3" name="Content Placeholder 2">
            <a:extLst>
              <a:ext uri="{FF2B5EF4-FFF2-40B4-BE49-F238E27FC236}">
                <a16:creationId xmlns:a16="http://schemas.microsoft.com/office/drawing/2014/main" id="{9B9D22ED-96AF-BC47-BFF4-E020E354B0AF}"/>
              </a:ext>
            </a:extLst>
          </p:cNvPr>
          <p:cNvSpPr>
            <a:spLocks noGrp="1"/>
          </p:cNvSpPr>
          <p:nvPr>
            <p:ph idx="1"/>
          </p:nvPr>
        </p:nvSpPr>
        <p:spPr/>
        <p:txBody>
          <a:bodyPr/>
          <a:lstStyle/>
          <a:p>
            <a:r>
              <a:rPr lang="en-US" dirty="0"/>
              <a:t>Long Short Term Memory (LSTM), and in general, recurrent neural network (RNN) based ASR systems trained with connectionist temporal classification (CTC) when data is abundant.</a:t>
            </a:r>
          </a:p>
          <a:p>
            <a:r>
              <a:rPr lang="en-US" dirty="0"/>
              <a:t>We want to improve the performance of this mechanism in domains with limited training data.</a:t>
            </a:r>
          </a:p>
          <a:p>
            <a:endParaRPr lang="en-US" dirty="0"/>
          </a:p>
          <a:p>
            <a:endParaRPr lang="en-US" dirty="0"/>
          </a:p>
        </p:txBody>
      </p:sp>
    </p:spTree>
    <p:extLst>
      <p:ext uri="{BB962C8B-B14F-4D97-AF65-F5344CB8AC3E}">
        <p14:creationId xmlns:p14="http://schemas.microsoft.com/office/powerpoint/2010/main" val="404016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0B3E-F4E9-894A-9044-D1DC8E30B6D0}"/>
              </a:ext>
            </a:extLst>
          </p:cNvPr>
          <p:cNvSpPr>
            <a:spLocks noGrp="1"/>
          </p:cNvSpPr>
          <p:nvPr>
            <p:ph type="title"/>
          </p:nvPr>
        </p:nvSpPr>
        <p:spPr/>
        <p:txBody>
          <a:bodyPr/>
          <a:lstStyle/>
          <a:p>
            <a:r>
              <a:rPr lang="en-US" dirty="0"/>
              <a:t>Improving LSTM-CTC based ASR </a:t>
            </a:r>
          </a:p>
        </p:txBody>
      </p:sp>
      <p:sp>
        <p:nvSpPr>
          <p:cNvPr id="3" name="Content Placeholder 2">
            <a:extLst>
              <a:ext uri="{FF2B5EF4-FFF2-40B4-BE49-F238E27FC236}">
                <a16:creationId xmlns:a16="http://schemas.microsoft.com/office/drawing/2014/main" id="{D90C6CED-5650-7D43-A100-E1070181B688}"/>
              </a:ext>
            </a:extLst>
          </p:cNvPr>
          <p:cNvSpPr>
            <a:spLocks noGrp="1"/>
          </p:cNvSpPr>
          <p:nvPr>
            <p:ph idx="1"/>
          </p:nvPr>
        </p:nvSpPr>
        <p:spPr>
          <a:xfrm>
            <a:off x="1141412" y="2249486"/>
            <a:ext cx="9905999" cy="4354513"/>
          </a:xfrm>
        </p:spPr>
        <p:txBody>
          <a:bodyPr>
            <a:normAutofit/>
          </a:bodyPr>
          <a:lstStyle/>
          <a:p>
            <a:pPr marL="0" indent="0">
              <a:buNone/>
            </a:pPr>
            <a:r>
              <a:rPr lang="en-US" dirty="0"/>
              <a:t>Several improving schemes:</a:t>
            </a:r>
          </a:p>
          <a:p>
            <a:r>
              <a:rPr lang="en-US" dirty="0"/>
              <a:t>Instead of initializing weights and biases to random values in the interval [-0.1,0.1], we initialize the forget gate bias, bf , to a large value, say 1, that will force the gate to be initialized in an open position and allow memory cell gradients in time to flow more readily.  </a:t>
            </a:r>
          </a:p>
          <a:p>
            <a:r>
              <a:rPr lang="en-US" dirty="0"/>
              <a:t>Data Augmentation </a:t>
            </a:r>
          </a:p>
          <a:p>
            <a:r>
              <a:rPr lang="en-US" dirty="0"/>
              <a:t>Stacking and striding frames </a:t>
            </a:r>
          </a:p>
          <a:p>
            <a:r>
              <a:rPr lang="en-US" dirty="0"/>
              <a:t>Dropout on feedforward connections </a:t>
            </a:r>
          </a:p>
          <a:p>
            <a:endParaRPr lang="en-US" dirty="0"/>
          </a:p>
        </p:txBody>
      </p:sp>
    </p:spTree>
    <p:extLst>
      <p:ext uri="{BB962C8B-B14F-4D97-AF65-F5344CB8AC3E}">
        <p14:creationId xmlns:p14="http://schemas.microsoft.com/office/powerpoint/2010/main" val="369806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94A7-F550-6A4D-9B57-73BC5BE5A5AF}"/>
              </a:ext>
            </a:extLst>
          </p:cNvPr>
          <p:cNvSpPr>
            <a:spLocks noGrp="1"/>
          </p:cNvSpPr>
          <p:nvPr>
            <p:ph type="title"/>
          </p:nvPr>
        </p:nvSpPr>
        <p:spPr/>
        <p:txBody>
          <a:bodyPr/>
          <a:lstStyle/>
          <a:p>
            <a:r>
              <a:rPr lang="en-US" dirty="0"/>
              <a:t>Improving LSTM-CTC based ASR</a:t>
            </a:r>
          </a:p>
        </p:txBody>
      </p:sp>
      <p:graphicFrame>
        <p:nvGraphicFramePr>
          <p:cNvPr id="7" name="Content Placeholder 6">
            <a:extLst>
              <a:ext uri="{FF2B5EF4-FFF2-40B4-BE49-F238E27FC236}">
                <a16:creationId xmlns:a16="http://schemas.microsoft.com/office/drawing/2014/main" id="{0A3424E9-B535-5849-A1AB-C33B58811652}"/>
              </a:ext>
            </a:extLst>
          </p:cNvPr>
          <p:cNvGraphicFramePr>
            <a:graphicFrameLocks noGrp="1"/>
          </p:cNvGraphicFramePr>
          <p:nvPr>
            <p:ph idx="1"/>
            <p:extLst>
              <p:ext uri="{D42A27DB-BD31-4B8C-83A1-F6EECF244321}">
                <p14:modId xmlns:p14="http://schemas.microsoft.com/office/powerpoint/2010/main" val="3568128503"/>
              </p:ext>
            </p:extLst>
          </p:nvPr>
        </p:nvGraphicFramePr>
        <p:xfrm>
          <a:off x="989013" y="1629728"/>
          <a:ext cx="9906000" cy="55778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3437649609"/>
                    </a:ext>
                  </a:extLst>
                </a:gridCol>
                <a:gridCol w="1981200">
                  <a:extLst>
                    <a:ext uri="{9D8B030D-6E8A-4147-A177-3AD203B41FA5}">
                      <a16:colId xmlns:a16="http://schemas.microsoft.com/office/drawing/2014/main" val="2469647145"/>
                    </a:ext>
                  </a:extLst>
                </a:gridCol>
                <a:gridCol w="1981200">
                  <a:extLst>
                    <a:ext uri="{9D8B030D-6E8A-4147-A177-3AD203B41FA5}">
                      <a16:colId xmlns:a16="http://schemas.microsoft.com/office/drawing/2014/main" val="254139414"/>
                    </a:ext>
                  </a:extLst>
                </a:gridCol>
                <a:gridCol w="1981200">
                  <a:extLst>
                    <a:ext uri="{9D8B030D-6E8A-4147-A177-3AD203B41FA5}">
                      <a16:colId xmlns:a16="http://schemas.microsoft.com/office/drawing/2014/main" val="3655280452"/>
                    </a:ext>
                  </a:extLst>
                </a:gridCol>
                <a:gridCol w="1981200">
                  <a:extLst>
                    <a:ext uri="{9D8B030D-6E8A-4147-A177-3AD203B41FA5}">
                      <a16:colId xmlns:a16="http://schemas.microsoft.com/office/drawing/2014/main" val="936576310"/>
                    </a:ext>
                  </a:extLst>
                </a:gridCol>
              </a:tblGrid>
              <a:tr h="370840">
                <a:tc>
                  <a:txBody>
                    <a:bodyPr/>
                    <a:lstStyle/>
                    <a:p>
                      <a:r>
                        <a:rPr lang="en-US" dirty="0" err="1"/>
                        <a:t>Librispeech</a:t>
                      </a:r>
                      <a:endParaRPr lang="en-US" dirty="0"/>
                    </a:p>
                  </a:txBody>
                  <a:tcPr/>
                </a:tc>
                <a:tc>
                  <a:txBody>
                    <a:bodyPr/>
                    <a:lstStyle/>
                    <a:p>
                      <a:r>
                        <a:rPr lang="en-US" dirty="0"/>
                        <a:t>1h CER (clean-dev)</a:t>
                      </a:r>
                    </a:p>
                  </a:txBody>
                  <a:tcPr/>
                </a:tc>
                <a:tc>
                  <a:txBody>
                    <a:bodyPr/>
                    <a:lstStyle/>
                    <a:p>
                      <a:r>
                        <a:rPr lang="en-US" dirty="0"/>
                        <a:t>1h valid WER (clean-dev)</a:t>
                      </a:r>
                    </a:p>
                  </a:txBody>
                  <a:tcPr/>
                </a:tc>
                <a:tc>
                  <a:txBody>
                    <a:bodyPr/>
                    <a:lstStyle/>
                    <a:p>
                      <a:r>
                        <a:rPr lang="en-US" dirty="0"/>
                        <a:t>10h valid CER</a:t>
                      </a:r>
                    </a:p>
                    <a:p>
                      <a:r>
                        <a:rPr lang="en-US" dirty="0"/>
                        <a:t>(clean-dev)</a:t>
                      </a:r>
                    </a:p>
                  </a:txBody>
                  <a:tcPr/>
                </a:tc>
                <a:tc>
                  <a:txBody>
                    <a:bodyPr/>
                    <a:lstStyle/>
                    <a:p>
                      <a:r>
                        <a:rPr lang="en-US" dirty="0"/>
                        <a:t>10h valid WER</a:t>
                      </a:r>
                    </a:p>
                    <a:p>
                      <a:r>
                        <a:rPr lang="en-US" dirty="0"/>
                        <a:t>(clean-dev)</a:t>
                      </a:r>
                    </a:p>
                  </a:txBody>
                  <a:tcPr/>
                </a:tc>
                <a:extLst>
                  <a:ext uri="{0D108BD9-81ED-4DB2-BD59-A6C34878D82A}">
                    <a16:rowId xmlns:a16="http://schemas.microsoft.com/office/drawing/2014/main" val="4268031104"/>
                  </a:ext>
                </a:extLst>
              </a:tr>
              <a:tr h="370840">
                <a:tc>
                  <a:txBody>
                    <a:bodyPr/>
                    <a:lstStyle/>
                    <a:p>
                      <a:r>
                        <a:rPr lang="en-US" dirty="0"/>
                        <a:t>Wav2vec+CTC (baseline)</a:t>
                      </a:r>
                    </a:p>
                  </a:txBody>
                  <a:tcPr/>
                </a:tc>
                <a:tc>
                  <a:txBody>
                    <a:bodyPr/>
                    <a:lstStyle/>
                    <a:p>
                      <a:r>
                        <a:rPr lang="en-US" dirty="0"/>
                        <a:t>11.31</a:t>
                      </a:r>
                    </a:p>
                  </a:txBody>
                  <a:tcPr/>
                </a:tc>
                <a:tc>
                  <a:txBody>
                    <a:bodyPr/>
                    <a:lstStyle/>
                    <a:p>
                      <a:r>
                        <a:rPr lang="en-US" dirty="0"/>
                        <a:t>27.05</a:t>
                      </a:r>
                    </a:p>
                  </a:txBody>
                  <a:tcPr/>
                </a:tc>
                <a:tc>
                  <a:txBody>
                    <a:bodyPr/>
                    <a:lstStyle/>
                    <a:p>
                      <a:r>
                        <a:rPr lang="en-US" dirty="0"/>
                        <a:t>8.5</a:t>
                      </a:r>
                    </a:p>
                  </a:txBody>
                  <a:tcPr/>
                </a:tc>
                <a:tc>
                  <a:txBody>
                    <a:bodyPr/>
                    <a:lstStyle/>
                    <a:p>
                      <a:r>
                        <a:rPr lang="en-US" dirty="0"/>
                        <a:t>22.71</a:t>
                      </a:r>
                    </a:p>
                  </a:txBody>
                  <a:tcPr/>
                </a:tc>
                <a:extLst>
                  <a:ext uri="{0D108BD9-81ED-4DB2-BD59-A6C34878D82A}">
                    <a16:rowId xmlns:a16="http://schemas.microsoft.com/office/drawing/2014/main" val="2390164957"/>
                  </a:ext>
                </a:extLst>
              </a:tr>
              <a:tr h="370840">
                <a:tc>
                  <a:txBody>
                    <a:bodyPr/>
                    <a:lstStyle/>
                    <a:p>
                      <a:r>
                        <a:rPr lang="en-US" dirty="0"/>
                        <a:t>Wav2vec+DNN+CTC</a:t>
                      </a:r>
                    </a:p>
                  </a:txBody>
                  <a:tcPr/>
                </a:tc>
                <a:tc>
                  <a:txBody>
                    <a:bodyPr/>
                    <a:lstStyle/>
                    <a:p>
                      <a:r>
                        <a:rPr lang="en-US" dirty="0"/>
                        <a:t>100</a:t>
                      </a:r>
                    </a:p>
                  </a:txBody>
                  <a:tcPr/>
                </a:tc>
                <a:tc>
                  <a:txBody>
                    <a:bodyPr/>
                    <a:lstStyle/>
                    <a:p>
                      <a:r>
                        <a:rPr lang="en-US" dirty="0"/>
                        <a:t>100</a:t>
                      </a:r>
                    </a:p>
                  </a:txBody>
                  <a:tcPr/>
                </a:tc>
                <a:tc>
                  <a:txBody>
                    <a:bodyPr/>
                    <a:lstStyle/>
                    <a:p>
                      <a:r>
                        <a:rPr lang="en-US" dirty="0"/>
                        <a:t>83.95</a:t>
                      </a:r>
                    </a:p>
                  </a:txBody>
                  <a:tcPr/>
                </a:tc>
                <a:tc>
                  <a:txBody>
                    <a:bodyPr/>
                    <a:lstStyle/>
                    <a:p>
                      <a:r>
                        <a:rPr lang="en-US" dirty="0"/>
                        <a:t>100</a:t>
                      </a:r>
                    </a:p>
                  </a:txBody>
                  <a:tcPr/>
                </a:tc>
                <a:extLst>
                  <a:ext uri="{0D108BD9-81ED-4DB2-BD59-A6C34878D82A}">
                    <a16:rowId xmlns:a16="http://schemas.microsoft.com/office/drawing/2014/main" val="16524494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Wav2vec+LSTM+CTC (random initialization)</a:t>
                      </a:r>
                    </a:p>
                  </a:txBody>
                  <a:tcPr/>
                </a:tc>
                <a:tc>
                  <a:txBody>
                    <a:bodyPr/>
                    <a:lstStyle/>
                    <a:p>
                      <a:r>
                        <a:rPr lang="en-US" dirty="0"/>
                        <a:t>100</a:t>
                      </a:r>
                    </a:p>
                  </a:txBody>
                  <a:tcPr/>
                </a:tc>
                <a:tc>
                  <a:txBody>
                    <a:bodyPr/>
                    <a:lstStyle/>
                    <a:p>
                      <a:r>
                        <a:rPr lang="en-US" dirty="0"/>
                        <a:t>100</a:t>
                      </a:r>
                    </a:p>
                  </a:txBody>
                  <a:tcPr/>
                </a:tc>
                <a:tc>
                  <a:txBody>
                    <a:bodyPr/>
                    <a:lstStyle/>
                    <a:p>
                      <a:r>
                        <a:rPr lang="en-US" dirty="0"/>
                        <a:t>99.51</a:t>
                      </a:r>
                    </a:p>
                  </a:txBody>
                  <a:tcPr/>
                </a:tc>
                <a:tc>
                  <a:txBody>
                    <a:bodyPr/>
                    <a:lstStyle/>
                    <a:p>
                      <a:r>
                        <a:rPr lang="en-US" dirty="0"/>
                        <a:t>100</a:t>
                      </a:r>
                    </a:p>
                  </a:txBody>
                  <a:tcPr/>
                </a:tc>
                <a:extLst>
                  <a:ext uri="{0D108BD9-81ED-4DB2-BD59-A6C34878D82A}">
                    <a16:rowId xmlns:a16="http://schemas.microsoft.com/office/drawing/2014/main" val="27122919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Wav2vec+LSTM+CTC (</a:t>
                      </a:r>
                      <a:r>
                        <a:rPr lang="en-US" dirty="0" err="1"/>
                        <a:t>b_f</a:t>
                      </a:r>
                      <a:r>
                        <a:rPr lang="en-US" dirty="0"/>
                        <a:t>=1)</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4239473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Wav2vec+LSTM+CTC (</a:t>
                      </a:r>
                      <a:r>
                        <a:rPr lang="en-US" dirty="0" err="1"/>
                        <a:t>b_f</a:t>
                      </a:r>
                      <a:r>
                        <a:rPr lang="en-US" dirty="0"/>
                        <a:t>=1, </a:t>
                      </a:r>
                      <a:r>
                        <a:rPr lang="en-US" sz="1800" kern="1200" dirty="0">
                          <a:solidFill>
                            <a:schemeClr val="dk1"/>
                          </a:solidFill>
                          <a:effectLst/>
                          <a:latin typeface="+mn-lt"/>
                          <a:ea typeface="+mn-ea"/>
                          <a:cs typeface="+mn-cs"/>
                        </a:rPr>
                        <a:t>minimum 6 epochs</a:t>
                      </a:r>
                      <a:r>
                        <a:rPr lang="en-US" dirty="0"/>
                        <a:t>)</a:t>
                      </a:r>
                    </a:p>
                  </a:txBody>
                  <a:tcPr/>
                </a:tc>
                <a:tc>
                  <a:txBody>
                    <a:bodyPr/>
                    <a:lstStyle/>
                    <a:p>
                      <a:r>
                        <a:rPr lang="en-US" dirty="0"/>
                        <a:t>100</a:t>
                      </a:r>
                    </a:p>
                  </a:txBody>
                  <a:tcPr/>
                </a:tc>
                <a:tc>
                  <a:txBody>
                    <a:bodyPr/>
                    <a:lstStyle/>
                    <a:p>
                      <a:r>
                        <a:rPr lang="en-US" dirty="0"/>
                        <a:t>100</a:t>
                      </a:r>
                    </a:p>
                  </a:txBody>
                  <a:tcPr/>
                </a:tc>
                <a:tc>
                  <a:txBody>
                    <a:bodyPr/>
                    <a:lstStyle/>
                    <a:p>
                      <a:r>
                        <a:rPr lang="en-US" dirty="0"/>
                        <a:t>99.72</a:t>
                      </a:r>
                    </a:p>
                  </a:txBody>
                  <a:tcPr/>
                </a:tc>
                <a:tc>
                  <a:txBody>
                    <a:bodyPr/>
                    <a:lstStyle/>
                    <a:p>
                      <a:r>
                        <a:rPr lang="en-US" dirty="0"/>
                        <a:t>100</a:t>
                      </a:r>
                    </a:p>
                  </a:txBody>
                  <a:tcPr/>
                </a:tc>
                <a:extLst>
                  <a:ext uri="{0D108BD9-81ED-4DB2-BD59-A6C34878D82A}">
                    <a16:rowId xmlns:a16="http://schemas.microsoft.com/office/drawing/2014/main" val="19217881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Wav2vec+LSTM+CTC (</a:t>
                      </a:r>
                      <a:r>
                        <a:rPr lang="en-US" dirty="0" err="1"/>
                        <a:t>b_f</a:t>
                      </a:r>
                      <a:r>
                        <a:rPr lang="en-US" dirty="0"/>
                        <a:t>=1, </a:t>
                      </a:r>
                      <a:r>
                        <a:rPr lang="en-US" sz="1800" kern="1200" dirty="0">
                          <a:solidFill>
                            <a:schemeClr val="dk1"/>
                          </a:solidFill>
                          <a:effectLst/>
                          <a:latin typeface="+mn-lt"/>
                          <a:ea typeface="+mn-ea"/>
                          <a:cs typeface="+mn-cs"/>
                        </a:rPr>
                        <a:t>minimum 8 epochs</a:t>
                      </a:r>
                      <a:r>
                        <a:rPr lang="en-US" dirty="0"/>
                        <a:t>)</a:t>
                      </a:r>
                    </a:p>
                    <a:p>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2170409864"/>
                  </a:ext>
                </a:extLst>
              </a:tr>
            </a:tbl>
          </a:graphicData>
        </a:graphic>
      </p:graphicFrame>
    </p:spTree>
    <p:extLst>
      <p:ext uri="{BB962C8B-B14F-4D97-AF65-F5344CB8AC3E}">
        <p14:creationId xmlns:p14="http://schemas.microsoft.com/office/powerpoint/2010/main" val="29122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6333-99F6-604A-B80C-033EFFC10033}"/>
              </a:ext>
            </a:extLst>
          </p:cNvPr>
          <p:cNvSpPr>
            <a:spLocks noGrp="1"/>
          </p:cNvSpPr>
          <p:nvPr>
            <p:ph type="title"/>
          </p:nvPr>
        </p:nvSpPr>
        <p:spPr/>
        <p:txBody>
          <a:bodyPr/>
          <a:lstStyle/>
          <a:p>
            <a:r>
              <a:rPr lang="en-US" i="1" dirty="0"/>
              <a:t>Attention Mechanism </a:t>
            </a:r>
            <a:br>
              <a:rPr lang="en-US" dirty="0"/>
            </a:br>
            <a:endParaRPr lang="en-US" dirty="0"/>
          </a:p>
        </p:txBody>
      </p:sp>
      <p:sp>
        <p:nvSpPr>
          <p:cNvPr id="3" name="Content Placeholder 2">
            <a:extLst>
              <a:ext uri="{FF2B5EF4-FFF2-40B4-BE49-F238E27FC236}">
                <a16:creationId xmlns:a16="http://schemas.microsoft.com/office/drawing/2014/main" id="{3782B0F5-627E-824C-A4A4-68B5EF8631C1}"/>
              </a:ext>
            </a:extLst>
          </p:cNvPr>
          <p:cNvSpPr>
            <a:spLocks noGrp="1"/>
          </p:cNvSpPr>
          <p:nvPr>
            <p:ph idx="1"/>
          </p:nvPr>
        </p:nvSpPr>
        <p:spPr/>
        <p:txBody>
          <a:bodyPr/>
          <a:lstStyle/>
          <a:p>
            <a:r>
              <a:rPr lang="en-US" dirty="0"/>
              <a:t>Compared with the CTC approach, </a:t>
            </a:r>
            <a:r>
              <a:rPr lang="en-US" i="1" dirty="0"/>
              <a:t>the attention-based approach does not make any conditional independence assumptions</a:t>
            </a:r>
            <a:r>
              <a:rPr lang="en-US" dirty="0"/>
              <a:t>, and directly estimates the posterior, p(C|X ), on the basis of a probabilistic chain rule, as follows:</a:t>
            </a:r>
          </a:p>
          <a:p>
            <a:endParaRPr lang="en-US" dirty="0"/>
          </a:p>
          <a:p>
            <a:endParaRPr lang="en-US" dirty="0"/>
          </a:p>
        </p:txBody>
      </p:sp>
      <p:pic>
        <p:nvPicPr>
          <p:cNvPr id="5" name="Picture 4">
            <a:extLst>
              <a:ext uri="{FF2B5EF4-FFF2-40B4-BE49-F238E27FC236}">
                <a16:creationId xmlns:a16="http://schemas.microsoft.com/office/drawing/2014/main" id="{BA7930DE-AB3D-E74E-87D2-6FD1EA21AB55}"/>
              </a:ext>
            </a:extLst>
          </p:cNvPr>
          <p:cNvPicPr>
            <a:picLocks noChangeAspect="1"/>
          </p:cNvPicPr>
          <p:nvPr/>
        </p:nvPicPr>
        <p:blipFill>
          <a:blip r:embed="rId2"/>
          <a:stretch>
            <a:fillRect/>
          </a:stretch>
        </p:blipFill>
        <p:spPr>
          <a:xfrm>
            <a:off x="3901908" y="3645694"/>
            <a:ext cx="4051300" cy="749300"/>
          </a:xfrm>
          <a:prstGeom prst="rect">
            <a:avLst/>
          </a:prstGeom>
        </p:spPr>
      </p:pic>
      <p:pic>
        <p:nvPicPr>
          <p:cNvPr id="7" name="Picture 6">
            <a:extLst>
              <a:ext uri="{FF2B5EF4-FFF2-40B4-BE49-F238E27FC236}">
                <a16:creationId xmlns:a16="http://schemas.microsoft.com/office/drawing/2014/main" id="{EE9C4E34-B121-FC42-8542-EC74DD0B6E11}"/>
              </a:ext>
            </a:extLst>
          </p:cNvPr>
          <p:cNvPicPr>
            <a:picLocks noChangeAspect="1"/>
          </p:cNvPicPr>
          <p:nvPr/>
        </p:nvPicPr>
        <p:blipFill>
          <a:blip r:embed="rId3"/>
          <a:stretch>
            <a:fillRect/>
          </a:stretch>
        </p:blipFill>
        <p:spPr>
          <a:xfrm>
            <a:off x="3901908" y="4394994"/>
            <a:ext cx="4051300" cy="2209800"/>
          </a:xfrm>
          <a:prstGeom prst="rect">
            <a:avLst/>
          </a:prstGeom>
        </p:spPr>
      </p:pic>
    </p:spTree>
    <p:extLst>
      <p:ext uri="{BB962C8B-B14F-4D97-AF65-F5344CB8AC3E}">
        <p14:creationId xmlns:p14="http://schemas.microsoft.com/office/powerpoint/2010/main" val="216605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CB24-BFA4-0A42-9B6E-BF8A9A605968}"/>
              </a:ext>
            </a:extLst>
          </p:cNvPr>
          <p:cNvSpPr>
            <a:spLocks noGrp="1"/>
          </p:cNvSpPr>
          <p:nvPr>
            <p:ph type="title"/>
          </p:nvPr>
        </p:nvSpPr>
        <p:spPr/>
        <p:txBody>
          <a:bodyPr/>
          <a:lstStyle/>
          <a:p>
            <a:r>
              <a:rPr lang="en-US" dirty="0"/>
              <a:t>HYBRID CTC/ATTENTION </a:t>
            </a:r>
          </a:p>
        </p:txBody>
      </p:sp>
      <p:sp>
        <p:nvSpPr>
          <p:cNvPr id="3" name="Content Placeholder 2">
            <a:extLst>
              <a:ext uri="{FF2B5EF4-FFF2-40B4-BE49-F238E27FC236}">
                <a16:creationId xmlns:a16="http://schemas.microsoft.com/office/drawing/2014/main" id="{F3FFA31A-5F49-A245-8D99-890662FBA3B4}"/>
              </a:ext>
            </a:extLst>
          </p:cNvPr>
          <p:cNvSpPr>
            <a:spLocks noGrp="1"/>
          </p:cNvSpPr>
          <p:nvPr>
            <p:ph idx="1"/>
          </p:nvPr>
        </p:nvSpPr>
        <p:spPr/>
        <p:txBody>
          <a:bodyPr>
            <a:normAutofit/>
          </a:bodyPr>
          <a:lstStyle/>
          <a:p>
            <a:r>
              <a:rPr lang="en-US" i="1" dirty="0" err="1"/>
              <a:t>Multiobjective</a:t>
            </a:r>
            <a:r>
              <a:rPr lang="en-US" i="1" dirty="0"/>
              <a:t> Learning </a:t>
            </a:r>
            <a:endParaRPr lang="en-US" dirty="0"/>
          </a:p>
          <a:p>
            <a:r>
              <a:rPr lang="en-US" dirty="0"/>
              <a:t>uses a CTC objective function as an auxiliary task to train the attention model encoder within the </a:t>
            </a:r>
            <a:r>
              <a:rPr lang="en-US" dirty="0" err="1"/>
              <a:t>multiobjective</a:t>
            </a:r>
            <a:r>
              <a:rPr lang="en-US" dirty="0"/>
              <a:t> learning (MOL) framework.</a:t>
            </a:r>
          </a:p>
          <a:p>
            <a:r>
              <a:rPr lang="en-US" dirty="0"/>
              <a:t>the forward–backward algorithm of CTC can enforce a monotonic alignment between speech and label sequences during training. </a:t>
            </a:r>
          </a:p>
          <a:p>
            <a:r>
              <a:rPr lang="en-US" dirty="0"/>
              <a:t>Speed up the </a:t>
            </a:r>
            <a:r>
              <a:rPr lang="en-US" dirty="0" err="1"/>
              <a:t>alighment</a:t>
            </a:r>
            <a:r>
              <a:rPr lang="en-US" dirty="0"/>
              <a:t> process</a:t>
            </a:r>
          </a:p>
          <a:p>
            <a:endParaRPr lang="en-US" dirty="0"/>
          </a:p>
        </p:txBody>
      </p:sp>
      <p:pic>
        <p:nvPicPr>
          <p:cNvPr id="5" name="Picture 4">
            <a:extLst>
              <a:ext uri="{FF2B5EF4-FFF2-40B4-BE49-F238E27FC236}">
                <a16:creationId xmlns:a16="http://schemas.microsoft.com/office/drawing/2014/main" id="{7560FCAB-27AD-8443-B1DF-D44360C5D52D}"/>
              </a:ext>
            </a:extLst>
          </p:cNvPr>
          <p:cNvPicPr>
            <a:picLocks noChangeAspect="1"/>
          </p:cNvPicPr>
          <p:nvPr/>
        </p:nvPicPr>
        <p:blipFill>
          <a:blip r:embed="rId2"/>
          <a:stretch>
            <a:fillRect/>
          </a:stretch>
        </p:blipFill>
        <p:spPr>
          <a:xfrm>
            <a:off x="3459413" y="5550903"/>
            <a:ext cx="5778500" cy="977900"/>
          </a:xfrm>
          <a:prstGeom prst="rect">
            <a:avLst/>
          </a:prstGeom>
        </p:spPr>
      </p:pic>
    </p:spTree>
    <p:extLst>
      <p:ext uri="{BB962C8B-B14F-4D97-AF65-F5344CB8AC3E}">
        <p14:creationId xmlns:p14="http://schemas.microsoft.com/office/powerpoint/2010/main" val="1885131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370</TotalTime>
  <Words>1071</Words>
  <Application>Microsoft Macintosh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Hybrid CTC/Attention Architecture for End-to-End Speech Recognition  </vt:lpstr>
      <vt:lpstr>content</vt:lpstr>
      <vt:lpstr>Introduction and motivation</vt:lpstr>
      <vt:lpstr>Connectionist Temporal Classification  </vt:lpstr>
      <vt:lpstr>Improving LSTM-CTC based ASR </vt:lpstr>
      <vt:lpstr>Improving LSTM-CTC based ASR </vt:lpstr>
      <vt:lpstr>Improving LSTM-CTC based ASR</vt:lpstr>
      <vt:lpstr>Attention Mechanism  </vt:lpstr>
      <vt:lpstr>HYBRID CTC/ATTENTION </vt:lpstr>
      <vt:lpstr>HYBRID CTC/ATTENTION </vt:lpstr>
      <vt:lpstr>HYBRID CTC/ATTENTION </vt:lpstr>
      <vt:lpstr>HYBRID CTC/ATTENTION </vt:lpstr>
      <vt:lpstr>HYBRID CTC/ATTENTION </vt:lpstr>
      <vt:lpstr>HYBRID CTC/ATTENTION </vt:lpstr>
      <vt:lpstr>HYBRID CTC/ATTENTION </vt:lpstr>
      <vt:lpstr>HYBRID CTC/ATTENTION </vt:lpstr>
      <vt:lpstr>RESULT</vt:lpstr>
      <vt:lpstr>citation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CTC/Attention Architecture for End-to-End Speech Recognition  </dc:title>
  <dc:creator>jinnan2</dc:creator>
  <cp:lastModifiedBy>jinnan2</cp:lastModifiedBy>
  <cp:revision>14</cp:revision>
  <cp:lastPrinted>2022-06-02T16:30:00Z</cp:lastPrinted>
  <dcterms:created xsi:type="dcterms:W3CDTF">2022-06-02T14:02:53Z</dcterms:created>
  <dcterms:modified xsi:type="dcterms:W3CDTF">2022-06-02T20:13:11Z</dcterms:modified>
</cp:coreProperties>
</file>