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hart4.xml" ContentType="application/vnd.openxmlformats-officedocument.drawingml.chart+xml"/>
  <Override PartName="/ppt/charts/colors2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colors3.xml" ContentType="application/vnd.ms-office.chartcolorstyle+xml"/>
  <Override PartName="/ppt/charts/style3.xml" ContentType="application/vnd.ms-office.chartstyl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退单率趋势</a:t>
            </a:r>
            <a:r>
              <a:rPr lang="en-US" altLang="zh-CN" dirty="0"/>
              <a:t>-</a:t>
            </a:r>
            <a:r>
              <a:rPr lang="zh-CN" altLang="en-US" dirty="0"/>
              <a:t>一级退货原因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总退货率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2.4249999999999998</c:v>
                </c:pt>
                <c:pt idx="1">
                  <c:v>2.9750000000000001</c:v>
                </c:pt>
                <c:pt idx="2">
                  <c:v>3.3250000000000002</c:v>
                </c:pt>
                <c:pt idx="3">
                  <c:v>4.5750000000000002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72-49D7-8CF3-8725917A93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客户原因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72-49D7-8CF3-8725917A93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产品原因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72-49D7-8CF3-8725917A93F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配送原因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572-49D7-8CF3-8725917A93F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库存原因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572-49D7-8CF3-8725917A9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0672207"/>
        <c:axId val="1420654735"/>
      </c:lineChart>
      <c:catAx>
        <c:axId val="142067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654735"/>
        <c:crosses val="autoZero"/>
        <c:auto val="1"/>
        <c:lblAlgn val="ctr"/>
        <c:lblOffset val="100"/>
        <c:noMultiLvlLbl val="0"/>
      </c:catAx>
      <c:valAx>
        <c:axId val="142065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672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>
                <a:effectLst/>
              </a:rPr>
              <a:t>一级</a:t>
            </a:r>
            <a:r>
              <a:rPr lang="zh-CN" sz="1800" dirty="0">
                <a:effectLst/>
              </a:rPr>
              <a:t>退货原因细分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订单数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客户原因</c:v>
                </c:pt>
                <c:pt idx="1">
                  <c:v>产品原因</c:v>
                </c:pt>
                <c:pt idx="2">
                  <c:v>配送原因</c:v>
                </c:pt>
                <c:pt idx="3">
                  <c:v>库存原因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5-498C-91ED-F254F28560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金额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客户原因</c:v>
                </c:pt>
                <c:pt idx="1">
                  <c:v>产品原因</c:v>
                </c:pt>
                <c:pt idx="2">
                  <c:v>配送原因</c:v>
                </c:pt>
                <c:pt idx="3">
                  <c:v>库存原因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D5-498C-91ED-F254F28560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电瓶数量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客户原因</c:v>
                </c:pt>
                <c:pt idx="1">
                  <c:v>产品原因</c:v>
                </c:pt>
                <c:pt idx="2">
                  <c:v>配送原因</c:v>
                </c:pt>
                <c:pt idx="3">
                  <c:v>库存原因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D5-498C-91ED-F254F2856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5050703"/>
        <c:axId val="1555048623"/>
      </c:barChart>
      <c:catAx>
        <c:axId val="155505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048623"/>
        <c:crosses val="autoZero"/>
        <c:auto val="1"/>
        <c:lblAlgn val="ctr"/>
        <c:lblOffset val="100"/>
        <c:noMultiLvlLbl val="0"/>
      </c:catAx>
      <c:valAx>
        <c:axId val="155504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050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退单率趋势</a:t>
            </a:r>
            <a:r>
              <a:rPr lang="en-US" altLang="zh-CN" dirty="0"/>
              <a:t>-</a:t>
            </a:r>
            <a:r>
              <a:rPr lang="zh-CN" altLang="en-US" dirty="0"/>
              <a:t>二级退货原因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总退货率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2.4249999999999998</c:v>
                </c:pt>
                <c:pt idx="1">
                  <c:v>2.9750000000000001</c:v>
                </c:pt>
                <c:pt idx="2">
                  <c:v>3.3250000000000002</c:v>
                </c:pt>
                <c:pt idx="3">
                  <c:v>4.5750000000000002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DB-4C4C-97A7-AFDA9FD1DA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七天无理由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DB-4C4C-97A7-AFDA9FD1DA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质量问题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DB-4C4C-97A7-AFDA9FD1DA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错发漏发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DB-4C4C-97A7-AFDA9FD1DA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库存原因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DB-4C4C-97A7-AFDA9FD1D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0672207"/>
        <c:axId val="1420654735"/>
      </c:lineChart>
      <c:catAx>
        <c:axId val="142067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654735"/>
        <c:crosses val="autoZero"/>
        <c:auto val="1"/>
        <c:lblAlgn val="ctr"/>
        <c:lblOffset val="100"/>
        <c:noMultiLvlLbl val="0"/>
      </c:catAx>
      <c:valAx>
        <c:axId val="142065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672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>
                <a:effectLst/>
              </a:rPr>
              <a:t>二级</a:t>
            </a:r>
            <a:r>
              <a:rPr lang="zh-CN" sz="1800" dirty="0">
                <a:effectLst/>
              </a:rPr>
              <a:t>退货原因细分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订单数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七天无理由</c:v>
                </c:pt>
                <c:pt idx="1">
                  <c:v>质量问题</c:v>
                </c:pt>
                <c:pt idx="2">
                  <c:v>错发漏发</c:v>
                </c:pt>
                <c:pt idx="3">
                  <c:v>仓库缺件办退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A-491C-9737-71DCE95009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金额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七天无理由</c:v>
                </c:pt>
                <c:pt idx="1">
                  <c:v>质量问题</c:v>
                </c:pt>
                <c:pt idx="2">
                  <c:v>错发漏发</c:v>
                </c:pt>
                <c:pt idx="3">
                  <c:v>仓库缺件办退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5A-491C-9737-71DCE95009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电瓶数量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七天无理由</c:v>
                </c:pt>
                <c:pt idx="1">
                  <c:v>质量问题</c:v>
                </c:pt>
                <c:pt idx="2">
                  <c:v>错发漏发</c:v>
                </c:pt>
                <c:pt idx="3">
                  <c:v>仓库缺件办退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5A-491C-9737-71DCE9500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5050703"/>
        <c:axId val="1555048623"/>
      </c:barChart>
      <c:catAx>
        <c:axId val="155505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048623"/>
        <c:crosses val="autoZero"/>
        <c:auto val="1"/>
        <c:lblAlgn val="ctr"/>
        <c:lblOffset val="100"/>
        <c:noMultiLvlLbl val="0"/>
      </c:catAx>
      <c:valAx>
        <c:axId val="155504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050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AFA-6788-13E3-8BE7-48FCA8EF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110D7-0DA1-778F-0772-5D1306980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5A0D2-E3D2-A7CA-8B1A-5F9D51B1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AE82-5781-7FBA-D6EE-AFB5281D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57CF-88AA-F12E-1E77-72D70E55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4F93-53A4-48E6-8AC9-91F30288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0B4BB-743C-23D4-CF68-1A98ED429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B092-68BF-1072-F12F-C31079DA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4D31-14F0-DDE4-FF7D-BBEBEFCF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95C8-EF30-BD7D-F4D1-71AC54AB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E16AA-F801-3768-50D7-292908F8E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85E55-0647-C9EC-C3FE-F5A3534A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35486-9EBE-541B-E83A-CE88B1F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FDEE-4673-0E53-E891-63BC4557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83F9-0630-CAEA-4C67-003F464C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8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057-A4FC-A3D5-4B78-1B2F3DA8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D6EE1-57A6-99AC-C49B-BE8D905F3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B3C1-FBAD-3AF5-2073-51869EE5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266E-D7EF-4CF8-D79A-411CF30F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5C0A-F02F-E4CD-DD34-7E0F0456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5DA1-44F8-16C5-D753-84916CE8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4D68B-87A3-C729-8DA4-42BEC88C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4DC6-0F61-58E0-357F-E6A0C04B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FAB5-98D8-182A-2E5F-66CC8716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E0BD-717C-390B-E916-F67ED72A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5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1FD-FD80-427F-378B-9250E816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611F-E690-F8F9-AAF7-4068D82CF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688E4-FF7F-DA87-BB20-5280CBED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7BA16-003F-4CC1-23AF-E19451C3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326D7-930D-57D1-774B-30FD0CE8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D469-3198-774D-8B7C-4D360056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6F83-3C82-F9BF-D166-A96933C6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5B97-485E-67ED-F19D-1F02A0CD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A1FA-D169-A488-A30B-FF9AC6DFE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44EA1-DEB8-FB34-1573-DF570D8EB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11BCB-BCE2-0EB8-FE49-56AE0E465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FCD21-0061-105D-5488-C1FCDED7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EEA05-DE57-FD90-EAD8-F10DB4D1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79A33-4676-0CAA-3A99-BC19066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8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296F-0297-F334-17BC-8568FAC0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572CF-3195-A8D7-949A-7A381D57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05CD7-4DF7-D992-E992-2A496CDD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6E28E-D5A7-116B-25D7-4D5F6209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AA0AB-C34D-AC53-1BAB-9C3F08F4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A1044-1183-7ABE-DFE6-919265C4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D44C2-11AB-FA2A-8CB3-F224F59C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B145-4F97-69A4-2D82-9335CE3E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DF6B-E724-2646-E8BF-0A2E4521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D1281-EC57-DE99-F8FA-F0F74315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9E34-F24F-2047-6D0D-7FFF2419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5484-3175-B2B2-4861-38F16C14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E3008-9BA4-8D93-4941-D4363453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FFD9-B479-9E8B-6433-285587E9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068D1-DE07-4E80-AD57-826E6B623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947C-F1A4-07E3-F9E8-A087CCF03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9CDCB-6623-FB8A-E7A3-659F271C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5730A-562B-79DE-431D-15F9CFD2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B0467-5CFA-C97B-B4B2-476DA40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45CBF-18A8-7EB6-71B6-038C3374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6687D-3258-4AC0-108A-1B13C7DA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71F3-965D-FE44-555E-2CDEF3E4B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7E58D-4E78-468F-AC12-147034CCA1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4BF4-FB60-B6D1-7ED3-CCBDCA034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D1E5-884B-A8A9-BA1C-5942043E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7B718-1B8F-4DC7-87FA-E898640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2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45BA59-92D2-9C29-6F94-BC5CFFBD819C}"/>
              </a:ext>
            </a:extLst>
          </p:cNvPr>
          <p:cNvSpPr txBox="1"/>
          <p:nvPr/>
        </p:nvSpPr>
        <p:spPr>
          <a:xfrm>
            <a:off x="287655" y="180440"/>
            <a:ext cx="1154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altLang="zh-CN" dirty="0"/>
              <a:t>attery O2O </a:t>
            </a:r>
            <a:r>
              <a:rPr lang="zh-CN" altLang="en-US" dirty="0"/>
              <a:t>退单分析页：可筛选省份、</a:t>
            </a:r>
            <a:r>
              <a:rPr lang="en-US" altLang="zh-CN" dirty="0"/>
              <a:t>SCN</a:t>
            </a:r>
            <a:r>
              <a:rPr lang="zh-CN" altLang="en-US" dirty="0"/>
              <a:t>大区、城市、网点类型、网点，未筛选时默认全国、网点类型</a:t>
            </a:r>
            <a:r>
              <a:rPr lang="en-US" altLang="zh-CN" dirty="0"/>
              <a:t>=“</a:t>
            </a:r>
            <a:r>
              <a:rPr lang="zh-CN" altLang="en-US" dirty="0"/>
              <a:t>所有</a:t>
            </a:r>
            <a:r>
              <a:rPr lang="en-US" altLang="zh-CN" dirty="0"/>
              <a:t>”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381BE6B-731E-B427-4726-B24F767C54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051621"/>
              </p:ext>
            </p:extLst>
          </p:nvPr>
        </p:nvGraphicFramePr>
        <p:xfrm>
          <a:off x="650875" y="1152525"/>
          <a:ext cx="5121275" cy="2566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243A5A3-1F95-8118-FC2B-2A8E97B89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666394"/>
              </p:ext>
            </p:extLst>
          </p:nvPr>
        </p:nvGraphicFramePr>
        <p:xfrm>
          <a:off x="6419852" y="627579"/>
          <a:ext cx="5267323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53564EC-FA0F-99E7-3DAD-1FA749B7B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13080"/>
              </p:ext>
            </p:extLst>
          </p:nvPr>
        </p:nvGraphicFramePr>
        <p:xfrm>
          <a:off x="650875" y="4010025"/>
          <a:ext cx="5121275" cy="2566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2C3DDCE-B156-09E4-2BCF-18A56BAB3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446663"/>
              </p:ext>
            </p:extLst>
          </p:nvPr>
        </p:nvGraphicFramePr>
        <p:xfrm>
          <a:off x="6515104" y="3718983"/>
          <a:ext cx="5267323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E7B1C5A-EBA6-9681-42E3-EBF5963523D8}"/>
              </a:ext>
            </a:extLst>
          </p:cNvPr>
          <p:cNvSpPr txBox="1"/>
          <p:nvPr/>
        </p:nvSpPr>
        <p:spPr>
          <a:xfrm>
            <a:off x="1734042" y="8318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折线图可选择需要的折线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5FD1B-12B5-16F7-40F0-B894692C329E}"/>
              </a:ext>
            </a:extLst>
          </p:cNvPr>
          <p:cNvSpPr txBox="1"/>
          <p:nvPr/>
        </p:nvSpPr>
        <p:spPr>
          <a:xfrm>
            <a:off x="6915389" y="1152525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直方图可选择需要的维度</a:t>
            </a:r>
            <a:r>
              <a:rPr lang="en-US" altLang="zh-CN" dirty="0"/>
              <a:t>(</a:t>
            </a:r>
            <a:r>
              <a:rPr lang="zh-CN" altLang="en-US" dirty="0"/>
              <a:t>订单</a:t>
            </a:r>
            <a:r>
              <a:rPr lang="en-US" altLang="zh-CN" dirty="0"/>
              <a:t>/</a:t>
            </a:r>
            <a:r>
              <a:rPr lang="zh-CN" altLang="en-US" dirty="0"/>
              <a:t>金额</a:t>
            </a:r>
            <a:r>
              <a:rPr lang="en-US" altLang="zh-CN" dirty="0"/>
              <a:t>/</a:t>
            </a:r>
            <a:r>
              <a:rPr lang="zh-CN" altLang="en-US" dirty="0"/>
              <a:t>电瓶数量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27C09-2414-659C-301E-ECA7FF77778D}"/>
              </a:ext>
            </a:extLst>
          </p:cNvPr>
          <p:cNvSpPr txBox="1"/>
          <p:nvPr/>
        </p:nvSpPr>
        <p:spPr>
          <a:xfrm>
            <a:off x="6915389" y="414964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支持筛选一级退货原因后展示相应的二级退货原因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5E2A0-71AC-1372-61AC-161EAE2C6BA9}"/>
              </a:ext>
            </a:extLst>
          </p:cNvPr>
          <p:cNvSpPr txBox="1"/>
          <p:nvPr/>
        </p:nvSpPr>
        <p:spPr>
          <a:xfrm>
            <a:off x="909456" y="441380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支持筛选一级退货原因后展示相应的二级退货原因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9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C93ECBF0D336540B7C77757322281E8" ma:contentTypeVersion="14" ma:contentTypeDescription="新建文档。" ma:contentTypeScope="" ma:versionID="361fcd9e5b63fdd65e91aa51ef576290">
  <xsd:schema xmlns:xsd="http://www.w3.org/2001/XMLSchema" xmlns:xs="http://www.w3.org/2001/XMLSchema" xmlns:p="http://schemas.microsoft.com/office/2006/metadata/properties" xmlns:ns2="d4fb706e-5f20-4cd4-9716-3cf7e667f3cc" xmlns:ns3="ae96584e-df2c-4f55-ac04-395cee396765" targetNamespace="http://schemas.microsoft.com/office/2006/metadata/properties" ma:root="true" ma:fieldsID="84ffae33b55273b0833db4f4e31fb803" ns2:_="" ns3:_="">
    <xsd:import namespace="d4fb706e-5f20-4cd4-9716-3cf7e667f3cc"/>
    <xsd:import namespace="ae96584e-df2c-4f55-ac04-395cee3967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b706e-5f20-4cd4-9716-3cf7e667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96584e-df2c-4f55-ac04-395cee3967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4fb706e-5f20-4cd4-9716-3cf7e667f3c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4BCC55A-C0AA-41E6-8EE5-3AD6CCF6944F}"/>
</file>

<file path=customXml/itemProps2.xml><?xml version="1.0" encoding="utf-8"?>
<ds:datastoreItem xmlns:ds="http://schemas.openxmlformats.org/officeDocument/2006/customXml" ds:itemID="{0D329BD5-8093-484C-9D60-7757DBEB6050}"/>
</file>

<file path=customXml/itemProps3.xml><?xml version="1.0" encoding="utf-8"?>
<ds:datastoreItem xmlns:ds="http://schemas.openxmlformats.org/officeDocument/2006/customXml" ds:itemID="{F106D30A-1AB8-4499-A75C-E855041F9C03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Robert Bosch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 Yujie (AA/BDO6-APAC)</dc:creator>
  <cp:lastModifiedBy>OU Yujie (AA/BDO6-APAC)</cp:lastModifiedBy>
  <cp:revision>3</cp:revision>
  <dcterms:created xsi:type="dcterms:W3CDTF">2023-08-22T07:56:40Z</dcterms:created>
  <dcterms:modified xsi:type="dcterms:W3CDTF">2023-08-22T08:18:39Z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0x0101009C93ECBF0D336540B7C77757322281E8</vt:lpwstr>
  </property>
</Properties>
</file>