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1CB17-306D-4EC0-AAE9-1B67CBE68FD8}" type="datetimeFigureOut">
              <a:rPr lang="zh-CN" altLang="en-US" smtClean="0"/>
              <a:t>2015/1/10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FF0AB-E96A-42FC-B6B3-2D6A2E48B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42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FF0AB-E96A-42FC-B6B3-2D6A2E48BDC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204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F41D-EF34-4B72-8253-1E118F4F9660}" type="datetimeFigureOut">
              <a:rPr lang="zh-CN" altLang="en-US" smtClean="0"/>
              <a:t>2015/1/10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2835-B597-449C-AC0C-F6A15F56BF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F41D-EF34-4B72-8253-1E118F4F9660}" type="datetimeFigureOut">
              <a:rPr lang="zh-CN" altLang="en-US" smtClean="0"/>
              <a:t>2015/1/10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2835-B597-449C-AC0C-F6A15F56BF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F41D-EF34-4B72-8253-1E118F4F9660}" type="datetimeFigureOut">
              <a:rPr lang="zh-CN" altLang="en-US" smtClean="0"/>
              <a:t>2015/1/10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2835-B597-449C-AC0C-F6A15F56BF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F41D-EF34-4B72-8253-1E118F4F9660}" type="datetimeFigureOut">
              <a:rPr lang="zh-CN" altLang="en-US" smtClean="0"/>
              <a:t>2015/1/10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2835-B597-449C-AC0C-F6A15F56BF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F41D-EF34-4B72-8253-1E118F4F9660}" type="datetimeFigureOut">
              <a:rPr lang="zh-CN" altLang="en-US" smtClean="0"/>
              <a:t>2015/1/10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3332835-B597-449C-AC0C-F6A15F56BF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F41D-EF34-4B72-8253-1E118F4F9660}" type="datetimeFigureOut">
              <a:rPr lang="zh-CN" altLang="en-US" smtClean="0"/>
              <a:t>2015/1/10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2835-B597-449C-AC0C-F6A15F56BF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F41D-EF34-4B72-8253-1E118F4F9660}" type="datetimeFigureOut">
              <a:rPr lang="zh-CN" altLang="en-US" smtClean="0"/>
              <a:t>2015/1/10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2835-B597-449C-AC0C-F6A15F56BF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F41D-EF34-4B72-8253-1E118F4F9660}" type="datetimeFigureOut">
              <a:rPr lang="zh-CN" altLang="en-US" smtClean="0"/>
              <a:t>2015/1/10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2835-B597-449C-AC0C-F6A15F56BF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F41D-EF34-4B72-8253-1E118F4F9660}" type="datetimeFigureOut">
              <a:rPr lang="zh-CN" altLang="en-US" smtClean="0"/>
              <a:t>2015/1/10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2835-B597-449C-AC0C-F6A15F56BF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F41D-EF34-4B72-8253-1E118F4F9660}" type="datetimeFigureOut">
              <a:rPr lang="zh-CN" altLang="en-US" smtClean="0"/>
              <a:t>2015/1/10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2835-B597-449C-AC0C-F6A15F56BF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F41D-EF34-4B72-8253-1E118F4F9660}" type="datetimeFigureOut">
              <a:rPr lang="zh-CN" altLang="en-US" smtClean="0"/>
              <a:t>2015/1/10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2835-B597-449C-AC0C-F6A15F56BF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AB3F41D-EF34-4B72-8253-1E118F4F9660}" type="datetimeFigureOut">
              <a:rPr lang="zh-CN" altLang="en-US" smtClean="0"/>
              <a:t>2015/1/10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3332835-B597-449C-AC0C-F6A15F56BF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540182.htm" TargetMode="External"/><Relationship Id="rId2" Type="http://schemas.openxmlformats.org/officeDocument/2006/relationships/hyperlink" Target="http://baike.baidu.com/view/37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408"/>
            <a:ext cx="9144000" cy="75608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801999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敏捷开发模式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14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进行</a:t>
            </a:r>
            <a:r>
              <a:rPr lang="en-US" altLang="zh-CN" dirty="0">
                <a:effectLst/>
              </a:rPr>
              <a:t>Scrum</a:t>
            </a:r>
            <a:r>
              <a:rPr lang="zh-CN" altLang="en-US" dirty="0">
                <a:effectLst/>
              </a:rPr>
              <a:t>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sz="8000" dirty="0"/>
              <a:t>1</a:t>
            </a:r>
            <a:r>
              <a:rPr lang="zh-CN" altLang="en-US" sz="8000" dirty="0"/>
              <a:t>、我们首先需要确定一个</a:t>
            </a:r>
            <a:r>
              <a:rPr lang="en-US" altLang="zh-CN" sz="8000" dirty="0"/>
              <a:t>Product Backlog</a:t>
            </a:r>
            <a:r>
              <a:rPr lang="zh-CN" altLang="en-US" sz="8000" dirty="0"/>
              <a:t>（按优先顺序排列的一个产品需求列表），这个是由</a:t>
            </a:r>
            <a:r>
              <a:rPr lang="en-US" altLang="zh-CN" sz="8000" dirty="0"/>
              <a:t>Product Owner </a:t>
            </a:r>
            <a:r>
              <a:rPr lang="zh-CN" altLang="en-US" sz="8000" dirty="0"/>
              <a:t>负责的</a:t>
            </a:r>
            <a:r>
              <a:rPr lang="zh-CN" altLang="en-US" sz="8000" dirty="0" smtClean="0"/>
              <a:t>；</a:t>
            </a:r>
            <a:endParaRPr lang="en-US" altLang="zh-CN" sz="8000" dirty="0" smtClean="0"/>
          </a:p>
          <a:p>
            <a:r>
              <a:rPr lang="zh-CN" altLang="en-US" sz="8000" dirty="0" smtClean="0"/>
              <a:t>在线数学答题竞赛</a:t>
            </a:r>
            <a:endParaRPr lang="en-US" altLang="zh-CN" sz="8000" dirty="0" smtClean="0"/>
          </a:p>
          <a:p>
            <a:r>
              <a:rPr lang="zh-CN" altLang="en-US" sz="8000" dirty="0" smtClean="0"/>
              <a:t>数据的实时连接</a:t>
            </a:r>
            <a:endParaRPr lang="en-US" altLang="zh-CN" sz="8000" dirty="0" smtClean="0"/>
          </a:p>
          <a:p>
            <a:r>
              <a:rPr lang="zh-CN" altLang="en-US" sz="8000" dirty="0" smtClean="0"/>
              <a:t>运用敏捷开发方法</a:t>
            </a:r>
            <a:endParaRPr lang="en-US" altLang="zh-CN" sz="8000" dirty="0" smtClean="0"/>
          </a:p>
          <a:p>
            <a:r>
              <a:rPr lang="zh-CN" altLang="en-US" sz="8000" dirty="0" smtClean="0"/>
              <a:t>需要采用</a:t>
            </a:r>
            <a:r>
              <a:rPr lang="en-US" altLang="zh-CN" sz="8000" kern="100" dirty="0">
                <a:solidFill>
                  <a:srgbClr val="00B0F0"/>
                </a:solidFill>
                <a:latin typeface="Calibri"/>
                <a:cs typeface="Times New Roman"/>
              </a:rPr>
              <a:t>CI &amp; </a:t>
            </a:r>
            <a:r>
              <a:rPr lang="en-US" altLang="zh-CN" sz="8000" kern="100" dirty="0" smtClean="0">
                <a:solidFill>
                  <a:srgbClr val="00B0F0"/>
                </a:solidFill>
                <a:latin typeface="Calibri"/>
                <a:cs typeface="Times New Roman"/>
              </a:rPr>
              <a:t>Jenkins</a:t>
            </a:r>
            <a:r>
              <a:rPr lang="zh-CN" altLang="en-US" sz="8000" kern="100" dirty="0" smtClean="0">
                <a:solidFill>
                  <a:srgbClr val="00B0F0"/>
                </a:solidFill>
                <a:latin typeface="Calibri"/>
                <a:cs typeface="Times New Roman"/>
              </a:rPr>
              <a:t>，</a:t>
            </a:r>
            <a:r>
              <a:rPr lang="en-US" altLang="zh-CN" sz="8000" kern="100" dirty="0">
                <a:solidFill>
                  <a:srgbClr val="00B0F0"/>
                </a:solidFill>
                <a:latin typeface="Calibri"/>
                <a:cs typeface="Times New Roman"/>
              </a:rPr>
              <a:t>JavaScript </a:t>
            </a:r>
            <a:r>
              <a:rPr lang="en-US" altLang="zh-CN" sz="8000" kern="100" dirty="0" smtClean="0">
                <a:solidFill>
                  <a:srgbClr val="00B0F0"/>
                </a:solidFill>
                <a:latin typeface="Calibri"/>
                <a:cs typeface="Times New Roman"/>
              </a:rPr>
              <a:t>Basis</a:t>
            </a:r>
            <a:r>
              <a:rPr lang="zh-CN" altLang="en-US" sz="8000" kern="100" dirty="0" smtClean="0">
                <a:solidFill>
                  <a:srgbClr val="00B0F0"/>
                </a:solidFill>
                <a:latin typeface="Calibri"/>
                <a:cs typeface="Times New Roman"/>
              </a:rPr>
              <a:t>，</a:t>
            </a:r>
            <a:r>
              <a:rPr lang="en-US" altLang="zh-CN" sz="8000" kern="100" dirty="0">
                <a:solidFill>
                  <a:srgbClr val="00B0F0"/>
                </a:solidFill>
                <a:latin typeface="Calibri"/>
                <a:cs typeface="Times New Roman"/>
              </a:rPr>
              <a:t>Node.js &amp; </a:t>
            </a:r>
            <a:r>
              <a:rPr lang="en-US" altLang="zh-CN" sz="8000" kern="100" dirty="0" smtClean="0">
                <a:solidFill>
                  <a:srgbClr val="00B0F0"/>
                </a:solidFill>
                <a:latin typeface="Calibri"/>
                <a:cs typeface="Times New Roman"/>
              </a:rPr>
              <a:t>Express</a:t>
            </a:r>
            <a:r>
              <a:rPr lang="zh-CN" altLang="en-US" sz="8000" kern="100" dirty="0" smtClean="0">
                <a:solidFill>
                  <a:srgbClr val="00B0F0"/>
                </a:solidFill>
                <a:latin typeface="Calibri"/>
                <a:cs typeface="Times New Roman"/>
              </a:rPr>
              <a:t>，</a:t>
            </a:r>
            <a:r>
              <a:rPr lang="en-US" altLang="zh-CN" sz="8000" kern="100" dirty="0" smtClean="0">
                <a:solidFill>
                  <a:srgbClr val="00B0F0"/>
                </a:solidFill>
                <a:latin typeface="Calibri"/>
                <a:cs typeface="Times New Roman"/>
              </a:rPr>
              <a:t>Socket.IO</a:t>
            </a:r>
            <a:r>
              <a:rPr lang="zh-CN" altLang="en-US" sz="8000" kern="100" dirty="0" smtClean="0">
                <a:solidFill>
                  <a:srgbClr val="00B0F0"/>
                </a:solidFill>
                <a:latin typeface="Calibri"/>
                <a:cs typeface="Times New Roman"/>
              </a:rPr>
              <a:t>，</a:t>
            </a:r>
            <a:r>
              <a:rPr lang="en-US" altLang="zh-CN" sz="8000" kern="100" dirty="0" err="1">
                <a:solidFill>
                  <a:srgbClr val="00B0F0"/>
                </a:solidFill>
                <a:latin typeface="Calibri"/>
                <a:cs typeface="Times New Roman"/>
              </a:rPr>
              <a:t>MongoDB</a:t>
            </a:r>
            <a:r>
              <a:rPr lang="en-US" altLang="zh-CN" sz="8000" kern="100" dirty="0">
                <a:solidFill>
                  <a:srgbClr val="00B0F0"/>
                </a:solidFill>
                <a:latin typeface="Calibri"/>
                <a:cs typeface="Times New Roman"/>
              </a:rPr>
              <a:t> &amp; </a:t>
            </a:r>
            <a:r>
              <a:rPr lang="en-US" altLang="zh-CN" sz="8000" kern="100" dirty="0" smtClean="0">
                <a:solidFill>
                  <a:srgbClr val="00B0F0"/>
                </a:solidFill>
                <a:latin typeface="Calibri"/>
                <a:cs typeface="Times New Roman"/>
              </a:rPr>
              <a:t>Mongoose</a:t>
            </a:r>
            <a:r>
              <a:rPr lang="zh-CN" altLang="en-US" sz="8000" kern="100" dirty="0" smtClean="0">
                <a:solidFill>
                  <a:srgbClr val="00B0F0"/>
                </a:solidFill>
                <a:latin typeface="Calibri"/>
                <a:cs typeface="Times New Roman"/>
              </a:rPr>
              <a:t>，</a:t>
            </a:r>
            <a:r>
              <a:rPr lang="en-US" altLang="zh-CN" sz="8000" kern="100" dirty="0">
                <a:solidFill>
                  <a:srgbClr val="00B0F0"/>
                </a:solidFill>
                <a:latin typeface="Calibri"/>
                <a:cs typeface="Times New Roman"/>
              </a:rPr>
              <a:t>Amazon Web </a:t>
            </a:r>
            <a:r>
              <a:rPr lang="en-US" altLang="zh-CN" sz="8000" kern="100" dirty="0" smtClean="0">
                <a:solidFill>
                  <a:srgbClr val="00B0F0"/>
                </a:solidFill>
                <a:latin typeface="Calibri"/>
                <a:cs typeface="Times New Roman"/>
              </a:rPr>
              <a:t>Service</a:t>
            </a:r>
            <a:r>
              <a:rPr lang="zh-CN" altLang="en-US" sz="8000" kern="100" dirty="0" smtClean="0">
                <a:latin typeface="Calibri"/>
                <a:cs typeface="Times New Roman"/>
              </a:rPr>
              <a:t>等技术</a:t>
            </a:r>
            <a:endParaRPr lang="en-US" altLang="zh-CN" sz="8000" kern="100" dirty="0">
              <a:latin typeface="Calibri"/>
              <a:cs typeface="Times New Roman"/>
            </a:endParaRPr>
          </a:p>
          <a:p>
            <a:endParaRPr lang="en-US" altLang="zh-CN" kern="100" dirty="0">
              <a:solidFill>
                <a:srgbClr val="00B0F0"/>
              </a:solidFill>
              <a:latin typeface="Calibri"/>
              <a:cs typeface="Times New Roman"/>
            </a:endParaRPr>
          </a:p>
          <a:p>
            <a:endParaRPr lang="en-US" altLang="zh-CN" kern="100" dirty="0">
              <a:solidFill>
                <a:srgbClr val="00B0F0"/>
              </a:solidFill>
              <a:latin typeface="Calibri"/>
              <a:cs typeface="Times New Roman"/>
            </a:endParaRPr>
          </a:p>
          <a:p>
            <a:endParaRPr lang="en-US" altLang="zh-CN" kern="100" dirty="0">
              <a:solidFill>
                <a:srgbClr val="00B0F0"/>
              </a:solidFill>
              <a:latin typeface="Calibri"/>
              <a:cs typeface="Times New Roman"/>
            </a:endParaRPr>
          </a:p>
          <a:p>
            <a:endParaRPr lang="en-US" altLang="zh-CN" kern="100" dirty="0">
              <a:solidFill>
                <a:srgbClr val="00B0F0"/>
              </a:solidFill>
              <a:latin typeface="Calibri"/>
              <a:cs typeface="Times New Roman"/>
            </a:endParaRPr>
          </a:p>
          <a:p>
            <a:endParaRPr lang="en-US" altLang="zh-CN" kern="100" dirty="0">
              <a:solidFill>
                <a:srgbClr val="00B0F0"/>
              </a:solidFill>
              <a:latin typeface="Calibri"/>
              <a:cs typeface="Times New Roman"/>
            </a:endParaRPr>
          </a:p>
          <a:p>
            <a:endParaRPr lang="en-US" altLang="zh-CN" dirty="0" smtClean="0"/>
          </a:p>
          <a:p>
            <a:pPr marL="13716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27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ffectLst/>
              </a:rPr>
              <a:t>Scrum Team</a:t>
            </a:r>
            <a:r>
              <a:rPr lang="zh-CN" altLang="en-US" dirty="0">
                <a:effectLst/>
              </a:rPr>
              <a:t>根据</a:t>
            </a:r>
            <a:r>
              <a:rPr lang="en-US" altLang="zh-CN" dirty="0">
                <a:effectLst/>
              </a:rPr>
              <a:t>Product Backlog</a:t>
            </a:r>
            <a:r>
              <a:rPr lang="zh-CN" altLang="en-US" dirty="0">
                <a:effectLst/>
              </a:rPr>
              <a:t>列表，做工作量的预估和安排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工作分为八周，两个</a:t>
            </a:r>
            <a:r>
              <a:rPr lang="en-US" altLang="zh-CN" dirty="0" smtClean="0"/>
              <a:t>sprint</a:t>
            </a:r>
          </a:p>
          <a:p>
            <a:r>
              <a:rPr lang="zh-CN" altLang="en-US" dirty="0" smtClean="0"/>
              <a:t>刘宇飞负责后台的搭建</a:t>
            </a:r>
            <a:endParaRPr lang="en-US" altLang="zh-CN" dirty="0" smtClean="0"/>
          </a:p>
          <a:p>
            <a:r>
              <a:rPr lang="zh-CN" altLang="en-US" dirty="0" smtClean="0"/>
              <a:t>亢震 马俊杰负责前台的编写</a:t>
            </a:r>
            <a:endParaRPr lang="en-US" altLang="zh-CN" dirty="0" smtClean="0"/>
          </a:p>
          <a:p>
            <a:r>
              <a:rPr lang="zh-CN" altLang="en-US" dirty="0" smtClean="0"/>
              <a:t>叶尔法特负责数据库的搭建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9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Daily Scrum Meeting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Scrum Team</a:t>
            </a:r>
            <a:r>
              <a:rPr lang="zh-CN" altLang="en-US" dirty="0"/>
              <a:t>完成计划会议上选出的</a:t>
            </a:r>
            <a:r>
              <a:rPr lang="en-US" altLang="zh-CN" dirty="0"/>
              <a:t>Sprint Backlog</a:t>
            </a:r>
            <a:r>
              <a:rPr lang="zh-CN" altLang="en-US" dirty="0"/>
              <a:t>过程中，需要进行 </a:t>
            </a:r>
            <a:r>
              <a:rPr lang="en-US" altLang="zh-CN" dirty="0"/>
              <a:t>Daily Scrum Meeting</a:t>
            </a:r>
            <a:r>
              <a:rPr lang="zh-CN" altLang="en-US" dirty="0"/>
              <a:t>（每日站立会议），每次会议控制在</a:t>
            </a:r>
            <a:r>
              <a:rPr lang="en-US" altLang="zh-CN" dirty="0"/>
              <a:t>15</a:t>
            </a:r>
            <a:r>
              <a:rPr lang="zh-CN" altLang="en-US" dirty="0"/>
              <a:t>分钟左右，每个人都必须发言，并且要向所有成员当面汇报你昨天完成了什么，并且向所有成员承诺你今天要完成什么，同时遇到不能解决的问题也可以提出，每个人回答完成后，要走到黑板前更新自己的 </a:t>
            </a:r>
            <a:r>
              <a:rPr lang="en-US" altLang="zh-CN" dirty="0"/>
              <a:t>Sprint burn down</a:t>
            </a:r>
            <a:r>
              <a:rPr lang="zh-CN" altLang="en-US" dirty="0"/>
              <a:t>（</a:t>
            </a:r>
            <a:r>
              <a:rPr lang="en-US" altLang="zh-CN" dirty="0"/>
              <a:t>Sprint</a:t>
            </a:r>
            <a:r>
              <a:rPr lang="zh-CN" altLang="en-US" dirty="0"/>
              <a:t>燃尽图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在这个项目中我们通过</a:t>
            </a:r>
            <a:r>
              <a:rPr lang="en-US" altLang="zh-CN" dirty="0" err="1" smtClean="0">
                <a:solidFill>
                  <a:srgbClr val="FF0000"/>
                </a:solidFill>
              </a:rPr>
              <a:t>Trello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Daily Scrum Meeting </a:t>
            </a:r>
            <a:r>
              <a:rPr lang="zh-CN" altLang="en-US" dirty="0" smtClean="0">
                <a:solidFill>
                  <a:srgbClr val="FF0000"/>
                </a:solidFill>
              </a:rPr>
              <a:t>实施任务完成汇报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16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Trello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8043730" cy="4708525"/>
          </a:xfrm>
        </p:spPr>
      </p:pic>
    </p:spTree>
    <p:extLst>
      <p:ext uri="{BB962C8B-B14F-4D97-AF65-F5344CB8AC3E}">
        <p14:creationId xmlns:p14="http://schemas.microsoft.com/office/powerpoint/2010/main" val="36070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每日集成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做到每日集成，也就是每天都要有一个可以成功编译、并且可以演示的版本</a:t>
            </a:r>
            <a:r>
              <a:rPr lang="zh-CN" altLang="en-US" dirty="0"/>
              <a:t>；很多人可能还没有用过自动化的每日集成，其实</a:t>
            </a:r>
            <a:r>
              <a:rPr lang="en-US" altLang="zh-CN" dirty="0"/>
              <a:t>TFS</a:t>
            </a:r>
            <a:r>
              <a:rPr lang="zh-CN" altLang="en-US" dirty="0"/>
              <a:t>就有这个功能，它可以支持每次有成员进行签入操作的时候，在服务器上自动获取最新版本，然后在服务器中编译，如果通过则马上再执行单元测试代码，如果也全部通过，则将该版本发布，这时一次正式的签入操作才保存到</a:t>
            </a:r>
            <a:r>
              <a:rPr lang="en-US" altLang="zh-CN" dirty="0"/>
              <a:t>TFS</a:t>
            </a:r>
            <a:r>
              <a:rPr lang="zh-CN" altLang="en-US" dirty="0"/>
              <a:t>中，中间有任何失败，都会用邮件通知项目管理人员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通过</a:t>
            </a:r>
            <a:r>
              <a:rPr lang="en-US" altLang="zh-CN" dirty="0" smtClean="0">
                <a:solidFill>
                  <a:srgbClr val="FF0000"/>
                </a:solidFill>
              </a:rPr>
              <a:t>GitHub</a:t>
            </a:r>
            <a:r>
              <a:rPr lang="zh-CN" altLang="en-US" dirty="0" smtClean="0">
                <a:solidFill>
                  <a:srgbClr val="FF0000"/>
                </a:solidFill>
              </a:rPr>
              <a:t>工具 完成持续集成工作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9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5357"/>
            <a:ext cx="8229600" cy="4518211"/>
          </a:xfrm>
        </p:spPr>
      </p:pic>
    </p:spTree>
    <p:extLst>
      <p:ext uri="{BB962C8B-B14F-4D97-AF65-F5344CB8AC3E}">
        <p14:creationId xmlns:p14="http://schemas.microsoft.com/office/powerpoint/2010/main" val="177310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Srpint</a:t>
            </a:r>
            <a:r>
              <a:rPr lang="en-US" altLang="zh-CN" dirty="0"/>
              <a:t> Review Meeting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当一个</a:t>
            </a:r>
            <a:r>
              <a:rPr lang="en-US" altLang="zh-CN" dirty="0"/>
              <a:t>Story</a:t>
            </a:r>
            <a:r>
              <a:rPr lang="zh-CN" altLang="en-US" dirty="0"/>
              <a:t>完成，也就是</a:t>
            </a:r>
            <a:r>
              <a:rPr lang="en-US" altLang="zh-CN" dirty="0"/>
              <a:t>Sprint Backlog</a:t>
            </a:r>
            <a:r>
              <a:rPr lang="zh-CN" altLang="en-US" dirty="0"/>
              <a:t>被完成，也就表示一次</a:t>
            </a:r>
            <a:r>
              <a:rPr lang="en-US" altLang="zh-CN" dirty="0"/>
              <a:t>Sprint</a:t>
            </a:r>
            <a:r>
              <a:rPr lang="zh-CN" altLang="en-US" dirty="0"/>
              <a:t>完成，这时，我们要进行 </a:t>
            </a:r>
            <a:r>
              <a:rPr lang="en-US" altLang="zh-CN" dirty="0" err="1"/>
              <a:t>Srpint</a:t>
            </a:r>
            <a:r>
              <a:rPr lang="en-US" altLang="zh-CN" dirty="0"/>
              <a:t> Review Meeting</a:t>
            </a:r>
            <a:r>
              <a:rPr lang="zh-CN" altLang="en-US" dirty="0"/>
              <a:t>（演示会议），也称为评审会议，产品负责人和客户都要参加（最好本公司老板也参加），每一个</a:t>
            </a:r>
            <a:r>
              <a:rPr lang="en-US" altLang="zh-CN" dirty="0"/>
              <a:t>Scrum Team</a:t>
            </a:r>
            <a:r>
              <a:rPr lang="zh-CN" altLang="en-US" dirty="0"/>
              <a:t>的成员都要向他们演示自己完成的软件产品（这个会议非常重要，一定不能取消）</a:t>
            </a:r>
          </a:p>
        </p:txBody>
      </p:sp>
    </p:spTree>
    <p:extLst>
      <p:ext uri="{BB962C8B-B14F-4D97-AF65-F5344CB8AC3E}">
        <p14:creationId xmlns:p14="http://schemas.microsoft.com/office/powerpoint/2010/main" val="315797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总结会议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最后就是 </a:t>
            </a:r>
            <a:r>
              <a:rPr lang="en-US" altLang="zh-CN" dirty="0"/>
              <a:t>Sprint Retrospective Meeting</a:t>
            </a:r>
            <a:r>
              <a:rPr lang="zh-CN" altLang="en-US" dirty="0"/>
              <a:t>（回顾会议），也称为总结会议，以轮流发言方式进行，每个人都要发言，总结并讨论改进的地方，放入下一轮</a:t>
            </a:r>
            <a:r>
              <a:rPr lang="en-US" altLang="zh-CN" dirty="0"/>
              <a:t>Sprint</a:t>
            </a:r>
            <a:r>
              <a:rPr lang="zh-CN" altLang="en-US" dirty="0"/>
              <a:t>的产品需求中</a:t>
            </a:r>
          </a:p>
        </p:txBody>
      </p:sp>
    </p:spTree>
    <p:extLst>
      <p:ext uri="{BB962C8B-B14F-4D97-AF65-F5344CB8AC3E}">
        <p14:creationId xmlns:p14="http://schemas.microsoft.com/office/powerpoint/2010/main" val="8220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36" y="1246460"/>
            <a:ext cx="3882156" cy="273886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016" y="1196753"/>
            <a:ext cx="3684466" cy="27363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11"/>
            <a:ext cx="3851920" cy="27415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016" y="4306340"/>
            <a:ext cx="3684466" cy="245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>
                <a:effectLst/>
              </a:rPr>
              <a:t>敏捷开发</a:t>
            </a:r>
            <a:r>
              <a:rPr lang="en-US" altLang="zh-CN" sz="1800" dirty="0">
                <a:effectLst/>
              </a:rPr>
              <a:t>(Agile Development)</a:t>
            </a:r>
            <a:r>
              <a:rPr lang="zh-CN" altLang="en-US" sz="1800" dirty="0">
                <a:effectLst/>
              </a:rPr>
              <a:t>是一种以人为核心、迭代、循序渐进的开发方法</a:t>
            </a:r>
            <a:r>
              <a:rPr lang="zh-CN" altLang="en-US" sz="1800" b="0" dirty="0">
                <a:effectLst/>
              </a:rPr>
              <a:t>。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相对</a:t>
            </a:r>
            <a:r>
              <a:rPr lang="zh-CN" altLang="en-US" b="1" dirty="0" smtClean="0">
                <a:solidFill>
                  <a:srgbClr val="FF0000"/>
                </a:solidFill>
              </a:rPr>
              <a:t>于</a:t>
            </a:r>
            <a:r>
              <a:rPr lang="en-US" altLang="zh-CN" b="1" dirty="0" smtClean="0">
                <a:solidFill>
                  <a:srgbClr val="FF0000"/>
                </a:solidFill>
              </a:rPr>
              <a:t>“</a:t>
            </a:r>
            <a:r>
              <a:rPr lang="zh-CN" altLang="en-US" b="1" dirty="0" smtClean="0">
                <a:solidFill>
                  <a:srgbClr val="FF0000"/>
                </a:solidFill>
              </a:rPr>
              <a:t>非敏捷</a:t>
            </a:r>
            <a:r>
              <a:rPr lang="en-US" altLang="zh-CN" b="1" dirty="0" smtClean="0">
                <a:solidFill>
                  <a:srgbClr val="FF0000"/>
                </a:solidFill>
              </a:rPr>
              <a:t>”</a:t>
            </a:r>
            <a:r>
              <a:rPr lang="zh-CN" altLang="en-US" b="1" dirty="0" smtClean="0">
                <a:solidFill>
                  <a:srgbClr val="FF0000"/>
                </a:solidFill>
              </a:rPr>
              <a:t>（以文档为驱动的瀑布式开发方法）</a:t>
            </a:r>
            <a:r>
              <a:rPr lang="zh-CN" altLang="en-US" dirty="0" smtClean="0"/>
              <a:t>，</a:t>
            </a:r>
            <a:r>
              <a:rPr lang="zh-CN" altLang="en-US" dirty="0"/>
              <a:t>更强调程序员团队与业务专家之间的</a:t>
            </a:r>
            <a:r>
              <a:rPr lang="zh-CN" altLang="en-US" b="1" dirty="0">
                <a:solidFill>
                  <a:srgbClr val="FF0000"/>
                </a:solidFill>
              </a:rPr>
              <a:t>紧密协作、面对面的沟通</a:t>
            </a:r>
            <a:r>
              <a:rPr lang="zh-CN" altLang="en-US" dirty="0"/>
              <a:t>（认为比书面的文档更有效）、</a:t>
            </a:r>
            <a:r>
              <a:rPr lang="zh-CN" altLang="en-US" b="1" dirty="0">
                <a:solidFill>
                  <a:srgbClr val="FF0000"/>
                </a:solidFill>
              </a:rPr>
              <a:t>频繁交付新的</a:t>
            </a:r>
            <a:r>
              <a:rPr lang="zh-CN" altLang="en-US" b="1" dirty="0">
                <a:hlinkClick r:id="rId2"/>
              </a:rPr>
              <a:t>软件</a:t>
            </a:r>
            <a:r>
              <a:rPr lang="zh-CN" altLang="en-US" b="1" dirty="0">
                <a:solidFill>
                  <a:srgbClr val="FF0000"/>
                </a:solidFill>
              </a:rPr>
              <a:t>版本</a:t>
            </a:r>
            <a:r>
              <a:rPr lang="zh-CN" altLang="en-US" dirty="0"/>
              <a:t>、紧凑而</a:t>
            </a:r>
            <a:r>
              <a:rPr lang="zh-CN" altLang="en-US" u="sng" dirty="0">
                <a:hlinkClick r:id="rId3"/>
              </a:rPr>
              <a:t>自我组织</a:t>
            </a:r>
            <a:r>
              <a:rPr lang="zh-CN" altLang="en-US" dirty="0"/>
              <a:t>型的团队、能够很好地适应需求变化的代码编写和团队组织方法，也更注重做为软件开发中人的作用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怎么理解呢？首先，我们要理解它不是一门技术，它是一种开发方法，也就是一种软件开发的流程，它会指导我们用规定的环节去一步一步完成项目的开发；而这种开发方式的主要</a:t>
            </a:r>
            <a:r>
              <a:rPr lang="zh-CN" altLang="en-US" dirty="0">
                <a:solidFill>
                  <a:srgbClr val="FF0000"/>
                </a:solidFill>
              </a:rPr>
              <a:t>驱动核心是人</a:t>
            </a:r>
            <a:r>
              <a:rPr lang="zh-CN" altLang="en-US" dirty="0"/>
              <a:t>；它采用的是</a:t>
            </a:r>
            <a:r>
              <a:rPr lang="zh-CN" altLang="en-US" dirty="0">
                <a:solidFill>
                  <a:srgbClr val="FF0000"/>
                </a:solidFill>
              </a:rPr>
              <a:t>迭代式开发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8843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主张简单（应用于本项目）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抱</a:t>
            </a:r>
            <a:r>
              <a:rPr lang="zh-CN" altLang="en-US" dirty="0" smtClean="0"/>
              <a:t>有变化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第二目标可持续性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递增</a:t>
            </a:r>
            <a:r>
              <a:rPr lang="zh-CN" altLang="en-US" dirty="0" smtClean="0">
                <a:solidFill>
                  <a:srgbClr val="FF0000"/>
                </a:solidFill>
              </a:rPr>
              <a:t>变化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令</a:t>
            </a:r>
            <a:r>
              <a:rPr lang="en-US" altLang="zh-CN" dirty="0"/>
              <a:t>Stakeholder</a:t>
            </a:r>
            <a:r>
              <a:rPr lang="zh-CN" altLang="en-US" dirty="0"/>
              <a:t>投资</a:t>
            </a:r>
            <a:r>
              <a:rPr lang="zh-CN" altLang="en-US" dirty="0" smtClean="0"/>
              <a:t>最大化</a:t>
            </a:r>
            <a:endParaRPr lang="en-US" altLang="zh-CN" dirty="0" smtClean="0"/>
          </a:p>
          <a:p>
            <a:r>
              <a:rPr lang="zh-CN" altLang="en-US" dirty="0" smtClean="0"/>
              <a:t>有目的建模</a:t>
            </a:r>
            <a:endParaRPr lang="en-US" altLang="zh-CN" dirty="0" smtClean="0"/>
          </a:p>
          <a:p>
            <a:r>
              <a:rPr lang="zh-CN" altLang="en-US" dirty="0" smtClean="0"/>
              <a:t>多种模型</a:t>
            </a:r>
            <a:endParaRPr lang="en-US" altLang="zh-CN" dirty="0" smtClean="0"/>
          </a:p>
          <a:p>
            <a:r>
              <a:rPr lang="zh-CN" altLang="en-US" dirty="0" smtClean="0"/>
              <a:t>高质量工作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快速反馈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软件是主要目标</a:t>
            </a:r>
            <a:endParaRPr lang="en-US" altLang="zh-CN" dirty="0" smtClean="0"/>
          </a:p>
          <a:p>
            <a:r>
              <a:rPr lang="zh-CN" altLang="en-US" dirty="0" smtClean="0"/>
              <a:t>轻装前进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37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514402"/>
          </a:xfrm>
        </p:spPr>
        <p:txBody>
          <a:bodyPr/>
          <a:lstStyle/>
          <a:p>
            <a:pPr algn="l"/>
            <a:r>
              <a:rPr lang="zh-CN" altLang="en-US" dirty="0" smtClean="0"/>
              <a:t>衡量执行力的指标：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600" b="1" u="sng" dirty="0" smtClean="0">
                <a:solidFill>
                  <a:srgbClr val="FF0000"/>
                </a:solidFill>
              </a:rPr>
              <a:t>完成度  </a:t>
            </a:r>
            <a:r>
              <a:rPr lang="en-US" altLang="zh-CN" sz="3600" b="1" u="sng" dirty="0" smtClean="0">
                <a:solidFill>
                  <a:srgbClr val="FF0000"/>
                </a:solidFill>
              </a:rPr>
              <a:t/>
            </a:r>
            <a:br>
              <a:rPr lang="en-US" altLang="zh-CN" sz="3600" b="1" u="sng" dirty="0" smtClean="0">
                <a:solidFill>
                  <a:srgbClr val="FF0000"/>
                </a:solidFill>
              </a:rPr>
            </a:br>
            <a:r>
              <a:rPr lang="zh-CN" altLang="en-US" sz="3600" b="1" u="sng" dirty="0" smtClean="0">
                <a:solidFill>
                  <a:srgbClr val="FF0000"/>
                </a:solidFill>
              </a:rPr>
              <a:t>评估准确度  </a:t>
            </a:r>
            <a:r>
              <a:rPr lang="en-US" altLang="zh-CN" sz="3600" b="1" u="sng" dirty="0" smtClean="0">
                <a:solidFill>
                  <a:srgbClr val="FF0000"/>
                </a:solidFill>
              </a:rPr>
              <a:t/>
            </a:r>
            <a:br>
              <a:rPr lang="en-US" altLang="zh-CN" sz="3600" b="1" u="sng" dirty="0" smtClean="0">
                <a:solidFill>
                  <a:srgbClr val="FF0000"/>
                </a:solidFill>
              </a:rPr>
            </a:br>
            <a:r>
              <a:rPr lang="zh-CN" altLang="en-US" sz="3600" b="1" u="sng" dirty="0" smtClean="0">
                <a:solidFill>
                  <a:srgbClr val="FF0000"/>
                </a:solidFill>
              </a:rPr>
              <a:t>计划合理度</a:t>
            </a:r>
            <a:endParaRPr lang="zh-CN" altLang="en-US" sz="3600" b="1" u="sng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005064"/>
            <a:ext cx="8229600" cy="2697163"/>
          </a:xfrm>
        </p:spPr>
        <p:txBody>
          <a:bodyPr/>
          <a:lstStyle/>
          <a:p>
            <a:r>
              <a:rPr lang="zh-CN" altLang="en-US" dirty="0"/>
              <a:t>当你真正实行敏捷开发时，要注意量化衡量团队的执行力的指标：完成度、评估准确度、计划合理度。这是评定整个进度的很重要的指标，也是让迭代更好的进行下去的准则</a:t>
            </a:r>
          </a:p>
        </p:txBody>
      </p:sp>
    </p:spTree>
    <p:extLst>
      <p:ext uri="{BB962C8B-B14F-4D97-AF65-F5344CB8AC3E}">
        <p14:creationId xmlns:p14="http://schemas.microsoft.com/office/powerpoint/2010/main" val="158952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Scrum</a:t>
            </a:r>
            <a:r>
              <a:rPr lang="zh-CN" altLang="en-US" dirty="0">
                <a:effectLst/>
              </a:rPr>
              <a:t>和</a:t>
            </a:r>
            <a:r>
              <a:rPr lang="en-US" altLang="zh-CN" dirty="0">
                <a:effectLst/>
              </a:rPr>
              <a:t>XP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altLang="zh-CN" dirty="0"/>
              <a:t>Scrum</a:t>
            </a:r>
            <a:r>
              <a:rPr lang="zh-CN" altLang="en-US" dirty="0"/>
              <a:t>和</a:t>
            </a:r>
            <a:r>
              <a:rPr lang="en-US" altLang="zh-CN" dirty="0"/>
              <a:t>XP</a:t>
            </a:r>
            <a:r>
              <a:rPr lang="zh-CN" altLang="en-US" dirty="0"/>
              <a:t>就是敏捷开发的具体方式了，你可以采用</a:t>
            </a:r>
            <a:r>
              <a:rPr lang="en-US" altLang="zh-CN" dirty="0"/>
              <a:t>Scrum</a:t>
            </a:r>
            <a:r>
              <a:rPr lang="zh-CN" altLang="en-US" dirty="0"/>
              <a:t>方式也可以采用</a:t>
            </a:r>
            <a:r>
              <a:rPr lang="en-US" altLang="zh-CN" dirty="0"/>
              <a:t>XP</a:t>
            </a:r>
            <a:r>
              <a:rPr lang="zh-CN" altLang="en-US" dirty="0"/>
              <a:t>方式；</a:t>
            </a:r>
            <a:r>
              <a:rPr lang="en-US" altLang="zh-CN" dirty="0"/>
              <a:t>Scrum</a:t>
            </a:r>
            <a:r>
              <a:rPr lang="zh-CN" altLang="en-US" dirty="0"/>
              <a:t>和</a:t>
            </a:r>
            <a:r>
              <a:rPr lang="en-US" altLang="zh-CN" dirty="0"/>
              <a:t>XP</a:t>
            </a:r>
            <a:r>
              <a:rPr lang="zh-CN" altLang="en-US" dirty="0"/>
              <a:t>的区别是，</a:t>
            </a:r>
            <a:r>
              <a:rPr lang="en-US" altLang="zh-CN" dirty="0">
                <a:solidFill>
                  <a:srgbClr val="FF0000"/>
                </a:solidFill>
              </a:rPr>
              <a:t>Scrum</a:t>
            </a:r>
            <a:r>
              <a:rPr lang="zh-CN" altLang="en-US" dirty="0">
                <a:solidFill>
                  <a:srgbClr val="FF0000"/>
                </a:solidFill>
              </a:rPr>
              <a:t>偏重于过程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XP</a:t>
            </a:r>
            <a:r>
              <a:rPr lang="zh-CN" altLang="en-US" dirty="0">
                <a:solidFill>
                  <a:srgbClr val="FF0000"/>
                </a:solidFill>
              </a:rPr>
              <a:t>则偏重于实践</a:t>
            </a:r>
            <a:r>
              <a:rPr lang="zh-CN" altLang="en-US" dirty="0"/>
              <a:t>，但是实际中，两者是结合一起应用的</a:t>
            </a:r>
          </a:p>
        </p:txBody>
      </p:sp>
    </p:spTree>
    <p:extLst>
      <p:ext uri="{BB962C8B-B14F-4D97-AF65-F5344CB8AC3E}">
        <p14:creationId xmlns:p14="http://schemas.microsoft.com/office/powerpoint/2010/main" val="406741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应用于本项目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38609" y="1975810"/>
            <a:ext cx="158417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需求分析</a:t>
            </a:r>
            <a:endParaRPr lang="zh-CN" altLang="en-US" b="1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101117" y="242088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543545" y="2023501"/>
            <a:ext cx="1628491" cy="877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概要设计</a:t>
            </a:r>
            <a:endParaRPr lang="zh-CN" altLang="en-US" b="1" dirty="0"/>
          </a:p>
        </p:txBody>
      </p:sp>
      <p:sp>
        <p:nvSpPr>
          <p:cNvPr id="10" name="椭圆 9"/>
          <p:cNvSpPr/>
          <p:nvPr/>
        </p:nvSpPr>
        <p:spPr>
          <a:xfrm>
            <a:off x="1907704" y="3342685"/>
            <a:ext cx="1706143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详细设计</a:t>
            </a:r>
            <a:endParaRPr lang="zh-CN" altLang="en-US" b="1" dirty="0"/>
          </a:p>
        </p:txBody>
      </p:sp>
      <p:cxnSp>
        <p:nvCxnSpPr>
          <p:cNvPr id="13" name="直接箭头连接符 12"/>
          <p:cNvCxnSpPr>
            <a:stCxn id="9" idx="4"/>
            <a:endCxn id="10" idx="0"/>
          </p:cNvCxnSpPr>
          <p:nvPr/>
        </p:nvCxnSpPr>
        <p:spPr>
          <a:xfrm flipH="1">
            <a:off x="2760776" y="2900627"/>
            <a:ext cx="597015" cy="442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4190445" y="2656027"/>
            <a:ext cx="1584176" cy="94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开发</a:t>
            </a:r>
            <a:endParaRPr lang="zh-CN" altLang="en-US" b="1" dirty="0"/>
          </a:p>
        </p:txBody>
      </p:sp>
      <p:cxnSp>
        <p:nvCxnSpPr>
          <p:cNvPr id="18" name="直接箭头连接符 17"/>
          <p:cNvCxnSpPr>
            <a:stCxn id="10" idx="6"/>
            <a:endCxn id="28" idx="2"/>
          </p:cNvCxnSpPr>
          <p:nvPr/>
        </p:nvCxnSpPr>
        <p:spPr>
          <a:xfrm>
            <a:off x="3613847" y="3846741"/>
            <a:ext cx="452531" cy="958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6"/>
            <a:endCxn id="16" idx="2"/>
          </p:cNvCxnSpPr>
          <p:nvPr/>
        </p:nvCxnSpPr>
        <p:spPr>
          <a:xfrm flipV="1">
            <a:off x="3613847" y="3130594"/>
            <a:ext cx="576598" cy="716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6"/>
          <p:cNvSpPr>
            <a:spLocks noGrp="1"/>
          </p:cNvSpPr>
          <p:nvPr>
            <p:ph idx="1"/>
          </p:nvPr>
        </p:nvSpPr>
        <p:spPr>
          <a:xfrm>
            <a:off x="538609" y="1492161"/>
            <a:ext cx="8229600" cy="470916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137160" indent="0">
              <a:buNone/>
            </a:pPr>
            <a:r>
              <a:rPr lang="zh-CN" altLang="en-US" smtClean="0"/>
              <a:t>                                     迭代</a:t>
            </a:r>
            <a:r>
              <a:rPr lang="zh-CN" altLang="en-US" dirty="0" smtClean="0"/>
              <a:t>流程图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4066378" y="4337686"/>
            <a:ext cx="161336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测试计划</a:t>
            </a:r>
            <a:endParaRPr lang="zh-CN" altLang="en-US" b="1" dirty="0"/>
          </a:p>
        </p:txBody>
      </p:sp>
      <p:sp>
        <p:nvSpPr>
          <p:cNvPr id="29" name="椭圆 28"/>
          <p:cNvSpPr/>
          <p:nvPr/>
        </p:nvSpPr>
        <p:spPr>
          <a:xfrm>
            <a:off x="6107946" y="2712929"/>
            <a:ext cx="1512168" cy="888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单元测试</a:t>
            </a:r>
            <a:endParaRPr lang="zh-CN" altLang="en-US" b="1" dirty="0"/>
          </a:p>
        </p:txBody>
      </p:sp>
      <p:sp>
        <p:nvSpPr>
          <p:cNvPr id="30" name="椭圆 29"/>
          <p:cNvSpPr/>
          <p:nvPr/>
        </p:nvSpPr>
        <p:spPr>
          <a:xfrm>
            <a:off x="5963930" y="4373690"/>
            <a:ext cx="165618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测试用例</a:t>
            </a:r>
            <a:endParaRPr lang="zh-CN" altLang="en-US" b="1" dirty="0"/>
          </a:p>
        </p:txBody>
      </p:sp>
      <p:sp>
        <p:nvSpPr>
          <p:cNvPr id="31" name="椭圆 30"/>
          <p:cNvSpPr/>
          <p:nvPr/>
        </p:nvSpPr>
        <p:spPr>
          <a:xfrm>
            <a:off x="7607329" y="3488667"/>
            <a:ext cx="1585119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功能测试</a:t>
            </a:r>
            <a:endParaRPr lang="zh-CN" altLang="en-US" b="1" dirty="0"/>
          </a:p>
        </p:txBody>
      </p:sp>
      <p:cxnSp>
        <p:nvCxnSpPr>
          <p:cNvPr id="33" name="直接箭头连接符 32"/>
          <p:cNvCxnSpPr>
            <a:endCxn id="29" idx="2"/>
          </p:cNvCxnSpPr>
          <p:nvPr/>
        </p:nvCxnSpPr>
        <p:spPr>
          <a:xfrm>
            <a:off x="5819914" y="3157135"/>
            <a:ext cx="28803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8" idx="6"/>
            <a:endCxn id="30" idx="2"/>
          </p:cNvCxnSpPr>
          <p:nvPr/>
        </p:nvCxnSpPr>
        <p:spPr>
          <a:xfrm>
            <a:off x="5679740" y="4805738"/>
            <a:ext cx="284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9" idx="6"/>
            <a:endCxn id="31" idx="0"/>
          </p:cNvCxnSpPr>
          <p:nvPr/>
        </p:nvCxnSpPr>
        <p:spPr>
          <a:xfrm>
            <a:off x="7620114" y="3157136"/>
            <a:ext cx="779775" cy="331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31" idx="4"/>
          </p:cNvCxnSpPr>
          <p:nvPr/>
        </p:nvCxnSpPr>
        <p:spPr>
          <a:xfrm flipV="1">
            <a:off x="7607329" y="4424771"/>
            <a:ext cx="792560" cy="258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50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effectLst/>
              </a:rPr>
              <a:t>开发流程中的三大角色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产品负责人</a:t>
            </a:r>
            <a:r>
              <a:rPr lang="zh-CN" altLang="en-US" b="1" dirty="0"/>
              <a:t>（</a:t>
            </a:r>
            <a:r>
              <a:rPr lang="en-US" altLang="zh-CN" b="1" dirty="0"/>
              <a:t>Product Owner</a:t>
            </a:r>
            <a:r>
              <a:rPr lang="zh-CN" altLang="en-US" b="1" dirty="0" smtClean="0"/>
              <a:t>）（刘宇飞）</a:t>
            </a:r>
            <a:endParaRPr lang="zh-CN" altLang="en-US" dirty="0"/>
          </a:p>
          <a:p>
            <a:r>
              <a:rPr lang="zh-CN" altLang="en-US" dirty="0"/>
              <a:t>主要负责确定产品的功能和达到要求的标准，指定软件的发布日期和交付的内容，同时有权力接受或拒绝开发团队的工作成果。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流程管理员</a:t>
            </a:r>
            <a:r>
              <a:rPr lang="zh-CN" altLang="en-US" b="1" dirty="0"/>
              <a:t>（</a:t>
            </a:r>
            <a:r>
              <a:rPr lang="en-US" altLang="zh-CN" b="1" dirty="0"/>
              <a:t>Scrum Master</a:t>
            </a:r>
            <a:r>
              <a:rPr lang="zh-CN" altLang="en-US" b="1" dirty="0" smtClean="0"/>
              <a:t>）（刘宇飞）</a:t>
            </a:r>
            <a:endParaRPr lang="zh-CN" altLang="en-US" dirty="0"/>
          </a:p>
          <a:p>
            <a:r>
              <a:rPr lang="zh-CN" altLang="en-US" dirty="0"/>
              <a:t>主要负责整个</a:t>
            </a:r>
            <a:r>
              <a:rPr lang="en-US" altLang="zh-CN" dirty="0"/>
              <a:t>Scrum</a:t>
            </a:r>
            <a:r>
              <a:rPr lang="zh-CN" altLang="en-US" dirty="0"/>
              <a:t>流程在项目中的顺利实施和进行，以及清除挡在客户和开发工作之间的沟通障碍，使得客户可以直接驱动开发。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开发团队</a:t>
            </a:r>
            <a:r>
              <a:rPr lang="zh-CN" altLang="en-US" b="1" dirty="0"/>
              <a:t>（</a:t>
            </a:r>
            <a:r>
              <a:rPr lang="en-US" altLang="zh-CN" b="1" dirty="0"/>
              <a:t>Scrum Team</a:t>
            </a:r>
            <a:r>
              <a:rPr lang="zh-CN" altLang="en-US" b="1" dirty="0" smtClean="0"/>
              <a:t>）（叶尔法特 亢震 马俊杰 刘宇飞）</a:t>
            </a:r>
            <a:endParaRPr lang="zh-CN" altLang="en-US" dirty="0"/>
          </a:p>
          <a:p>
            <a:r>
              <a:rPr lang="zh-CN" altLang="en-US" dirty="0"/>
              <a:t>主要负责软件产品在</a:t>
            </a:r>
            <a:r>
              <a:rPr lang="en-US" altLang="zh-CN" dirty="0"/>
              <a:t>Scrum</a:t>
            </a:r>
            <a:r>
              <a:rPr lang="zh-CN" altLang="en-US" dirty="0"/>
              <a:t>规定流程下进行开发工作，人数控制在</a:t>
            </a:r>
            <a:r>
              <a:rPr lang="en-US" altLang="zh-CN" dirty="0"/>
              <a:t>5~10</a:t>
            </a:r>
            <a:r>
              <a:rPr lang="zh-CN" altLang="en-US" dirty="0"/>
              <a:t>人左右，每个成员可能负责不同的技术方面，但要求每成员必须要有很强的自我管理能力，同时具有一定的表达能力；成员可以采用任何工作方式，只要能达到</a:t>
            </a:r>
            <a:r>
              <a:rPr lang="en-US" altLang="zh-CN" dirty="0"/>
              <a:t>Sprint</a:t>
            </a:r>
            <a:r>
              <a:rPr lang="zh-CN" altLang="en-US" dirty="0"/>
              <a:t>的目标。</a:t>
            </a:r>
          </a:p>
          <a:p>
            <a:r>
              <a:rPr lang="zh-CN" altLang="en-US" dirty="0"/>
              <a:t>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53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Sprint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Sprint</a:t>
            </a:r>
            <a:r>
              <a:rPr lang="zh-CN" altLang="en-US" dirty="0"/>
              <a:t>是短距离赛跑的意思，这里面指的是一次迭代，</a:t>
            </a:r>
            <a:r>
              <a:rPr lang="zh-CN" altLang="en-US" dirty="0">
                <a:solidFill>
                  <a:srgbClr val="FF0000"/>
                </a:solidFill>
              </a:rPr>
              <a:t>而一次迭代的周期是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个月时间</a:t>
            </a:r>
            <a:r>
              <a:rPr lang="zh-CN" altLang="en-US" dirty="0"/>
              <a:t>（即</a:t>
            </a:r>
            <a:r>
              <a:rPr lang="en-US" altLang="zh-CN" dirty="0"/>
              <a:t>4</a:t>
            </a:r>
            <a:r>
              <a:rPr lang="zh-CN" altLang="en-US" dirty="0"/>
              <a:t>个星期），也就是我们要把一次迭代的开发内容以最快的速度完成它，这个过程我们称它为</a:t>
            </a:r>
            <a:r>
              <a:rPr lang="en-US" altLang="zh-CN" dirty="0" smtClean="0"/>
              <a:t>Sprint</a:t>
            </a:r>
          </a:p>
          <a:p>
            <a:r>
              <a:rPr lang="zh-CN" altLang="en-US" dirty="0" smtClean="0"/>
              <a:t>该项目分为两个</a:t>
            </a:r>
            <a:r>
              <a:rPr lang="en-US" altLang="zh-CN" dirty="0" smtClean="0"/>
              <a:t>sprint</a:t>
            </a:r>
            <a:r>
              <a:rPr lang="zh-CN" altLang="en-US" dirty="0" smtClean="0"/>
              <a:t>，即前后</a:t>
            </a:r>
            <a:r>
              <a:rPr lang="zh-CN" altLang="en-US" dirty="0" smtClean="0">
                <a:solidFill>
                  <a:srgbClr val="FF0000"/>
                </a:solidFill>
              </a:rPr>
              <a:t>两次迭代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0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sprint1&amp;sprint2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73" y="1600200"/>
            <a:ext cx="7526054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5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218</TotalTime>
  <Words>916</Words>
  <Application>Microsoft Office PowerPoint</Application>
  <PresentationFormat>全屏显示(4:3)</PresentationFormat>
  <Paragraphs>86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顶峰</vt:lpstr>
      <vt:lpstr>敏捷开发模式</vt:lpstr>
      <vt:lpstr>敏捷开发(Agile Development)是一种以人为核心、迭代、循序渐进的开发方法。</vt:lpstr>
      <vt:lpstr>核心原则</vt:lpstr>
      <vt:lpstr>衡量执行力的指标：  完成度   评估准确度   计划合理度</vt:lpstr>
      <vt:lpstr>Scrum和XP</vt:lpstr>
      <vt:lpstr>应用于本项目</vt:lpstr>
      <vt:lpstr>开发流程中的三大角色</vt:lpstr>
      <vt:lpstr>Sprint</vt:lpstr>
      <vt:lpstr>sprint1&amp;sprint2</vt:lpstr>
      <vt:lpstr>进行Scrum开发</vt:lpstr>
      <vt:lpstr>Scrum Team根据Product Backlog列表，做工作量的预估和安排</vt:lpstr>
      <vt:lpstr>Daily Scrum Meeting</vt:lpstr>
      <vt:lpstr>Trello</vt:lpstr>
      <vt:lpstr>每日集成</vt:lpstr>
      <vt:lpstr>github</vt:lpstr>
      <vt:lpstr>Srpint Review Meeting</vt:lpstr>
      <vt:lpstr>总结会议</vt:lpstr>
      <vt:lpstr>开发场景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敏捷开发模式</dc:title>
  <dc:creator>Administrator</dc:creator>
  <cp:lastModifiedBy>Administrator</cp:lastModifiedBy>
  <cp:revision>21</cp:revision>
  <dcterms:created xsi:type="dcterms:W3CDTF">2015-01-09T07:52:02Z</dcterms:created>
  <dcterms:modified xsi:type="dcterms:W3CDTF">2015-01-10T00:35:07Z</dcterms:modified>
</cp:coreProperties>
</file>