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7" r:id="rId9"/>
    <p:sldId id="269" r:id="rId10"/>
    <p:sldId id="271" r:id="rId11"/>
    <p:sldId id="273" r:id="rId12"/>
    <p:sldId id="274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53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08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7600" y="154305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ctr">
              <a:buNone/>
            </a:pPr>
            <a:endParaRPr lang="en-US" sz="1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800225"/>
            <a:ext cx="5486400" cy="10287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28800" y="1800225"/>
            <a:ext cx="54864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Exploring the Depths of HTTP Protocols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2743200" y="2983230"/>
            <a:ext cx="3657600" cy="5143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13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 Detailed Examination of HTTP, TCP, and Web Technologies</a:t>
            </a:r>
            <a:endParaRPr lang="en-US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080" y="928501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50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HTTP Connection Types</a:t>
            </a:r>
            <a:endParaRPr lang="en-US" sz="4800" dirty="0"/>
          </a:p>
        </p:txBody>
      </p:sp>
      <p:sp>
        <p:nvSpPr>
          <p:cNvPr id="7" name="Text 5"/>
          <p:cNvSpPr/>
          <p:nvPr/>
        </p:nvSpPr>
        <p:spPr>
          <a:xfrm>
            <a:off x="822960" y="1363028"/>
            <a:ext cx="128016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3527973" y="1363028"/>
            <a:ext cx="128016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300" dirty="0"/>
          </a:p>
        </p:txBody>
      </p:sp>
      <p:sp>
        <p:nvSpPr>
          <p:cNvPr id="11" name="Shape 9"/>
          <p:cNvSpPr/>
          <p:nvPr/>
        </p:nvSpPr>
        <p:spPr>
          <a:xfrm>
            <a:off x="274320" y="2057400"/>
            <a:ext cx="859536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731520" y="1990535"/>
            <a:ext cx="118872" cy="12858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3436533" y="1990535"/>
            <a:ext cx="118872" cy="12858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6412849" y="1990535"/>
            <a:ext cx="118872" cy="12858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</p:sp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2394959"/>
            <a:ext cx="1828800" cy="2160270"/>
          </a:xfrm>
          <a:prstGeom prst="rect">
            <a:avLst/>
          </a:prstGeom>
        </p:spPr>
      </p:pic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533" y="2394959"/>
            <a:ext cx="1828800" cy="2160270"/>
          </a:xfrm>
          <a:prstGeom prst="rect">
            <a:avLst/>
          </a:prstGeom>
        </p:spPr>
      </p:pic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849" y="2394959"/>
            <a:ext cx="1828800" cy="2160270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822960" y="2726055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buNone/>
            </a:pPr>
            <a:r>
              <a:rPr lang="en-US" sz="1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Non-Persistent HTTP</a:t>
            </a:r>
            <a:endParaRPr lang="en-US" sz="1300" dirty="0"/>
          </a:p>
        </p:txBody>
      </p:sp>
      <p:sp>
        <p:nvSpPr>
          <p:cNvPr id="21" name="Text 15"/>
          <p:cNvSpPr/>
          <p:nvPr/>
        </p:nvSpPr>
        <p:spPr>
          <a:xfrm>
            <a:off x="3527973" y="2726055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buNone/>
            </a:pPr>
            <a:r>
              <a:rPr lang="en-US" sz="1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Persistent HTTP</a:t>
            </a:r>
            <a:endParaRPr lang="en-US" sz="1300" dirty="0"/>
          </a:p>
        </p:txBody>
      </p:sp>
      <p:sp>
        <p:nvSpPr>
          <p:cNvPr id="22" name="Text 16"/>
          <p:cNvSpPr/>
          <p:nvPr/>
        </p:nvSpPr>
        <p:spPr>
          <a:xfrm>
            <a:off x="6504289" y="2726055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buNone/>
            </a:pPr>
            <a:r>
              <a:rPr lang="en-US" sz="1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Real-World Applications</a:t>
            </a:r>
            <a:endParaRPr lang="en-US" sz="1300" dirty="0"/>
          </a:p>
        </p:txBody>
      </p:sp>
      <p:sp>
        <p:nvSpPr>
          <p:cNvPr id="24" name="Text 18"/>
          <p:cNvSpPr/>
          <p:nvPr/>
        </p:nvSpPr>
        <p:spPr>
          <a:xfrm>
            <a:off x="822960" y="3034665"/>
            <a:ext cx="164592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200"/>
              </a:lnSpc>
              <a:buNone/>
            </a:pPr>
            <a:r>
              <a:rPr lang="en-US" sz="800" dirty="0">
                <a:solidFill>
                  <a:srgbClr val="262527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Non-persistent HTTP establishes a new connection for each request/response pair. This can lead to increased latency and overhead due to the setup and teardown time needed for each transaction, making...</a:t>
            </a:r>
            <a:endParaRPr lang="en-US" sz="800" dirty="0"/>
          </a:p>
        </p:txBody>
      </p:sp>
      <p:sp>
        <p:nvSpPr>
          <p:cNvPr id="25" name="Text 19"/>
          <p:cNvSpPr/>
          <p:nvPr/>
        </p:nvSpPr>
        <p:spPr>
          <a:xfrm>
            <a:off x="3527973" y="3034665"/>
            <a:ext cx="164592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200"/>
              </a:lnSpc>
              <a:buNone/>
            </a:pPr>
            <a:r>
              <a:rPr lang="en-US" sz="800" dirty="0">
                <a:solidFill>
                  <a:srgbClr val="262527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Persistent HTTP allows multiple requests and responses to be sent over a single connection. This significantly reduces latency and improves performance by minimizing connection overhead, making it a preferred choice...</a:t>
            </a:r>
            <a:endParaRPr lang="en-US" sz="800" dirty="0"/>
          </a:p>
        </p:txBody>
      </p:sp>
      <p:sp>
        <p:nvSpPr>
          <p:cNvPr id="26" name="Text 20"/>
          <p:cNvSpPr/>
          <p:nvPr/>
        </p:nvSpPr>
        <p:spPr>
          <a:xfrm>
            <a:off x="6504289" y="3034665"/>
            <a:ext cx="164592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1200"/>
              </a:lnSpc>
              <a:buNone/>
            </a:pPr>
            <a:r>
              <a:rPr lang="en-US" sz="800" dirty="0">
                <a:solidFill>
                  <a:srgbClr val="262527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In contemporary web development, persistent HTTP is widely used, especially with web frameworks that optimize data loading. Non-persistent HTTP can still be found in simple applications, but its inefficiency limits...</a:t>
            </a:r>
            <a:endParaRPr lang="en-US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56578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Conclusion and Future Directions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548640" y="1337310"/>
            <a:ext cx="50292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 Medium" pitchFamily="34" charset="0"/>
                <a:ea typeface="Plus Jakarta Sans Medium" pitchFamily="34" charset="-122"/>
                <a:cs typeface="Plus Jakarta Sans Medium" pitchFamily="34" charset="-120"/>
              </a:rPr>
              <a:t>Key Insights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548640" y="2211705"/>
            <a:ext cx="50292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 Medium" pitchFamily="34" charset="0"/>
                <a:ea typeface="Plus Jakarta Sans Medium" pitchFamily="34" charset="-122"/>
                <a:cs typeface="Plus Jakarta Sans Medium" pitchFamily="34" charset="-120"/>
              </a:rPr>
              <a:t>Current Trends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48640" y="3086100"/>
            <a:ext cx="50292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 Medium" pitchFamily="34" charset="0"/>
                <a:ea typeface="Plus Jakarta Sans Medium" pitchFamily="34" charset="-122"/>
                <a:cs typeface="Plus Jakarta Sans Medium" pitchFamily="34" charset="-120"/>
              </a:rPr>
              <a:t>Future Possibilities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548640" y="3960495"/>
            <a:ext cx="50292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 Medium" pitchFamily="34" charset="0"/>
                <a:ea typeface="Plus Jakarta Sans Medium" pitchFamily="34" charset="-122"/>
                <a:cs typeface="Plus Jakarta Sans Medium" pitchFamily="34" charset="-120"/>
              </a:rPr>
              <a:t>Technology Adoption</a:t>
            </a:r>
            <a:endParaRPr lang="en-US" sz="15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1260158"/>
            <a:ext cx="1371600" cy="411480"/>
          </a:xfrm>
          <a:prstGeom prst="rect">
            <a:avLst/>
          </a:prstGeom>
        </p:spPr>
      </p:pic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2134553"/>
            <a:ext cx="1371600" cy="411480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008948"/>
            <a:ext cx="1371600" cy="411480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883343"/>
            <a:ext cx="1371600" cy="41148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132320" y="1260158"/>
            <a:ext cx="1371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10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7132320" y="2134553"/>
            <a:ext cx="1371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75%</a:t>
            </a:r>
            <a:endParaRPr lang="en-US" sz="1500" dirty="0"/>
          </a:p>
        </p:txBody>
      </p:sp>
      <p:sp>
        <p:nvSpPr>
          <p:cNvPr id="13" name="Text 7"/>
          <p:cNvSpPr/>
          <p:nvPr/>
        </p:nvSpPr>
        <p:spPr>
          <a:xfrm>
            <a:off x="7132320" y="3008948"/>
            <a:ext cx="1371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30%</a:t>
            </a:r>
            <a:endParaRPr lang="en-US" sz="1500" dirty="0"/>
          </a:p>
        </p:txBody>
      </p:sp>
      <p:sp>
        <p:nvSpPr>
          <p:cNvPr id="14" name="Text 8"/>
          <p:cNvSpPr/>
          <p:nvPr/>
        </p:nvSpPr>
        <p:spPr>
          <a:xfrm>
            <a:off x="7132320" y="3883343"/>
            <a:ext cx="1371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50%</a:t>
            </a:r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56578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endParaRPr lang="en-US" sz="23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3DEAA0-77C6-4E33-BBE3-FEC6BC6DB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541" y="1074577"/>
            <a:ext cx="7036713" cy="299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6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0080" y="668655"/>
            <a:ext cx="7680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Table of Contents</a:t>
            </a:r>
            <a:endParaRPr lang="en-US" sz="2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1285875"/>
            <a:ext cx="3474720" cy="51435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640080" y="1388745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40080" y="1337310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Text 3"/>
          <p:cNvSpPr/>
          <p:nvPr/>
        </p:nvSpPr>
        <p:spPr>
          <a:xfrm>
            <a:off x="1097280" y="1337310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Understanding HTTP and TCP: The Backbone of Internet Communication</a:t>
            </a:r>
            <a:endParaRPr lang="en-US" sz="1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2057400"/>
            <a:ext cx="3474720" cy="514350"/>
          </a:xfrm>
          <a:prstGeom prst="rect">
            <a:avLst/>
          </a:prstGeom>
        </p:spPr>
      </p:pic>
      <p:sp>
        <p:nvSpPr>
          <p:cNvPr id="9" name="Shape 4"/>
          <p:cNvSpPr/>
          <p:nvPr/>
        </p:nvSpPr>
        <p:spPr>
          <a:xfrm>
            <a:off x="640080" y="2160270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640080" y="2108835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2</a:t>
            </a:r>
            <a:endParaRPr lang="en-US" sz="1400" dirty="0"/>
          </a:p>
        </p:txBody>
      </p:sp>
      <p:sp>
        <p:nvSpPr>
          <p:cNvPr id="11" name="Text 6"/>
          <p:cNvSpPr/>
          <p:nvPr/>
        </p:nvSpPr>
        <p:spPr>
          <a:xfrm>
            <a:off x="1097280" y="2108835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Establishing TCP Connections</a:t>
            </a:r>
            <a:endParaRPr lang="en-US" sz="1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2828925"/>
            <a:ext cx="3474720" cy="514350"/>
          </a:xfrm>
          <a:prstGeom prst="rect">
            <a:avLst/>
          </a:prstGeom>
        </p:spPr>
      </p:pic>
      <p:sp>
        <p:nvSpPr>
          <p:cNvPr id="13" name="Shape 7"/>
          <p:cNvSpPr/>
          <p:nvPr/>
        </p:nvSpPr>
        <p:spPr>
          <a:xfrm>
            <a:off x="640080" y="2931795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4" name="Text 8"/>
          <p:cNvSpPr/>
          <p:nvPr/>
        </p:nvSpPr>
        <p:spPr>
          <a:xfrm>
            <a:off x="640080" y="2880360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3</a:t>
            </a:r>
            <a:endParaRPr lang="en-US" sz="1400" dirty="0"/>
          </a:p>
        </p:txBody>
      </p:sp>
      <p:sp>
        <p:nvSpPr>
          <p:cNvPr id="15" name="Text 9"/>
          <p:cNvSpPr/>
          <p:nvPr/>
        </p:nvSpPr>
        <p:spPr>
          <a:xfrm>
            <a:off x="1097280" y="2880360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HTTP Methods Unveiled</a:t>
            </a:r>
            <a:endParaRPr lang="en-US" sz="14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3600450"/>
            <a:ext cx="3474720" cy="514350"/>
          </a:xfrm>
          <a:prstGeom prst="rect">
            <a:avLst/>
          </a:prstGeom>
        </p:spPr>
      </p:pic>
      <p:sp>
        <p:nvSpPr>
          <p:cNvPr id="17" name="Shape 10"/>
          <p:cNvSpPr/>
          <p:nvPr/>
        </p:nvSpPr>
        <p:spPr>
          <a:xfrm>
            <a:off x="640080" y="3703320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Text 11"/>
          <p:cNvSpPr/>
          <p:nvPr/>
        </p:nvSpPr>
        <p:spPr>
          <a:xfrm>
            <a:off x="640080" y="3651885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4</a:t>
            </a:r>
            <a:endParaRPr lang="en-US" sz="1400" dirty="0"/>
          </a:p>
        </p:txBody>
      </p:sp>
      <p:sp>
        <p:nvSpPr>
          <p:cNvPr id="19" name="Text 12"/>
          <p:cNvSpPr/>
          <p:nvPr/>
        </p:nvSpPr>
        <p:spPr>
          <a:xfrm>
            <a:off x="1097280" y="3651885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Role of Port 80</a:t>
            </a:r>
            <a:endParaRPr lang="en-US" sz="140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285875"/>
            <a:ext cx="3474720" cy="514350"/>
          </a:xfrm>
          <a:prstGeom prst="rect">
            <a:avLst/>
          </a:prstGeom>
        </p:spPr>
      </p:pic>
      <p:sp>
        <p:nvSpPr>
          <p:cNvPr id="21" name="Shape 13"/>
          <p:cNvSpPr/>
          <p:nvPr/>
        </p:nvSpPr>
        <p:spPr>
          <a:xfrm>
            <a:off x="4937760" y="1388745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22" name="Text 14"/>
          <p:cNvSpPr/>
          <p:nvPr/>
        </p:nvSpPr>
        <p:spPr>
          <a:xfrm>
            <a:off x="4937760" y="1337310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5</a:t>
            </a:r>
            <a:endParaRPr lang="en-US" sz="1400" dirty="0"/>
          </a:p>
        </p:txBody>
      </p:sp>
      <p:sp>
        <p:nvSpPr>
          <p:cNvPr id="23" name="Text 15"/>
          <p:cNvSpPr/>
          <p:nvPr/>
        </p:nvSpPr>
        <p:spPr>
          <a:xfrm>
            <a:off x="5394960" y="1337310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Understanding Web Browser Cookies</a:t>
            </a:r>
            <a:endParaRPr lang="en-US" sz="1400" dirty="0"/>
          </a:p>
        </p:txBody>
      </p:sp>
      <p:pic>
        <p:nvPicPr>
          <p:cNvPr id="24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057400"/>
            <a:ext cx="3474720" cy="514350"/>
          </a:xfrm>
          <a:prstGeom prst="rect">
            <a:avLst/>
          </a:prstGeom>
        </p:spPr>
      </p:pic>
      <p:sp>
        <p:nvSpPr>
          <p:cNvPr id="25" name="Shape 16"/>
          <p:cNvSpPr/>
          <p:nvPr/>
        </p:nvSpPr>
        <p:spPr>
          <a:xfrm>
            <a:off x="4937760" y="2160270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26" name="Text 17"/>
          <p:cNvSpPr/>
          <p:nvPr/>
        </p:nvSpPr>
        <p:spPr>
          <a:xfrm>
            <a:off x="4937760" y="2108835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6</a:t>
            </a:r>
            <a:endParaRPr lang="en-US" sz="1400" dirty="0"/>
          </a:p>
        </p:txBody>
      </p:sp>
      <p:sp>
        <p:nvSpPr>
          <p:cNvPr id="27" name="Text 18"/>
          <p:cNvSpPr/>
          <p:nvPr/>
        </p:nvSpPr>
        <p:spPr>
          <a:xfrm>
            <a:off x="5394960" y="2108835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Web Caching Essentials</a:t>
            </a:r>
            <a:endParaRPr lang="en-US" sz="1400" dirty="0"/>
          </a:p>
        </p:txBody>
      </p:sp>
      <p:pic>
        <p:nvPicPr>
          <p:cNvPr id="28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828925"/>
            <a:ext cx="3474720" cy="514350"/>
          </a:xfrm>
          <a:prstGeom prst="rect">
            <a:avLst/>
          </a:prstGeom>
        </p:spPr>
      </p:pic>
      <p:sp>
        <p:nvSpPr>
          <p:cNvPr id="29" name="Shape 19"/>
          <p:cNvSpPr/>
          <p:nvPr/>
        </p:nvSpPr>
        <p:spPr>
          <a:xfrm>
            <a:off x="4937760" y="2931795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30" name="Text 20"/>
          <p:cNvSpPr/>
          <p:nvPr/>
        </p:nvSpPr>
        <p:spPr>
          <a:xfrm>
            <a:off x="4937760" y="2880360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7</a:t>
            </a:r>
            <a:endParaRPr lang="en-US" sz="1400" dirty="0"/>
          </a:p>
        </p:txBody>
      </p:sp>
      <p:sp>
        <p:nvSpPr>
          <p:cNvPr id="31" name="Text 21"/>
          <p:cNvSpPr/>
          <p:nvPr/>
        </p:nvSpPr>
        <p:spPr>
          <a:xfrm>
            <a:off x="5394960" y="2880360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HTTP Connection Types</a:t>
            </a:r>
            <a:endParaRPr lang="en-US" sz="1400" dirty="0"/>
          </a:p>
        </p:txBody>
      </p:sp>
      <p:pic>
        <p:nvPicPr>
          <p:cNvPr id="32" name="Image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600450"/>
            <a:ext cx="3474720" cy="514350"/>
          </a:xfrm>
          <a:prstGeom prst="rect">
            <a:avLst/>
          </a:prstGeom>
        </p:spPr>
      </p:pic>
      <p:sp>
        <p:nvSpPr>
          <p:cNvPr id="33" name="Shape 22"/>
          <p:cNvSpPr/>
          <p:nvPr/>
        </p:nvSpPr>
        <p:spPr>
          <a:xfrm>
            <a:off x="4937760" y="3703320"/>
            <a:ext cx="320040" cy="308610"/>
          </a:xfrm>
          <a:prstGeom prst="ellipse">
            <a:avLst/>
          </a:prstGeom>
          <a:solidFill>
            <a:srgbClr val="FFE67F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34" name="Text 23"/>
          <p:cNvSpPr/>
          <p:nvPr/>
        </p:nvSpPr>
        <p:spPr>
          <a:xfrm>
            <a:off x="4937760" y="3651885"/>
            <a:ext cx="3657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8</a:t>
            </a:r>
            <a:endParaRPr lang="en-US" sz="1400" dirty="0"/>
          </a:p>
        </p:txBody>
      </p:sp>
      <p:sp>
        <p:nvSpPr>
          <p:cNvPr id="35" name="Text 24"/>
          <p:cNvSpPr/>
          <p:nvPr/>
        </p:nvSpPr>
        <p:spPr>
          <a:xfrm>
            <a:off x="5394960" y="3651885"/>
            <a:ext cx="32004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Conclusion and Future Directions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66865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Understanding HTTP and TCP: The Backbone of Internet Communication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548640" y="1285875"/>
            <a:ext cx="77724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HTTP is the foundation of data communication on the web, enabling client-server interactions through requests and responses, serving as a crucial application layer protocol.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TCP, or Transmission Control Protocol, ensures reliable data transmission by establishing a connection, managing data segmentation, and guaranteeing delivery in the correct order.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Together, HTTP and TCP work harmoniously to facilitate seamless web browsing experiences, ensuring that users can access content with speed and accuracy.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Understanding HTTP and TCP is essential for web developers and network engineers, as it provides insights into how data travels and how applications communicate over the internet.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080" y="565785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Establishing TCP Connections</a:t>
            </a:r>
            <a:endParaRPr lang="en-US" sz="2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1440180"/>
            <a:ext cx="3566160" cy="29317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0" y="1440180"/>
            <a:ext cx="3566160" cy="29317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2960" y="1543050"/>
            <a:ext cx="2743200" cy="48863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Benefits of TCP Connections</a:t>
            </a:r>
            <a:endParaRPr lang="en-US" sz="1500" dirty="0"/>
          </a:p>
        </p:txBody>
      </p:sp>
      <p:sp>
        <p:nvSpPr>
          <p:cNvPr id="6" name="Shape 2"/>
          <p:cNvSpPr/>
          <p:nvPr/>
        </p:nvSpPr>
        <p:spPr>
          <a:xfrm>
            <a:off x="3749040" y="1568768"/>
            <a:ext cx="365760" cy="360045"/>
          </a:xfrm>
          <a:prstGeom prst="ellipse">
            <a:avLst/>
          </a:prstGeom>
          <a:solidFill>
            <a:srgbClr val="0A9C85"/>
          </a:solidFill>
          <a:ln w="12700">
            <a:solidFill>
              <a:srgbClr val="0A9C85"/>
            </a:solidFill>
            <a:prstDash val="solid"/>
          </a:ln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480" y="1625346"/>
            <a:ext cx="182880" cy="2057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54880" y="1543050"/>
            <a:ext cx="2743200" cy="48863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Challenges of TCP Connections</a:t>
            </a:r>
            <a:endParaRPr lang="en-US" sz="1500" dirty="0"/>
          </a:p>
        </p:txBody>
      </p:sp>
      <p:sp>
        <p:nvSpPr>
          <p:cNvPr id="9" name="Shape 4"/>
          <p:cNvSpPr/>
          <p:nvPr/>
        </p:nvSpPr>
        <p:spPr>
          <a:xfrm>
            <a:off x="7680960" y="1568768"/>
            <a:ext cx="365760" cy="360045"/>
          </a:xfrm>
          <a:prstGeom prst="ellipse">
            <a:avLst/>
          </a:prstGeom>
          <a:solidFill>
            <a:srgbClr val="DA2828"/>
          </a:solidFill>
          <a:ln w="12700">
            <a:solidFill>
              <a:srgbClr val="DA2828"/>
            </a:solidFill>
            <a:prstDash val="solid"/>
          </a:ln>
        </p:spPr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400" y="1640777"/>
            <a:ext cx="182880" cy="20574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68680" y="2160270"/>
            <a:ext cx="3200400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8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TCP ensures reliable communication, making sure packets are delivered in the correct order without loss.</a:t>
            </a:r>
            <a:endParaRPr lang="en-US" sz="800" dirty="0"/>
          </a:p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8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Through the three-step handshake, TCP establishes a secure connection, allowing both parties to communicate effectively.</a:t>
            </a:r>
            <a:endParaRPr lang="en-US" sz="800" dirty="0"/>
          </a:p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8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TCP's flow control mechanisms prevent data overflow, ensuring that the sender does not overwhelm the receiver.</a:t>
            </a:r>
            <a:endParaRPr lang="en-US" sz="800" dirty="0"/>
          </a:p>
        </p:txBody>
      </p:sp>
      <p:sp>
        <p:nvSpPr>
          <p:cNvPr id="12" name="Text 6"/>
          <p:cNvSpPr/>
          <p:nvPr/>
        </p:nvSpPr>
        <p:spPr>
          <a:xfrm>
            <a:off x="4800600" y="2160270"/>
            <a:ext cx="3200400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8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three-step process adds latency, which may slow down the connection establishment compared to other protocols.</a:t>
            </a:r>
            <a:endParaRPr lang="en-US" sz="800" dirty="0"/>
          </a:p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8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TCP requires more overhead than simpler protocols, consuming additional resources in terms of memory and processing.</a:t>
            </a:r>
            <a:endParaRPr lang="en-US" sz="800" dirty="0"/>
          </a:p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8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Network congestion can impact TCP connections, leading to delays and potential timeouts in establishing connections.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66865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HTTP Methods Unveiled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548640" y="1285875"/>
            <a:ext cx="77724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HTTP methods are essential for web communication, defining the actions to be performed on resources. Understanding their purpose enhances API interaction and web application performance.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GET retrieves data from a server, typically used for fetching resources without side effects. It's crucial for loading web pages and API data requests efficiently.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POST sends data to a server, often used for creating resources. It submits form data or uploads files, making it vital for user interactions in web applications.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PUT updates existing resources on the server; it's used to modify data and replace it with new information. This method ensures data integrity while managing updates efficiently.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56578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Role of Port 80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548640" y="1337310"/>
            <a:ext cx="50292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 Medium" pitchFamily="34" charset="0"/>
                <a:ea typeface="Plus Jakarta Sans Medium" pitchFamily="34" charset="-122"/>
                <a:cs typeface="Plus Jakarta Sans Medium" pitchFamily="34" charset="-120"/>
              </a:rPr>
              <a:t>HTTP Traffic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548640" y="2211705"/>
            <a:ext cx="50292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 Medium" pitchFamily="34" charset="0"/>
                <a:ea typeface="Plus Jakarta Sans Medium" pitchFamily="34" charset="-122"/>
                <a:cs typeface="Plus Jakarta Sans Medium" pitchFamily="34" charset="-120"/>
              </a:rPr>
              <a:t>Data Transfer Speed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48640" y="3086100"/>
            <a:ext cx="50292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 Medium" pitchFamily="34" charset="0"/>
                <a:ea typeface="Plus Jakarta Sans Medium" pitchFamily="34" charset="-122"/>
                <a:cs typeface="Plus Jakarta Sans Medium" pitchFamily="34" charset="-120"/>
              </a:rPr>
              <a:t>Connection Established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548640" y="3960495"/>
            <a:ext cx="50292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 Medium" pitchFamily="34" charset="0"/>
                <a:ea typeface="Plus Jakarta Sans Medium" pitchFamily="34" charset="-122"/>
                <a:cs typeface="Plus Jakarta Sans Medium" pitchFamily="34" charset="-120"/>
              </a:rPr>
              <a:t>Request Handling</a:t>
            </a:r>
            <a:endParaRPr lang="en-US" sz="15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1260158"/>
            <a:ext cx="1371600" cy="411480"/>
          </a:xfrm>
          <a:prstGeom prst="rect">
            <a:avLst/>
          </a:prstGeom>
        </p:spPr>
      </p:pic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2134553"/>
            <a:ext cx="1371600" cy="411480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008948"/>
            <a:ext cx="1371600" cy="411480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883343"/>
            <a:ext cx="1371600" cy="41148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132320" y="1260158"/>
            <a:ext cx="1371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80%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7132320" y="2134553"/>
            <a:ext cx="1371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200ms</a:t>
            </a:r>
            <a:endParaRPr lang="en-US" sz="1500" dirty="0"/>
          </a:p>
        </p:txBody>
      </p:sp>
      <p:sp>
        <p:nvSpPr>
          <p:cNvPr id="13" name="Text 7"/>
          <p:cNvSpPr/>
          <p:nvPr/>
        </p:nvSpPr>
        <p:spPr>
          <a:xfrm>
            <a:off x="7132320" y="3008948"/>
            <a:ext cx="1371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1500</a:t>
            </a:r>
            <a:endParaRPr lang="en-US" sz="1500" dirty="0"/>
          </a:p>
        </p:txBody>
      </p:sp>
      <p:sp>
        <p:nvSpPr>
          <p:cNvPr id="14" name="Text 8"/>
          <p:cNvSpPr/>
          <p:nvPr/>
        </p:nvSpPr>
        <p:spPr>
          <a:xfrm>
            <a:off x="7132320" y="3883343"/>
            <a:ext cx="1371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3000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56578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Role of Port 80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548640" y="1337310"/>
            <a:ext cx="50292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 Medium" pitchFamily="34" charset="0"/>
                <a:ea typeface="Plus Jakarta Sans Medium" pitchFamily="34" charset="-122"/>
                <a:cs typeface="Plus Jakarta Sans Medium" pitchFamily="34" charset="-120"/>
              </a:rPr>
              <a:t>HTTP Traffic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548640" y="2211705"/>
            <a:ext cx="50292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 Medium" pitchFamily="34" charset="0"/>
                <a:ea typeface="Plus Jakarta Sans Medium" pitchFamily="34" charset="-122"/>
                <a:cs typeface="Plus Jakarta Sans Medium" pitchFamily="34" charset="-120"/>
              </a:rPr>
              <a:t>Data Transfer Speed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548640" y="3086100"/>
            <a:ext cx="50292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 Medium" pitchFamily="34" charset="0"/>
                <a:ea typeface="Plus Jakarta Sans Medium" pitchFamily="34" charset="-122"/>
                <a:cs typeface="Plus Jakarta Sans Medium" pitchFamily="34" charset="-120"/>
              </a:rPr>
              <a:t>Connection Established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548640" y="3960495"/>
            <a:ext cx="502920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 Medium" pitchFamily="34" charset="0"/>
                <a:ea typeface="Plus Jakarta Sans Medium" pitchFamily="34" charset="-122"/>
                <a:cs typeface="Plus Jakarta Sans Medium" pitchFamily="34" charset="-120"/>
              </a:rPr>
              <a:t>Request Handling</a:t>
            </a:r>
            <a:endParaRPr lang="en-US" sz="15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1260158"/>
            <a:ext cx="1371600" cy="411480"/>
          </a:xfrm>
          <a:prstGeom prst="rect">
            <a:avLst/>
          </a:prstGeom>
        </p:spPr>
      </p:pic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2134553"/>
            <a:ext cx="1371600" cy="411480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008948"/>
            <a:ext cx="1371600" cy="411480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0" y="3883343"/>
            <a:ext cx="1371600" cy="41148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132320" y="1260158"/>
            <a:ext cx="1371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80%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7132320" y="2134553"/>
            <a:ext cx="1371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200ms</a:t>
            </a:r>
            <a:endParaRPr lang="en-US" sz="1500" dirty="0"/>
          </a:p>
        </p:txBody>
      </p:sp>
      <p:sp>
        <p:nvSpPr>
          <p:cNvPr id="13" name="Text 7"/>
          <p:cNvSpPr/>
          <p:nvPr/>
        </p:nvSpPr>
        <p:spPr>
          <a:xfrm>
            <a:off x="7132320" y="3008948"/>
            <a:ext cx="1371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1500</a:t>
            </a:r>
            <a:endParaRPr lang="en-US" sz="1500" dirty="0"/>
          </a:p>
        </p:txBody>
      </p:sp>
      <p:sp>
        <p:nvSpPr>
          <p:cNvPr id="14" name="Text 8"/>
          <p:cNvSpPr/>
          <p:nvPr/>
        </p:nvSpPr>
        <p:spPr>
          <a:xfrm>
            <a:off x="7132320" y="3883343"/>
            <a:ext cx="1371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3000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0080" y="565785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Understanding Web Browser Cookies</a:t>
            </a:r>
            <a:endParaRPr lang="en-US" sz="2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1440180"/>
            <a:ext cx="3566160" cy="29317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0" y="1440180"/>
            <a:ext cx="3566160" cy="29317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2960" y="1543050"/>
            <a:ext cx="2743200" cy="48863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Benefits of Cookies</a:t>
            </a:r>
            <a:endParaRPr lang="en-US" sz="1500" dirty="0"/>
          </a:p>
        </p:txBody>
      </p:sp>
      <p:sp>
        <p:nvSpPr>
          <p:cNvPr id="6" name="Shape 2"/>
          <p:cNvSpPr/>
          <p:nvPr/>
        </p:nvSpPr>
        <p:spPr>
          <a:xfrm>
            <a:off x="3749040" y="1568768"/>
            <a:ext cx="365760" cy="360045"/>
          </a:xfrm>
          <a:prstGeom prst="ellipse">
            <a:avLst/>
          </a:prstGeom>
          <a:solidFill>
            <a:srgbClr val="0A9C85"/>
          </a:solidFill>
          <a:ln w="12700">
            <a:solidFill>
              <a:srgbClr val="0A9C85"/>
            </a:solidFill>
            <a:prstDash val="solid"/>
          </a:ln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480" y="1625346"/>
            <a:ext cx="182880" cy="2057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54880" y="1543050"/>
            <a:ext cx="2743200" cy="48863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5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Drawbacks of Cookies</a:t>
            </a:r>
            <a:endParaRPr lang="en-US" sz="1500" dirty="0"/>
          </a:p>
        </p:txBody>
      </p:sp>
      <p:sp>
        <p:nvSpPr>
          <p:cNvPr id="9" name="Shape 4"/>
          <p:cNvSpPr/>
          <p:nvPr/>
        </p:nvSpPr>
        <p:spPr>
          <a:xfrm>
            <a:off x="7680960" y="1568768"/>
            <a:ext cx="365760" cy="360045"/>
          </a:xfrm>
          <a:prstGeom prst="ellipse">
            <a:avLst/>
          </a:prstGeom>
          <a:solidFill>
            <a:srgbClr val="DA2828"/>
          </a:solidFill>
          <a:ln w="12700">
            <a:solidFill>
              <a:srgbClr val="DA2828"/>
            </a:solidFill>
            <a:prstDash val="solid"/>
          </a:ln>
        </p:spPr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400" y="1640777"/>
            <a:ext cx="182880" cy="20574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68680" y="2160270"/>
            <a:ext cx="3200400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8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Cookies enhance user experience by remembering login information and preferences, saving time and effort.</a:t>
            </a:r>
            <a:endParaRPr lang="en-US" sz="800" dirty="0"/>
          </a:p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8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They enable personalized content and targeted advertising, improving engagement and relevance from the user's perspective.</a:t>
            </a:r>
            <a:endParaRPr lang="en-US" sz="800" dirty="0"/>
          </a:p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8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Cookies assist website owners in analyzing traffic patterns, helping them optimize their sites for better performance.</a:t>
            </a:r>
            <a:endParaRPr lang="en-US" sz="800" dirty="0"/>
          </a:p>
        </p:txBody>
      </p:sp>
      <p:sp>
        <p:nvSpPr>
          <p:cNvPr id="12" name="Text 6"/>
          <p:cNvSpPr/>
          <p:nvPr/>
        </p:nvSpPr>
        <p:spPr>
          <a:xfrm>
            <a:off x="4800600" y="2160270"/>
            <a:ext cx="3200400" cy="1828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8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Cookies can compromise user privacy, as they track browsing behavior without clear consent from users.</a:t>
            </a:r>
            <a:endParaRPr lang="en-US" sz="800" dirty="0"/>
          </a:p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8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They can contribute to security vulnerabilities, such as cross-site scripting and session hijacking attacks.</a:t>
            </a:r>
            <a:endParaRPr lang="en-US" sz="800" dirty="0"/>
          </a:p>
          <a:p>
            <a:pPr marL="342900" indent="-342900">
              <a:lnSpc>
                <a:spcPts val="1200"/>
              </a:lnSpc>
              <a:spcAft>
                <a:spcPts val="1100"/>
              </a:spcAft>
              <a:buSzPct val="100000"/>
              <a:buChar char="✓"/>
            </a:pPr>
            <a:r>
              <a:rPr lang="en-US" sz="800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Excessive cookies can slow down website performance, leading to a frustrating experience for users.</a:t>
            </a: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668655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35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Web Caching Essentials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548640" y="1285875"/>
            <a:ext cx="77724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Web caching is a technique used to store frequently accessed web data, reducing latency and improving load times. It enhances user experience by delivering faster content.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There are different types of web caching, such as browser caching, proxy caching, and server-side caching, each serving distinct purposes and improving accessibility to users.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Caching reduces load on origin servers by storing copies of responses, allowing them to serve requests more efficiently. This leads to lower bandwidth usage and costs.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Understanding caching mechanisms is crucial for developers and businesses; it ensures optimized web performance and contributes to higher search engine rankings.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824</Words>
  <Application>Microsoft Office PowerPoint</Application>
  <PresentationFormat>On-screen Show (16:9)</PresentationFormat>
  <Paragraphs>98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Plus Jakarta Sans</vt:lpstr>
      <vt:lpstr>Plus Jakarta Sans Light</vt:lpstr>
      <vt:lpstr>Plus Jakarta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Sadman Adib</cp:lastModifiedBy>
  <cp:revision>6</cp:revision>
  <dcterms:created xsi:type="dcterms:W3CDTF">2024-09-14T03:30:36Z</dcterms:created>
  <dcterms:modified xsi:type="dcterms:W3CDTF">2024-09-14T16:56:52Z</dcterms:modified>
</cp:coreProperties>
</file>