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5" r:id="rId8"/>
    <p:sldId id="261" r:id="rId9"/>
    <p:sldId id="262" r:id="rId10"/>
    <p:sldId id="264" r:id="rId11"/>
    <p:sldId id="263"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03" d="100"/>
          <a:sy n="103" d="100"/>
        </p:scale>
        <p:origin x="19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3/10/24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F63F-FFA3-8A68-41D2-7CF7E7B0A2CB}"/>
              </a:ext>
            </a:extLst>
          </p:cNvPr>
          <p:cNvSpPr>
            <a:spLocks noGrp="1"/>
          </p:cNvSpPr>
          <p:nvPr>
            <p:ph type="ctrTitle"/>
          </p:nvPr>
        </p:nvSpPr>
        <p:spPr>
          <a:xfrm>
            <a:off x="652365" y="483931"/>
            <a:ext cx="8724275" cy="1708879"/>
          </a:xfrm>
        </p:spPr>
        <p:txBody>
          <a:bodyPr/>
          <a:lstStyle/>
          <a:p>
            <a:r>
              <a:rPr lang="en-US" sz="4000" dirty="0">
                <a:solidFill>
                  <a:schemeClr val="accent5">
                    <a:lumMod val="50000"/>
                  </a:schemeClr>
                </a:solidFill>
                <a:latin typeface="ADLaM Display" panose="02010000000000000000" pitchFamily="2" charset="0"/>
                <a:ea typeface="ADLaM Display" panose="02010000000000000000" pitchFamily="2" charset="0"/>
                <a:cs typeface="ADLaM Display" panose="02010000000000000000" pitchFamily="2" charset="0"/>
              </a:rPr>
              <a:t>Restaurant Management System</a:t>
            </a:r>
          </a:p>
        </p:txBody>
      </p:sp>
      <p:sp>
        <p:nvSpPr>
          <p:cNvPr id="3" name="Subtitle 2">
            <a:extLst>
              <a:ext uri="{FF2B5EF4-FFF2-40B4-BE49-F238E27FC236}">
                <a16:creationId xmlns:a16="http://schemas.microsoft.com/office/drawing/2014/main" id="{40BF7FCB-AA8C-B5B6-C0DC-39DAA30AA556}"/>
              </a:ext>
            </a:extLst>
          </p:cNvPr>
          <p:cNvSpPr>
            <a:spLocks noGrp="1"/>
          </p:cNvSpPr>
          <p:nvPr>
            <p:ph type="subTitle" idx="1"/>
          </p:nvPr>
        </p:nvSpPr>
        <p:spPr>
          <a:xfrm>
            <a:off x="2075166" y="3774431"/>
            <a:ext cx="8041668" cy="2859630"/>
          </a:xfrm>
        </p:spPr>
        <p:txBody>
          <a:bodyPr>
            <a:normAutofit/>
          </a:bodyPr>
          <a:lstStyle/>
          <a:p>
            <a:pPr algn="just"/>
            <a:r>
              <a:rPr lang="en-US" sz="2400" dirty="0">
                <a:solidFill>
                  <a:schemeClr val="accent3">
                    <a:lumMod val="50000"/>
                  </a:schemeClr>
                </a:solidFill>
                <a:latin typeface="Arial Black" panose="020B0A04020102020204" pitchFamily="34" charset="0"/>
              </a:rPr>
              <a:t>Presented by: </a:t>
            </a:r>
          </a:p>
          <a:p>
            <a:pPr algn="just"/>
            <a:r>
              <a:rPr lang="en-US" sz="2400" dirty="0">
                <a:solidFill>
                  <a:schemeClr val="accent3">
                    <a:lumMod val="50000"/>
                  </a:schemeClr>
                </a:solidFill>
                <a:latin typeface="Arial Black" panose="020B0A04020102020204" pitchFamily="34" charset="0"/>
              </a:rPr>
              <a:t>                        1. Farukuzzaman Akanda (070)</a:t>
            </a:r>
          </a:p>
          <a:p>
            <a:pPr algn="just"/>
            <a:r>
              <a:rPr lang="en-US" sz="2400" dirty="0">
                <a:solidFill>
                  <a:schemeClr val="accent3">
                    <a:lumMod val="50000"/>
                  </a:schemeClr>
                </a:solidFill>
                <a:latin typeface="Arial Black" panose="020B0A04020102020204" pitchFamily="34" charset="0"/>
              </a:rPr>
              <a:t>                        2.S.M.Abir Hasan Alif (633)</a:t>
            </a:r>
          </a:p>
          <a:p>
            <a:pPr algn="just"/>
            <a:r>
              <a:rPr lang="en-US" sz="2400" dirty="0">
                <a:solidFill>
                  <a:schemeClr val="accent3">
                    <a:lumMod val="50000"/>
                  </a:schemeClr>
                </a:solidFill>
                <a:latin typeface="Arial Black" panose="020B0A04020102020204" pitchFamily="34" charset="0"/>
              </a:rPr>
              <a:t>                        3. Nasim Uddin bhuyan. (033)</a:t>
            </a:r>
          </a:p>
          <a:p>
            <a:pPr algn="just"/>
            <a:r>
              <a:rPr lang="en-US" sz="2400" dirty="0">
                <a:solidFill>
                  <a:schemeClr val="accent3">
                    <a:lumMod val="50000"/>
                  </a:schemeClr>
                </a:solidFill>
                <a:latin typeface="Arial Black" panose="020B0A04020102020204" pitchFamily="34" charset="0"/>
              </a:rPr>
              <a:t>                        </a:t>
            </a:r>
            <a:endParaRPr lang="en-US" dirty="0"/>
          </a:p>
        </p:txBody>
      </p:sp>
      <p:sp>
        <p:nvSpPr>
          <p:cNvPr id="4" name="TextBox 3">
            <a:extLst>
              <a:ext uri="{FF2B5EF4-FFF2-40B4-BE49-F238E27FC236}">
                <a16:creationId xmlns:a16="http://schemas.microsoft.com/office/drawing/2014/main" id="{0D2866C7-D74B-8E1E-D8D1-6EE67C9A5B72}"/>
              </a:ext>
            </a:extLst>
          </p:cNvPr>
          <p:cNvSpPr txBox="1"/>
          <p:nvPr/>
        </p:nvSpPr>
        <p:spPr>
          <a:xfrm>
            <a:off x="2466392" y="2313836"/>
            <a:ext cx="7259216" cy="415498"/>
          </a:xfrm>
          <a:prstGeom prst="rect">
            <a:avLst/>
          </a:prstGeom>
          <a:noFill/>
        </p:spPr>
        <p:txBody>
          <a:bodyPr wrap="square" rtlCol="0">
            <a:spAutoFit/>
          </a:bodyPr>
          <a:lstStyle/>
          <a:p>
            <a:r>
              <a:rPr lang="en-US" sz="2100" dirty="0">
                <a:solidFill>
                  <a:schemeClr val="accent5">
                    <a:lumMod val="50000"/>
                  </a:schemeClr>
                </a:solidFill>
                <a:latin typeface="Bookman Old Style" panose="02050604050505020204" pitchFamily="18" charset="0"/>
              </a:rPr>
              <a:t>“Exploring the Delicious World of Code.”</a:t>
            </a:r>
          </a:p>
        </p:txBody>
      </p:sp>
    </p:spTree>
    <p:extLst>
      <p:ext uri="{BB962C8B-B14F-4D97-AF65-F5344CB8AC3E}">
        <p14:creationId xmlns:p14="http://schemas.microsoft.com/office/powerpoint/2010/main" val="2973135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BAA9-3E3E-C821-B52E-E5C45EF236F1}"/>
              </a:ext>
            </a:extLst>
          </p:cNvPr>
          <p:cNvSpPr>
            <a:spLocks noGrp="1"/>
          </p:cNvSpPr>
          <p:nvPr>
            <p:ph type="title"/>
          </p:nvPr>
        </p:nvSpPr>
        <p:spPr>
          <a:xfrm>
            <a:off x="692195" y="1063336"/>
            <a:ext cx="8596668" cy="4759969"/>
          </a:xfrm>
        </p:spPr>
        <p:txBody>
          <a:bodyPr>
            <a:normAutofit fontScale="90000"/>
          </a:bodyPr>
          <a:lstStyle/>
          <a:p>
            <a:pPr algn="just"/>
            <a:br>
              <a:rPr lang="en-US" sz="2800" dirty="0">
                <a:latin typeface="Arial Black" panose="020B0A04020102020204" pitchFamily="34" charset="0"/>
              </a:rPr>
            </a:br>
            <a:br>
              <a:rPr lang="en-US" sz="2800" dirty="0">
                <a:latin typeface="Arial Black" panose="020B0A04020102020204" pitchFamily="34" charset="0"/>
              </a:rPr>
            </a:br>
            <a:r>
              <a:rPr lang="en-US" sz="2800" dirty="0">
                <a:solidFill>
                  <a:schemeClr val="bg2">
                    <a:lumMod val="10000"/>
                  </a:schemeClr>
                </a:solidFill>
              </a:rPr>
              <a:t>For future improvements, our Restaurant Management System could benefit from the addition of online ordering features, extending convenience to a wider audience. Incorporating data analytics tools would offer insights into customer preferences, aiding in strategic decision-making. Exploring mobile application development and regular menu updates could further enhance the system's accessibility and adaptability.</a:t>
            </a:r>
          </a:p>
        </p:txBody>
      </p:sp>
      <p:sp>
        <p:nvSpPr>
          <p:cNvPr id="3" name="TextBox 2">
            <a:extLst>
              <a:ext uri="{FF2B5EF4-FFF2-40B4-BE49-F238E27FC236}">
                <a16:creationId xmlns:a16="http://schemas.microsoft.com/office/drawing/2014/main" id="{4FF3F781-17AB-F542-7611-C554FA63497A}"/>
              </a:ext>
            </a:extLst>
          </p:cNvPr>
          <p:cNvSpPr txBox="1"/>
          <p:nvPr/>
        </p:nvSpPr>
        <p:spPr>
          <a:xfrm>
            <a:off x="705327" y="1063336"/>
            <a:ext cx="5393094" cy="584775"/>
          </a:xfrm>
          <a:prstGeom prst="rect">
            <a:avLst/>
          </a:prstGeom>
          <a:noFill/>
        </p:spPr>
        <p:txBody>
          <a:bodyPr wrap="square" rtlCol="0">
            <a:spAutoFit/>
          </a:bodyPr>
          <a:lstStyle/>
          <a:p>
            <a:r>
              <a:rPr lang="en-US" sz="3200" dirty="0">
                <a:solidFill>
                  <a:schemeClr val="accent5">
                    <a:lumMod val="50000"/>
                  </a:schemeClr>
                </a:solidFill>
                <a:latin typeface="Arial Black" panose="020B0A04020102020204" pitchFamily="34" charset="0"/>
              </a:rPr>
              <a:t>Future Improvements</a:t>
            </a:r>
            <a:r>
              <a:rPr lang="en-US" sz="2000" dirty="0">
                <a:solidFill>
                  <a:schemeClr val="accent5">
                    <a:lumMod val="50000"/>
                  </a:schemeClr>
                </a:solidFill>
                <a:latin typeface="Arial Black" panose="020B0A04020102020204" pitchFamily="34" charset="0"/>
              </a:rPr>
              <a:t>:</a:t>
            </a:r>
            <a:endParaRPr lang="en-US" sz="2000" dirty="0"/>
          </a:p>
        </p:txBody>
      </p:sp>
    </p:spTree>
    <p:extLst>
      <p:ext uri="{BB962C8B-B14F-4D97-AF65-F5344CB8AC3E}">
        <p14:creationId xmlns:p14="http://schemas.microsoft.com/office/powerpoint/2010/main" val="1945611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FCC0-E782-300B-D904-03013CB73251}"/>
              </a:ext>
            </a:extLst>
          </p:cNvPr>
          <p:cNvSpPr>
            <a:spLocks noGrp="1"/>
          </p:cNvSpPr>
          <p:nvPr>
            <p:ph type="title"/>
          </p:nvPr>
        </p:nvSpPr>
        <p:spPr>
          <a:xfrm>
            <a:off x="602689" y="270588"/>
            <a:ext cx="8596668" cy="5543231"/>
          </a:xfrm>
        </p:spPr>
        <p:txBody>
          <a:bodyPr>
            <a:normAutofit fontScale="90000"/>
          </a:bodyPr>
          <a:lstStyle/>
          <a:p>
            <a:pPr algn="just"/>
            <a:br>
              <a:rPr lang="en-US" sz="3100" dirty="0"/>
            </a:br>
            <a:br>
              <a:rPr lang="en-US" sz="3100" dirty="0"/>
            </a:br>
            <a:r>
              <a:rPr lang="en-US" sz="3100" dirty="0">
                <a:solidFill>
                  <a:schemeClr val="tx1">
                    <a:lumMod val="95000"/>
                    <a:lumOff val="5000"/>
                  </a:schemeClr>
                </a:solidFill>
              </a:rPr>
              <a:t>In conclusion, our Restaurant Management System project represents a successful fusion of technology and gastronomy. We've achieved our goal of creating a user-friendly system that streamlines restaurant operations. Throughout the development process, we encountered challenges, learned valuable lessons, and honed our programming skills. This project stands as a testament to our team's dedication, innovation, and collaborative efforts in shaping a solution that enhances the efficiency and enjoyment of restaurant management.</a:t>
            </a:r>
            <a:br>
              <a:rPr lang="en-US" dirty="0"/>
            </a:br>
            <a:endParaRPr lang="en-US" dirty="0"/>
          </a:p>
        </p:txBody>
      </p:sp>
      <p:sp>
        <p:nvSpPr>
          <p:cNvPr id="6" name="TextBox 5">
            <a:extLst>
              <a:ext uri="{FF2B5EF4-FFF2-40B4-BE49-F238E27FC236}">
                <a16:creationId xmlns:a16="http://schemas.microsoft.com/office/drawing/2014/main" id="{061D5FCA-7DF1-D425-FC38-B7C21CD40558}"/>
              </a:ext>
            </a:extLst>
          </p:cNvPr>
          <p:cNvSpPr txBox="1"/>
          <p:nvPr/>
        </p:nvSpPr>
        <p:spPr>
          <a:xfrm>
            <a:off x="621351" y="438539"/>
            <a:ext cx="4874380" cy="584775"/>
          </a:xfrm>
          <a:prstGeom prst="rect">
            <a:avLst/>
          </a:prstGeom>
          <a:noFill/>
        </p:spPr>
        <p:txBody>
          <a:bodyPr wrap="square" rtlCol="0">
            <a:spAutoFit/>
          </a:bodyPr>
          <a:lstStyle/>
          <a:p>
            <a:r>
              <a:rPr lang="en-US" sz="3200" dirty="0">
                <a:solidFill>
                  <a:schemeClr val="accent5">
                    <a:lumMod val="50000"/>
                  </a:schemeClr>
                </a:solidFill>
                <a:latin typeface="Arial Black" panose="020B0A04020102020204" pitchFamily="34" charset="0"/>
              </a:rPr>
              <a:t>Project conclusion:</a:t>
            </a:r>
            <a:endParaRPr lang="en-US" sz="3200" dirty="0"/>
          </a:p>
        </p:txBody>
      </p:sp>
    </p:spTree>
    <p:extLst>
      <p:ext uri="{BB962C8B-B14F-4D97-AF65-F5344CB8AC3E}">
        <p14:creationId xmlns:p14="http://schemas.microsoft.com/office/powerpoint/2010/main" val="296807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2E2B-E983-C5FE-D43C-9AF2E4564774}"/>
              </a:ext>
            </a:extLst>
          </p:cNvPr>
          <p:cNvSpPr>
            <a:spLocks noGrp="1"/>
          </p:cNvSpPr>
          <p:nvPr>
            <p:ph type="title"/>
          </p:nvPr>
        </p:nvSpPr>
        <p:spPr>
          <a:xfrm>
            <a:off x="2118046" y="2920490"/>
            <a:ext cx="6185569" cy="2696546"/>
          </a:xfrm>
        </p:spPr>
        <p:txBody>
          <a:bodyPr>
            <a:normAutofit/>
          </a:bodyPr>
          <a:lstStyle/>
          <a:p>
            <a:r>
              <a:rPr lang="en-US" sz="6000" dirty="0">
                <a:solidFill>
                  <a:schemeClr val="accent3">
                    <a:lumMod val="50000"/>
                  </a:schemeClr>
                </a:solidFill>
                <a:latin typeface="Arial Black" panose="020B0A04020102020204" pitchFamily="34" charset="0"/>
              </a:rPr>
              <a:t>Thank You All</a:t>
            </a:r>
          </a:p>
        </p:txBody>
      </p:sp>
    </p:spTree>
    <p:extLst>
      <p:ext uri="{BB962C8B-B14F-4D97-AF65-F5344CB8AC3E}">
        <p14:creationId xmlns:p14="http://schemas.microsoft.com/office/powerpoint/2010/main" val="406072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7FE2-FA3F-4F66-0D27-9B31F912089F}"/>
              </a:ext>
            </a:extLst>
          </p:cNvPr>
          <p:cNvSpPr>
            <a:spLocks noGrp="1"/>
          </p:cNvSpPr>
          <p:nvPr>
            <p:ph type="title"/>
          </p:nvPr>
        </p:nvSpPr>
        <p:spPr>
          <a:xfrm>
            <a:off x="2067595" y="650760"/>
            <a:ext cx="8596668" cy="1320800"/>
          </a:xfrm>
        </p:spPr>
        <p:txBody>
          <a:bodyPr>
            <a:normAutofit/>
          </a:bodyPr>
          <a:lstStyle/>
          <a:p>
            <a:r>
              <a:rPr lang="en-US" sz="4400" b="1" dirty="0">
                <a:solidFill>
                  <a:schemeClr val="accent3">
                    <a:lumMod val="50000"/>
                  </a:schemeClr>
                </a:solidFill>
              </a:rPr>
              <a:t>Table Of Contents:</a:t>
            </a:r>
          </a:p>
        </p:txBody>
      </p:sp>
      <p:sp>
        <p:nvSpPr>
          <p:cNvPr id="3" name="Content Placeholder 2">
            <a:extLst>
              <a:ext uri="{FF2B5EF4-FFF2-40B4-BE49-F238E27FC236}">
                <a16:creationId xmlns:a16="http://schemas.microsoft.com/office/drawing/2014/main" id="{F6503EC4-AACE-1A68-4758-3D86A19840CA}"/>
              </a:ext>
            </a:extLst>
          </p:cNvPr>
          <p:cNvSpPr>
            <a:spLocks noGrp="1"/>
          </p:cNvSpPr>
          <p:nvPr>
            <p:ph idx="1"/>
          </p:nvPr>
        </p:nvSpPr>
        <p:spPr>
          <a:xfrm>
            <a:off x="2226217" y="1666067"/>
            <a:ext cx="8596668" cy="4398831"/>
          </a:xfrm>
        </p:spPr>
        <p:txBody>
          <a:bodyPr>
            <a:noAutofit/>
          </a:bodyPr>
          <a:lstStyle/>
          <a:p>
            <a:pPr>
              <a:lnSpc>
                <a:spcPct val="150000"/>
              </a:lnSpc>
            </a:pPr>
            <a:r>
              <a:rPr lang="en-US" sz="2000" dirty="0"/>
              <a:t>1.introduction</a:t>
            </a:r>
            <a:br>
              <a:rPr lang="en-US" sz="2000" dirty="0"/>
            </a:br>
            <a:r>
              <a:rPr lang="en-US" sz="2000" dirty="0"/>
              <a:t>2.System Architecture.</a:t>
            </a:r>
            <a:br>
              <a:rPr lang="en-US" sz="2000" dirty="0"/>
            </a:br>
            <a:r>
              <a:rPr lang="en-US" sz="2000" dirty="0"/>
              <a:t>3.Display menu.</a:t>
            </a:r>
            <a:br>
              <a:rPr lang="en-US" sz="2000" dirty="0"/>
            </a:br>
            <a:r>
              <a:rPr lang="en-US" sz="2000" dirty="0"/>
              <a:t>4.Order Placement.</a:t>
            </a:r>
            <a:br>
              <a:rPr lang="en-US" sz="2000" dirty="0"/>
            </a:br>
            <a:r>
              <a:rPr lang="en-US" sz="2000" dirty="0"/>
              <a:t>5.Promo code Handling.</a:t>
            </a:r>
            <a:br>
              <a:rPr lang="en-US" sz="2000" dirty="0"/>
            </a:br>
            <a:r>
              <a:rPr lang="en-US" sz="2000" dirty="0"/>
              <a:t>6.Order Summary.</a:t>
            </a:r>
            <a:br>
              <a:rPr lang="en-US" sz="2000" dirty="0"/>
            </a:br>
            <a:r>
              <a:rPr lang="en-US" sz="2000" dirty="0"/>
              <a:t>7.Team Collaboration.</a:t>
            </a:r>
            <a:br>
              <a:rPr lang="en-US" sz="2000" dirty="0"/>
            </a:br>
            <a:r>
              <a:rPr lang="en-US" sz="2000" dirty="0"/>
              <a:t>8.Future Improvements.</a:t>
            </a:r>
            <a:br>
              <a:rPr lang="en-US" sz="2000" dirty="0"/>
            </a:br>
            <a:r>
              <a:rPr lang="en-US" sz="2000" dirty="0"/>
              <a:t>9.Project Conclusion.</a:t>
            </a:r>
          </a:p>
        </p:txBody>
      </p:sp>
    </p:spTree>
    <p:extLst>
      <p:ext uri="{BB962C8B-B14F-4D97-AF65-F5344CB8AC3E}">
        <p14:creationId xmlns:p14="http://schemas.microsoft.com/office/powerpoint/2010/main" val="698214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452A5-6BA2-3114-6E07-0E35E03A5595}"/>
              </a:ext>
            </a:extLst>
          </p:cNvPr>
          <p:cNvSpPr>
            <a:spLocks noGrp="1"/>
          </p:cNvSpPr>
          <p:nvPr>
            <p:ph type="title"/>
          </p:nvPr>
        </p:nvSpPr>
        <p:spPr>
          <a:xfrm>
            <a:off x="655756" y="788436"/>
            <a:ext cx="9157131" cy="5281127"/>
          </a:xfrm>
        </p:spPr>
        <p:txBody>
          <a:bodyPr>
            <a:noAutofit/>
          </a:bodyPr>
          <a:lstStyle/>
          <a:p>
            <a:pPr algn="just"/>
            <a:br>
              <a:rPr lang="en-US" sz="2800" dirty="0"/>
            </a:br>
            <a:br>
              <a:rPr lang="en-US" sz="2800" dirty="0"/>
            </a:br>
            <a:r>
              <a:rPr lang="en-US" sz="2800" dirty="0">
                <a:solidFill>
                  <a:schemeClr val="tx1">
                    <a:lumMod val="95000"/>
                    <a:lumOff val="5000"/>
                  </a:schemeClr>
                </a:solidFill>
              </a:rPr>
              <a:t>Welcome to our Restaurant Management System project! We've crafted a user-friendly solution that brings technology to the heart of the dining experience. Our system simplifies tasks like displaying menus, taking orders, and summarizing them seamlessly. Using the C programming language, we've created a collaborative project that merges the world of coding with the delicious art of restaurant management. </a:t>
            </a:r>
            <a:br>
              <a:rPr lang="en-US" sz="2800" dirty="0"/>
            </a:br>
            <a:endParaRPr lang="en-US" sz="2800" dirty="0"/>
          </a:p>
        </p:txBody>
      </p:sp>
      <p:sp>
        <p:nvSpPr>
          <p:cNvPr id="3" name="TextBox 2">
            <a:extLst>
              <a:ext uri="{FF2B5EF4-FFF2-40B4-BE49-F238E27FC236}">
                <a16:creationId xmlns:a16="http://schemas.microsoft.com/office/drawing/2014/main" id="{5F4E17D4-DE37-88B2-AA59-F4DF347DE939}"/>
              </a:ext>
            </a:extLst>
          </p:cNvPr>
          <p:cNvSpPr txBox="1"/>
          <p:nvPr/>
        </p:nvSpPr>
        <p:spPr>
          <a:xfrm>
            <a:off x="693856" y="803792"/>
            <a:ext cx="5962261" cy="584775"/>
          </a:xfrm>
          <a:prstGeom prst="rect">
            <a:avLst/>
          </a:prstGeom>
          <a:noFill/>
        </p:spPr>
        <p:txBody>
          <a:bodyPr wrap="square" rtlCol="0">
            <a:spAutoFit/>
          </a:bodyPr>
          <a:lstStyle/>
          <a:p>
            <a:r>
              <a:rPr lang="en-US" sz="3200" dirty="0">
                <a:solidFill>
                  <a:schemeClr val="accent5">
                    <a:lumMod val="50000"/>
                  </a:schemeClr>
                </a:solidFill>
                <a:latin typeface="Arial Black" panose="020B0A04020102020204" pitchFamily="34" charset="0"/>
              </a:rPr>
              <a:t>Introduction :</a:t>
            </a:r>
          </a:p>
        </p:txBody>
      </p:sp>
    </p:spTree>
    <p:extLst>
      <p:ext uri="{BB962C8B-B14F-4D97-AF65-F5344CB8AC3E}">
        <p14:creationId xmlns:p14="http://schemas.microsoft.com/office/powerpoint/2010/main" val="982620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E00B4-DE82-A702-18AC-51924AE1BAA6}"/>
              </a:ext>
            </a:extLst>
          </p:cNvPr>
          <p:cNvSpPr>
            <a:spLocks noGrp="1"/>
          </p:cNvSpPr>
          <p:nvPr>
            <p:ph type="title"/>
          </p:nvPr>
        </p:nvSpPr>
        <p:spPr>
          <a:xfrm>
            <a:off x="709019" y="1336857"/>
            <a:ext cx="9017172" cy="4767943"/>
          </a:xfrm>
        </p:spPr>
        <p:txBody>
          <a:bodyPr>
            <a:noAutofit/>
          </a:bodyPr>
          <a:lstStyle/>
          <a:p>
            <a:pPr algn="just"/>
            <a:br>
              <a:rPr lang="en-US" sz="2800" dirty="0"/>
            </a:br>
            <a:r>
              <a:rPr lang="en-US" sz="2800" dirty="0">
                <a:solidFill>
                  <a:schemeClr val="tx1">
                    <a:lumMod val="95000"/>
                    <a:lumOff val="5000"/>
                  </a:schemeClr>
                </a:solidFill>
              </a:rPr>
              <a:t>System architecture serves as the project's blueprint, outlining how different components interact. In our Restaurant Management System, we carefully organize the code structure, making it clear and manageable. The key elements, such as 'Menu Item' and 'Order,' are structured to store information efficiently. Through the use of linked lists, we establish connections between various parts of the system, ensuring a dynamic and responsive user experience.</a:t>
            </a:r>
            <a:br>
              <a:rPr lang="en-US" sz="2800" dirty="0">
                <a:solidFill>
                  <a:schemeClr val="tx1">
                    <a:lumMod val="95000"/>
                    <a:lumOff val="5000"/>
                  </a:schemeClr>
                </a:solidFill>
              </a:rPr>
            </a:br>
            <a:endParaRPr lang="en-US" sz="2800" dirty="0">
              <a:solidFill>
                <a:schemeClr val="tx1">
                  <a:lumMod val="95000"/>
                  <a:lumOff val="5000"/>
                </a:schemeClr>
              </a:solidFill>
            </a:endParaRPr>
          </a:p>
        </p:txBody>
      </p:sp>
      <p:sp>
        <p:nvSpPr>
          <p:cNvPr id="3" name="TextBox 2">
            <a:extLst>
              <a:ext uri="{FF2B5EF4-FFF2-40B4-BE49-F238E27FC236}">
                <a16:creationId xmlns:a16="http://schemas.microsoft.com/office/drawing/2014/main" id="{8448DCFC-8BEC-0E6F-D5DC-A0C713EF12E4}"/>
              </a:ext>
            </a:extLst>
          </p:cNvPr>
          <p:cNvSpPr txBox="1"/>
          <p:nvPr/>
        </p:nvSpPr>
        <p:spPr>
          <a:xfrm>
            <a:off x="727677" y="995796"/>
            <a:ext cx="5122614" cy="1015663"/>
          </a:xfrm>
          <a:prstGeom prst="rect">
            <a:avLst/>
          </a:prstGeom>
          <a:noFill/>
        </p:spPr>
        <p:txBody>
          <a:bodyPr wrap="square" rtlCol="0">
            <a:spAutoFit/>
          </a:bodyPr>
          <a:lstStyle/>
          <a:p>
            <a:pPr algn="just"/>
            <a:r>
              <a:rPr lang="en-US" sz="3200" dirty="0">
                <a:solidFill>
                  <a:schemeClr val="accent5">
                    <a:lumMod val="50000"/>
                  </a:schemeClr>
                </a:solidFill>
                <a:latin typeface="Arial Black" panose="020B0A04020102020204" pitchFamily="34" charset="0"/>
              </a:rPr>
              <a:t>System Architecture :</a:t>
            </a:r>
            <a:br>
              <a:rPr lang="en-US" sz="2800" dirty="0">
                <a:solidFill>
                  <a:schemeClr val="tx1">
                    <a:lumMod val="95000"/>
                    <a:lumOff val="5000"/>
                  </a:schemeClr>
                </a:solidFill>
              </a:rPr>
            </a:br>
            <a:endParaRPr lang="en-US" sz="2800" dirty="0"/>
          </a:p>
        </p:txBody>
      </p:sp>
    </p:spTree>
    <p:extLst>
      <p:ext uri="{BB962C8B-B14F-4D97-AF65-F5344CB8AC3E}">
        <p14:creationId xmlns:p14="http://schemas.microsoft.com/office/powerpoint/2010/main" val="1599309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8572-5664-C0C3-B6E1-E0AE0DB0537F}"/>
              </a:ext>
            </a:extLst>
          </p:cNvPr>
          <p:cNvSpPr>
            <a:spLocks noGrp="1"/>
          </p:cNvSpPr>
          <p:nvPr>
            <p:ph type="title"/>
          </p:nvPr>
        </p:nvSpPr>
        <p:spPr>
          <a:xfrm>
            <a:off x="740510" y="736924"/>
            <a:ext cx="8270723" cy="4777273"/>
          </a:xfrm>
        </p:spPr>
        <p:txBody>
          <a:bodyPr>
            <a:noAutofit/>
          </a:bodyPr>
          <a:lstStyle/>
          <a:p>
            <a:pPr algn="just"/>
            <a:br>
              <a:rPr lang="en-US" sz="2800" dirty="0"/>
            </a:br>
            <a:br>
              <a:rPr lang="en-US" sz="2800" dirty="0">
                <a:solidFill>
                  <a:schemeClr val="tx1">
                    <a:lumMod val="95000"/>
                    <a:lumOff val="5000"/>
                  </a:schemeClr>
                </a:solidFill>
              </a:rPr>
            </a:br>
            <a:r>
              <a:rPr lang="en-US" sz="2800" dirty="0">
                <a:solidFill>
                  <a:schemeClr val="tx1">
                    <a:lumMod val="95000"/>
                    <a:lumOff val="5000"/>
                  </a:schemeClr>
                </a:solidFill>
              </a:rPr>
              <a:t>Menu Display is the digital presentation of the restaurant's offerings within our system. It acts as a virtual menu board, showcasing available items and their prices. In our Restaurant Management System, the menu display is implemented using a linked list, allowing for easy and dynamic updates to the menu. This feature provides users with a clear and organized view of the culinary options, enhancing the overall dining experience.</a:t>
            </a:r>
            <a:br>
              <a:rPr lang="en-US" sz="2800" dirty="0"/>
            </a:br>
            <a:br>
              <a:rPr lang="en-US" sz="2800" dirty="0"/>
            </a:br>
            <a:endParaRPr lang="en-US" sz="2800" dirty="0"/>
          </a:p>
        </p:txBody>
      </p:sp>
      <p:sp>
        <p:nvSpPr>
          <p:cNvPr id="3" name="TextBox 2">
            <a:extLst>
              <a:ext uri="{FF2B5EF4-FFF2-40B4-BE49-F238E27FC236}">
                <a16:creationId xmlns:a16="http://schemas.microsoft.com/office/drawing/2014/main" id="{568E995F-DC43-4747-9CAA-DCA3CD431490}"/>
              </a:ext>
            </a:extLst>
          </p:cNvPr>
          <p:cNvSpPr txBox="1"/>
          <p:nvPr/>
        </p:nvSpPr>
        <p:spPr>
          <a:xfrm>
            <a:off x="759172" y="811058"/>
            <a:ext cx="3570233" cy="584775"/>
          </a:xfrm>
          <a:prstGeom prst="rect">
            <a:avLst/>
          </a:prstGeom>
          <a:noFill/>
        </p:spPr>
        <p:txBody>
          <a:bodyPr wrap="square" rtlCol="0">
            <a:spAutoFit/>
          </a:bodyPr>
          <a:lstStyle/>
          <a:p>
            <a:r>
              <a:rPr lang="en-US" sz="3200" dirty="0">
                <a:solidFill>
                  <a:schemeClr val="accent5">
                    <a:lumMod val="50000"/>
                  </a:schemeClr>
                </a:solidFill>
                <a:latin typeface="Arial Black" panose="020B0A04020102020204" pitchFamily="34" charset="0"/>
              </a:rPr>
              <a:t>Display Menu:</a:t>
            </a:r>
            <a:endParaRPr lang="en-US" sz="3200" dirty="0"/>
          </a:p>
        </p:txBody>
      </p:sp>
    </p:spTree>
    <p:extLst>
      <p:ext uri="{BB962C8B-B14F-4D97-AF65-F5344CB8AC3E}">
        <p14:creationId xmlns:p14="http://schemas.microsoft.com/office/powerpoint/2010/main" val="2467805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DC89E-5035-65D4-2003-43FEBC4B670B}"/>
              </a:ext>
            </a:extLst>
          </p:cNvPr>
          <p:cNvSpPr>
            <a:spLocks noGrp="1"/>
          </p:cNvSpPr>
          <p:nvPr>
            <p:ph type="title"/>
          </p:nvPr>
        </p:nvSpPr>
        <p:spPr>
          <a:xfrm>
            <a:off x="754510" y="559642"/>
            <a:ext cx="8596668" cy="5102827"/>
          </a:xfrm>
        </p:spPr>
        <p:txBody>
          <a:bodyPr>
            <a:normAutofit fontScale="90000"/>
          </a:bodyPr>
          <a:lstStyle/>
          <a:p>
            <a:pPr algn="just"/>
            <a:br>
              <a:rPr lang="en-US" sz="3100" dirty="0">
                <a:latin typeface="Arial Black" panose="020B0A04020102020204" pitchFamily="34" charset="0"/>
              </a:rPr>
            </a:br>
            <a:br>
              <a:rPr lang="en-US" sz="3100" dirty="0">
                <a:latin typeface="Arial Black" panose="020B0A04020102020204" pitchFamily="34" charset="0"/>
              </a:rPr>
            </a:br>
            <a:r>
              <a:rPr lang="en-US" sz="3100" dirty="0">
                <a:solidFill>
                  <a:schemeClr val="tx1">
                    <a:lumMod val="95000"/>
                    <a:lumOff val="5000"/>
                  </a:schemeClr>
                </a:solidFill>
              </a:rPr>
              <a:t>Order Placement is the process through which customers select and request items from the menu within our Restaurant Management System. Users input the ID of the desired item and specify the quantity. The system then checks the validity of the order, applying any relevant discounts based on promo codes. Using dynamic memory allocation, the order is processed, recorded, and seamlessly integrated into the system, ensuring an efficient and accurate ordering experience for customers.</a:t>
            </a:r>
            <a:br>
              <a:rPr lang="en-US" dirty="0"/>
            </a:br>
            <a:br>
              <a:rPr lang="en-US" dirty="0"/>
            </a:br>
            <a:endParaRPr lang="en-US" dirty="0"/>
          </a:p>
        </p:txBody>
      </p:sp>
      <p:sp>
        <p:nvSpPr>
          <p:cNvPr id="3" name="TextBox 2">
            <a:extLst>
              <a:ext uri="{FF2B5EF4-FFF2-40B4-BE49-F238E27FC236}">
                <a16:creationId xmlns:a16="http://schemas.microsoft.com/office/drawing/2014/main" id="{EB319FB6-20A7-D210-4026-5DF6E7E5E343}"/>
              </a:ext>
            </a:extLst>
          </p:cNvPr>
          <p:cNvSpPr txBox="1"/>
          <p:nvPr/>
        </p:nvSpPr>
        <p:spPr>
          <a:xfrm>
            <a:off x="783861" y="662786"/>
            <a:ext cx="4572000" cy="584775"/>
          </a:xfrm>
          <a:prstGeom prst="rect">
            <a:avLst/>
          </a:prstGeom>
          <a:noFill/>
        </p:spPr>
        <p:txBody>
          <a:bodyPr wrap="square" rtlCol="0">
            <a:spAutoFit/>
          </a:bodyPr>
          <a:lstStyle/>
          <a:p>
            <a:r>
              <a:rPr lang="en-US" sz="3200" dirty="0">
                <a:solidFill>
                  <a:schemeClr val="accent5">
                    <a:lumMod val="50000"/>
                  </a:schemeClr>
                </a:solidFill>
                <a:latin typeface="Arial Black" panose="020B0A04020102020204" pitchFamily="34" charset="0"/>
              </a:rPr>
              <a:t>Order Placement:</a:t>
            </a:r>
            <a:endParaRPr lang="en-US" sz="3200" dirty="0"/>
          </a:p>
        </p:txBody>
      </p:sp>
    </p:spTree>
    <p:extLst>
      <p:ext uri="{BB962C8B-B14F-4D97-AF65-F5344CB8AC3E}">
        <p14:creationId xmlns:p14="http://schemas.microsoft.com/office/powerpoint/2010/main" val="230763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2037-20FC-A948-E97A-F4434BB813FB}"/>
              </a:ext>
            </a:extLst>
          </p:cNvPr>
          <p:cNvSpPr>
            <a:spLocks noGrp="1"/>
          </p:cNvSpPr>
          <p:nvPr>
            <p:ph type="title"/>
          </p:nvPr>
        </p:nvSpPr>
        <p:spPr>
          <a:xfrm>
            <a:off x="631327" y="1408923"/>
            <a:ext cx="8596668" cy="4366726"/>
          </a:xfrm>
        </p:spPr>
        <p:txBody>
          <a:bodyPr>
            <a:noAutofit/>
          </a:bodyPr>
          <a:lstStyle/>
          <a:p>
            <a:pPr algn="just"/>
            <a:r>
              <a:rPr lang="en-US" sz="2800" dirty="0">
                <a:solidFill>
                  <a:schemeClr val="tx1"/>
                </a:solidFill>
              </a:rPr>
              <a:t>Promo Code Handling is a feature in our Restaurant Management System that allows customers to apply special codes for discounts. Users can enter a promo code during the order process, and the system checks for valid codes. In our case, entering 'SAVE10' grants a 10% discount. If no code is entered, the system proceeds with the order without applying any discounts. This feature adds flexibility and a touch of savings for customers, enhancing their overall satisfaction with the dining experience.</a:t>
            </a:r>
          </a:p>
        </p:txBody>
      </p:sp>
      <p:sp>
        <p:nvSpPr>
          <p:cNvPr id="3" name="TextBox 2">
            <a:extLst>
              <a:ext uri="{FF2B5EF4-FFF2-40B4-BE49-F238E27FC236}">
                <a16:creationId xmlns:a16="http://schemas.microsoft.com/office/drawing/2014/main" id="{380FB225-D9EC-1779-FAC3-A3985C9566F5}"/>
              </a:ext>
            </a:extLst>
          </p:cNvPr>
          <p:cNvSpPr txBox="1"/>
          <p:nvPr/>
        </p:nvSpPr>
        <p:spPr>
          <a:xfrm>
            <a:off x="649989" y="331705"/>
            <a:ext cx="5545538" cy="1138773"/>
          </a:xfrm>
          <a:prstGeom prst="rect">
            <a:avLst/>
          </a:prstGeom>
          <a:noFill/>
        </p:spPr>
        <p:txBody>
          <a:bodyPr wrap="square" rtlCol="0">
            <a:spAutoFit/>
          </a:bodyPr>
          <a:lstStyle/>
          <a:p>
            <a:endParaRPr lang="en-US" dirty="0"/>
          </a:p>
          <a:p>
            <a:r>
              <a:rPr lang="en-US" sz="3200" dirty="0">
                <a:solidFill>
                  <a:schemeClr val="accent5">
                    <a:lumMod val="50000"/>
                  </a:schemeClr>
                </a:solidFill>
                <a:latin typeface="Arial Black" panose="020B0A04020102020204" pitchFamily="34" charset="0"/>
              </a:rPr>
              <a:t>Promo Code Handling:</a:t>
            </a:r>
          </a:p>
          <a:p>
            <a:endParaRPr lang="en-US" dirty="0"/>
          </a:p>
        </p:txBody>
      </p:sp>
    </p:spTree>
    <p:extLst>
      <p:ext uri="{BB962C8B-B14F-4D97-AF65-F5344CB8AC3E}">
        <p14:creationId xmlns:p14="http://schemas.microsoft.com/office/powerpoint/2010/main" val="348364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237A-5CB9-47A8-72CF-DF6BFAE5373C}"/>
              </a:ext>
            </a:extLst>
          </p:cNvPr>
          <p:cNvSpPr>
            <a:spLocks noGrp="1"/>
          </p:cNvSpPr>
          <p:nvPr>
            <p:ph type="title"/>
          </p:nvPr>
        </p:nvSpPr>
        <p:spPr>
          <a:xfrm>
            <a:off x="601134" y="503853"/>
            <a:ext cx="9114366" cy="5569404"/>
          </a:xfrm>
        </p:spPr>
        <p:txBody>
          <a:bodyPr>
            <a:normAutofit fontScale="90000"/>
          </a:bodyPr>
          <a:lstStyle/>
          <a:p>
            <a:pPr algn="just"/>
            <a:br>
              <a:rPr lang="en-US" dirty="0">
                <a:solidFill>
                  <a:schemeClr val="accent5">
                    <a:lumMod val="50000"/>
                  </a:schemeClr>
                </a:solidFill>
                <a:latin typeface="Arial Black" panose="020B0A04020102020204" pitchFamily="34" charset="0"/>
              </a:rPr>
            </a:br>
            <a:br>
              <a:rPr lang="en-US" sz="3100" dirty="0">
                <a:solidFill>
                  <a:schemeClr val="tx1">
                    <a:lumMod val="95000"/>
                    <a:lumOff val="5000"/>
                  </a:schemeClr>
                </a:solidFill>
              </a:rPr>
            </a:br>
            <a:r>
              <a:rPr lang="en-US" sz="3100" dirty="0">
                <a:solidFill>
                  <a:schemeClr val="tx1">
                    <a:lumMod val="95000"/>
                    <a:lumOff val="5000"/>
                  </a:schemeClr>
                </a:solidFill>
              </a:rPr>
              <a:t>Order Summary Display in our Restaurant Management System offers customers a detailed breakdown of their chosen items. Once selections and quantities are confirmed, the system calculates the total cost, factoring in any applicable discounts, and presents a transparent summary. This concise display includes item details, quantities, original costs, applied discounts, and the final discounted amount. The feature empowers customers to review and confirm their order, enhancing transparency and satisfaction.</a:t>
            </a:r>
            <a:br>
              <a:rPr lang="en-US" dirty="0"/>
            </a:br>
            <a:br>
              <a:rPr lang="en-US" dirty="0"/>
            </a:br>
            <a:endParaRPr lang="en-US" dirty="0"/>
          </a:p>
        </p:txBody>
      </p:sp>
      <p:sp>
        <p:nvSpPr>
          <p:cNvPr id="3" name="TextBox 2">
            <a:extLst>
              <a:ext uri="{FF2B5EF4-FFF2-40B4-BE49-F238E27FC236}">
                <a16:creationId xmlns:a16="http://schemas.microsoft.com/office/drawing/2014/main" id="{97819204-E4E3-96B9-E5E7-FC074D16A324}"/>
              </a:ext>
            </a:extLst>
          </p:cNvPr>
          <p:cNvSpPr txBox="1"/>
          <p:nvPr/>
        </p:nvSpPr>
        <p:spPr>
          <a:xfrm>
            <a:off x="644525" y="627678"/>
            <a:ext cx="5830919" cy="892552"/>
          </a:xfrm>
          <a:prstGeom prst="rect">
            <a:avLst/>
          </a:prstGeom>
          <a:noFill/>
        </p:spPr>
        <p:txBody>
          <a:bodyPr wrap="square" rtlCol="0">
            <a:spAutoFit/>
          </a:bodyPr>
          <a:lstStyle/>
          <a:p>
            <a:r>
              <a:rPr lang="en-US" sz="3200" dirty="0">
                <a:solidFill>
                  <a:schemeClr val="accent5">
                    <a:lumMod val="50000"/>
                  </a:schemeClr>
                </a:solidFill>
                <a:latin typeface="Arial Black" panose="020B0A04020102020204" pitchFamily="34" charset="0"/>
              </a:rPr>
              <a:t>Order Summary Display:</a:t>
            </a:r>
            <a:br>
              <a:rPr lang="en-US" sz="2000" dirty="0"/>
            </a:br>
            <a:endParaRPr lang="en-US" sz="2000" dirty="0"/>
          </a:p>
        </p:txBody>
      </p:sp>
    </p:spTree>
    <p:extLst>
      <p:ext uri="{BB962C8B-B14F-4D97-AF65-F5344CB8AC3E}">
        <p14:creationId xmlns:p14="http://schemas.microsoft.com/office/powerpoint/2010/main" val="238512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0DCD-BD83-0253-E73A-FA1B10F41B15}"/>
              </a:ext>
            </a:extLst>
          </p:cNvPr>
          <p:cNvSpPr>
            <a:spLocks noGrp="1"/>
          </p:cNvSpPr>
          <p:nvPr>
            <p:ph type="title"/>
          </p:nvPr>
        </p:nvSpPr>
        <p:spPr>
          <a:xfrm>
            <a:off x="677334" y="1586204"/>
            <a:ext cx="8596668" cy="4116326"/>
          </a:xfrm>
        </p:spPr>
        <p:txBody>
          <a:bodyPr>
            <a:normAutofit/>
          </a:bodyPr>
          <a:lstStyle/>
          <a:p>
            <a:pPr algn="just"/>
            <a:br>
              <a:rPr lang="en-US" sz="2800" dirty="0"/>
            </a:br>
            <a:r>
              <a:rPr lang="en-US" sz="2800" dirty="0">
                <a:solidFill>
                  <a:schemeClr val="tx1">
                    <a:lumMod val="95000"/>
                    <a:lumOff val="5000"/>
                  </a:schemeClr>
                </a:solidFill>
              </a:rPr>
              <a:t>"Team Collaboration played a pivotal role in the success of our Restaurant Management System project. Our team, consisting of members with diverse skills, collaborated effectively to combine coding expertise with culinary understanding. Through open communication and shared responsibilities, we navigated challenges and capitalized on individual strengths.</a:t>
            </a:r>
          </a:p>
        </p:txBody>
      </p:sp>
      <p:sp>
        <p:nvSpPr>
          <p:cNvPr id="3" name="TextBox 2">
            <a:extLst>
              <a:ext uri="{FF2B5EF4-FFF2-40B4-BE49-F238E27FC236}">
                <a16:creationId xmlns:a16="http://schemas.microsoft.com/office/drawing/2014/main" id="{06EBBA7E-26D9-4E2D-6763-83D4FB0CA064}"/>
              </a:ext>
            </a:extLst>
          </p:cNvPr>
          <p:cNvSpPr txBox="1"/>
          <p:nvPr/>
        </p:nvSpPr>
        <p:spPr>
          <a:xfrm>
            <a:off x="723988" y="1184993"/>
            <a:ext cx="4939695" cy="892552"/>
          </a:xfrm>
          <a:prstGeom prst="rect">
            <a:avLst/>
          </a:prstGeom>
          <a:noFill/>
        </p:spPr>
        <p:txBody>
          <a:bodyPr wrap="square" rtlCol="0">
            <a:spAutoFit/>
          </a:bodyPr>
          <a:lstStyle/>
          <a:p>
            <a:r>
              <a:rPr lang="en-US" sz="3200" dirty="0">
                <a:solidFill>
                  <a:schemeClr val="accent5">
                    <a:lumMod val="50000"/>
                  </a:schemeClr>
                </a:solidFill>
                <a:latin typeface="Arial Black" panose="020B0A04020102020204" pitchFamily="34" charset="0"/>
              </a:rPr>
              <a:t>Team Collaboration:</a:t>
            </a:r>
            <a:br>
              <a:rPr lang="en-US" sz="2000" dirty="0"/>
            </a:br>
            <a:endParaRPr lang="en-US" sz="2000" dirty="0"/>
          </a:p>
        </p:txBody>
      </p:sp>
    </p:spTree>
    <p:extLst>
      <p:ext uri="{BB962C8B-B14F-4D97-AF65-F5344CB8AC3E}">
        <p14:creationId xmlns:p14="http://schemas.microsoft.com/office/powerpoint/2010/main" val="24417298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131</TotalTime>
  <Words>822</Words>
  <Application>Microsoft Macintosh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ADLaM Display</vt:lpstr>
      <vt:lpstr>Arial</vt:lpstr>
      <vt:lpstr>Arial Black</vt:lpstr>
      <vt:lpstr>Bookman Old Style</vt:lpstr>
      <vt:lpstr>Trebuchet MS</vt:lpstr>
      <vt:lpstr>Wingdings 3</vt:lpstr>
      <vt:lpstr>Facet</vt:lpstr>
      <vt:lpstr>Restaurant Management System</vt:lpstr>
      <vt:lpstr>Table Of Contents:</vt:lpstr>
      <vt:lpstr>  Welcome to our Restaurant Management System project! We've crafted a user-friendly solution that brings technology to the heart of the dining experience. Our system simplifies tasks like displaying menus, taking orders, and summarizing them seamlessly. Using the C programming language, we've created a collaborative project that merges the world of coding with the delicious art of restaurant management.  </vt:lpstr>
      <vt:lpstr> System architecture serves as the project's blueprint, outlining how different components interact. In our Restaurant Management System, we carefully organize the code structure, making it clear and manageable. The key elements, such as 'Menu Item' and 'Order,' are structured to store information efficiently. Through the use of linked lists, we establish connections between various parts of the system, ensuring a dynamic and responsive user experience. </vt:lpstr>
      <vt:lpstr>  Menu Display is the digital presentation of the restaurant's offerings within our system. It acts as a virtual menu board, showcasing available items and their prices. In our Restaurant Management System, the menu display is implemented using a linked list, allowing for easy and dynamic updates to the menu. This feature provides users with a clear and organized view of the culinary options, enhancing the overall dining experience.  </vt:lpstr>
      <vt:lpstr>  Order Placement is the process through which customers select and request items from the menu within our Restaurant Management System. Users input the ID of the desired item and specify the quantity. The system then checks the validity of the order, applying any relevant discounts based on promo codes. Using dynamic memory allocation, the order is processed, recorded, and seamlessly integrated into the system, ensuring an efficient and accurate ordering experience for customers.  </vt:lpstr>
      <vt:lpstr>Promo Code Handling is a feature in our Restaurant Management System that allows customers to apply special codes for discounts. Users can enter a promo code during the order process, and the system checks for valid codes. In our case, entering 'SAVE10' grants a 10% discount. If no code is entered, the system proceeds with the order without applying any discounts. This feature adds flexibility and a touch of savings for customers, enhancing their overall satisfaction with the dining experience.</vt:lpstr>
      <vt:lpstr>  Order Summary Display in our Restaurant Management System offers customers a detailed breakdown of their chosen items. Once selections and quantities are confirmed, the system calculates the total cost, factoring in any applicable discounts, and presents a transparent summary. This concise display includes item details, quantities, original costs, applied discounts, and the final discounted amount. The feature empowers customers to review and confirm their order, enhancing transparency and satisfaction.  </vt:lpstr>
      <vt:lpstr> "Team Collaboration played a pivotal role in the success of our Restaurant Management System project. Our team, consisting of members with diverse skills, collaborated effectively to combine coding expertise with culinary understanding. Through open communication and shared responsibilities, we navigated challenges and capitalized on individual strengths.</vt:lpstr>
      <vt:lpstr>  For future improvements, our Restaurant Management System could benefit from the addition of online ordering features, extending convenience to a wider audience. Incorporating data analytics tools would offer insights into customer preferences, aiding in strategic decision-making. Exploring mobile application development and regular menu updates could further enhance the system's accessibility and adaptability.</vt:lpstr>
      <vt:lpstr>  In conclusion, our Restaurant Management System project represents a successful fusion of technology and gastronomy. We've achieved our goal of creating a user-friendly system that streamlines restaurant operations. Throughout the development process, we encountered challenges, learned valuable lessons, and honed our programming skills. This project stands as a testament to our team's dedication, innovation, and collaborative efforts in shaping a solution that enhances the efficiency and enjoyment of restaurant management. </vt:lpstr>
      <vt:lpstr>Thank You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Management System</dc:title>
  <dc:creator>habibulla toshia</dc:creator>
  <cp:lastModifiedBy>farukuzzamanjihad6924@gmail.com</cp:lastModifiedBy>
  <cp:revision>5</cp:revision>
  <dcterms:created xsi:type="dcterms:W3CDTF">2023-11-30T09:48:23Z</dcterms:created>
  <dcterms:modified xsi:type="dcterms:W3CDTF">2024-03-10T14:20:51Z</dcterms:modified>
</cp:coreProperties>
</file>