
<file path=[Content_Types].xml><?xml version="1.0" encoding="utf-8"?>
<Types xmlns="http://schemas.openxmlformats.org/package/2006/content-types"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21"/>
  </p:notesMasterIdLst>
  <p:sldIdLst>
    <p:sldId id="256" r:id="rId2"/>
    <p:sldId id="257" r:id="rId3"/>
    <p:sldId id="258" r:id="rId4"/>
    <p:sldId id="316" r:id="rId5"/>
    <p:sldId id="297" r:id="rId6"/>
    <p:sldId id="281" r:id="rId7"/>
    <p:sldId id="310" r:id="rId8"/>
    <p:sldId id="300" r:id="rId9"/>
    <p:sldId id="312" r:id="rId10"/>
    <p:sldId id="317" r:id="rId11"/>
    <p:sldId id="298" r:id="rId12"/>
    <p:sldId id="285" r:id="rId13"/>
    <p:sldId id="302" r:id="rId14"/>
    <p:sldId id="314" r:id="rId15"/>
    <p:sldId id="308" r:id="rId16"/>
    <p:sldId id="280" r:id="rId17"/>
    <p:sldId id="304" r:id="rId18"/>
    <p:sldId id="306" r:id="rId19"/>
    <p:sldId id="318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2CD2F-2831-4BAF-9E1D-AA5D74448149}">
  <a:tblStyle styleId="{6482CD2F-2831-4BAF-9E1D-AA5D744481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94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514ffdeb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1c514ffdeb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208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514ffdeb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c514ffdeb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777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c514ffdeb_2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g1c514ffdeb_2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181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514ffdeb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c514ffdeb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892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c514ffdeb_2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g1c514ffdeb_2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544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514ffdeb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c514ffdeb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716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c514ffdeb_2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g1c514ffdeb_2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641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514ffdeb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1c514ffdeb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7625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514ffdeb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c514ffdeb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167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514ffdeb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1c514ffdeb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88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514ffdeb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c514ffdeb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9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514ffdeb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c514ffdeb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13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514ffdeb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c514ffdeb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976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c514ffdeb_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g1c514ffdeb_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15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c514ffdeb_2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g1c514ffdeb_2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942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514ffdeb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c514ffdeb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519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c514ffdeb_2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1c514ffdeb_2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50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514ffdeb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c514ffdeb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080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solidFill>
          <a:srgbClr val="32AEB8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3902275" y="1633893"/>
            <a:ext cx="42672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884050" y="3014325"/>
            <a:ext cx="42426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genda Layout">
  <p:cSld name="1_Agenda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3" descr="E:\002-KIMS BUSINESS\007-02-Fullslidesppt-Contents\20161228\02-edu\bulb-item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4" descr="E:\002-KIMS BUSINESS\007-02-Fullslidesppt-Contents\20161228\02-edu\bulb-item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 descr="E:\002-KIMS BUSINESS\007-02-Fullslidesppt-Contents\20161228\02-edu\bulb-item.png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7175" y="738118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0" descr="D:\Fullppt\005-PNG이미지\노트북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7175" y="738118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>
            <a:spLocks noGrp="1"/>
          </p:cNvSpPr>
          <p:nvPr>
            <p:ph type="pic" idx="3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>
            <a:spLocks noGrp="1"/>
          </p:cNvSpPr>
          <p:nvPr>
            <p:ph type="pic" idx="4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>
            <a:spLocks noGrp="1"/>
          </p:cNvSpPr>
          <p:nvPr>
            <p:ph type="pic" idx="5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>
            <a:spLocks noGrp="1"/>
          </p:cNvSpPr>
          <p:nvPr>
            <p:ph type="pic" idx="6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36795" y="3267525"/>
            <a:ext cx="87216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429975" y="3862324"/>
            <a:ext cx="8687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bg>
      <p:bgPr>
        <a:solidFill>
          <a:srgbClr val="32AEB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>
            <a:spLocks noGrp="1"/>
          </p:cNvSpPr>
          <p:nvPr>
            <p:ph type="pic" idx="2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>
            <a:spLocks noGrp="1"/>
          </p:cNvSpPr>
          <p:nvPr>
            <p:ph type="pic" idx="3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>
            <a:spLocks noGrp="1"/>
          </p:cNvSpPr>
          <p:nvPr>
            <p:ph type="pic" idx="4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>
            <a:spLocks noGrp="1"/>
          </p:cNvSpPr>
          <p:nvPr>
            <p:ph type="pic" idx="5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62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91495" y="1867800"/>
            <a:ext cx="4634067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chemeClr val="lt1"/>
              </a:buClr>
            </a:pPr>
            <a:r>
              <a:rPr lang="en-US" sz="3000" dirty="0"/>
              <a:t>CREATING A SYSTEM </a:t>
            </a:r>
            <a:r>
              <a:rPr lang="en-US" sz="3000" dirty="0" smtClean="0"/>
              <a:t>WHICH CONTROLS </a:t>
            </a:r>
            <a:r>
              <a:rPr lang="en-US" sz="3000" dirty="0"/>
              <a:t>AND MONITORS A DEVICE </a:t>
            </a:r>
            <a:r>
              <a:rPr lang="en-US" sz="3000" dirty="0" smtClean="0"/>
              <a:t>REMOTELY</a:t>
            </a:r>
            <a:br>
              <a:rPr lang="en-US" sz="3000" dirty="0" smtClean="0"/>
            </a:br>
            <a:r>
              <a:rPr lang="en-US" sz="3000" dirty="0" smtClean="0"/>
              <a:t>Using </a:t>
            </a:r>
            <a:r>
              <a:rPr lang="en-US" sz="3000" dirty="0" err="1" smtClean="0"/>
              <a:t>Dragino</a:t>
            </a:r>
            <a:r>
              <a:rPr lang="en-US" sz="3000" dirty="0" smtClean="0"/>
              <a:t> Yun and </a:t>
            </a:r>
            <a:r>
              <a:rPr lang="en-US" sz="3000" dirty="0" err="1" smtClean="0"/>
              <a:t>Temboo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3"/>
          <p:cNvGrpSpPr/>
          <p:nvPr/>
        </p:nvGrpSpPr>
        <p:grpSpPr>
          <a:xfrm>
            <a:off x="76420" y="2807125"/>
            <a:ext cx="5256584" cy="720000"/>
            <a:chOff x="3131840" y="1491630"/>
            <a:chExt cx="5256584" cy="576064"/>
          </a:xfrm>
        </p:grpSpPr>
        <p:sp>
          <p:nvSpPr>
            <p:cNvPr id="131" name="Google Shape;131;p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76420" y="2807125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239253" y="79183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796420" y="2773107"/>
            <a:ext cx="4392568" cy="562659"/>
            <a:chOff x="3851840" y="1315928"/>
            <a:chExt cx="4392568" cy="586544"/>
          </a:xfrm>
        </p:grpSpPr>
        <p:sp>
          <p:nvSpPr>
            <p:cNvPr id="147" name="Google Shape;147;p23"/>
            <p:cNvSpPr txBox="1"/>
            <p:nvPr/>
          </p:nvSpPr>
          <p:spPr>
            <a:xfrm>
              <a:off x="3851840" y="1315928"/>
              <a:ext cx="4392567" cy="586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US" sz="4500" b="1" dirty="0">
                  <a:solidFill>
                    <a:srgbClr val="3F3F3F"/>
                  </a:solidFill>
                </a:rPr>
                <a:t>FLOW CHART</a:t>
              </a: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" name="Google Shape;484;p36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28" y="0"/>
            <a:ext cx="2548843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01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3"/>
          <p:cNvGrpSpPr/>
          <p:nvPr/>
        </p:nvGrpSpPr>
        <p:grpSpPr>
          <a:xfrm>
            <a:off x="3131840" y="2398239"/>
            <a:ext cx="5256584" cy="720000"/>
            <a:chOff x="3131840" y="1491630"/>
            <a:chExt cx="5256584" cy="576064"/>
          </a:xfrm>
        </p:grpSpPr>
        <p:sp>
          <p:nvSpPr>
            <p:cNvPr id="131" name="Google Shape;131;p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3131840" y="2398239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sp>
        <p:nvSpPr>
          <p:cNvPr id="144" name="Google Shape;144;p23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3851840" y="2478881"/>
            <a:ext cx="4392568" cy="546224"/>
            <a:chOff x="3851840" y="1356248"/>
            <a:chExt cx="4392568" cy="546224"/>
          </a:xfrm>
        </p:grpSpPr>
        <p:sp>
          <p:nvSpPr>
            <p:cNvPr id="147" name="Google Shape;147;p23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3000" b="1" dirty="0">
                  <a:solidFill>
                    <a:srgbClr val="3F3F3F"/>
                  </a:solidFill>
                </a:rPr>
                <a:t>RELATED WORKS</a:t>
              </a:r>
              <a:endParaRPr sz="3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96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50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2888055"/>
            <a:ext cx="4617996" cy="20732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836" name="Google Shape;836;p50"/>
          <p:cNvPicPr preferRelativeResize="0">
            <a:picLocks noGrp="1"/>
          </p:cNvPicPr>
          <p:nvPr>
            <p:ph type="pic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262550"/>
            <a:ext cx="4617995" cy="224526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838" name="Google Shape;838;p50"/>
          <p:cNvSpPr txBox="1"/>
          <p:nvPr/>
        </p:nvSpPr>
        <p:spPr>
          <a:xfrm>
            <a:off x="395536" y="808075"/>
            <a:ext cx="2808312" cy="100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RELATED WORKS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50"/>
          <p:cNvSpPr txBox="1"/>
          <p:nvPr/>
        </p:nvSpPr>
        <p:spPr>
          <a:xfrm>
            <a:off x="395536" y="1815312"/>
            <a:ext cx="2664296" cy="207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</a:rPr>
              <a:t>Remote Energy Monitoring, Profiling and Controlling through GSM Network</a:t>
            </a:r>
          </a:p>
          <a:p>
            <a:pPr lvl="0"/>
            <a:endParaRPr lang="en-US" sz="1600" dirty="0">
              <a:solidFill>
                <a:schemeClr val="lt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</a:rPr>
              <a:t>Bluetooth Based Home Automation System Using Cellphone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3"/>
          <p:cNvGrpSpPr/>
          <p:nvPr/>
        </p:nvGrpSpPr>
        <p:grpSpPr>
          <a:xfrm>
            <a:off x="3131840" y="2398239"/>
            <a:ext cx="5256584" cy="720000"/>
            <a:chOff x="3131840" y="1491630"/>
            <a:chExt cx="5256584" cy="576064"/>
          </a:xfrm>
        </p:grpSpPr>
        <p:sp>
          <p:nvSpPr>
            <p:cNvPr id="131" name="Google Shape;131;p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3131840" y="2398239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</p:txBody>
      </p:sp>
      <p:sp>
        <p:nvSpPr>
          <p:cNvPr id="144" name="Google Shape;144;p23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3851840" y="2478881"/>
            <a:ext cx="4392568" cy="546224"/>
            <a:chOff x="3851840" y="1356248"/>
            <a:chExt cx="4392568" cy="546224"/>
          </a:xfrm>
        </p:grpSpPr>
        <p:sp>
          <p:nvSpPr>
            <p:cNvPr id="147" name="Google Shape;147;p23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b="1" dirty="0">
                  <a:solidFill>
                    <a:srgbClr val="3F3F3F"/>
                  </a:solidFill>
                </a:rPr>
                <a:t> </a:t>
              </a:r>
              <a:r>
                <a:rPr lang="en-US" sz="3000" b="1" dirty="0">
                  <a:solidFill>
                    <a:srgbClr val="3F3F3F"/>
                  </a:solidFill>
                </a:rPr>
                <a:t>CHALLENGES</a:t>
              </a: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625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47"/>
          <p:cNvGrpSpPr/>
          <p:nvPr/>
        </p:nvGrpSpPr>
        <p:grpSpPr>
          <a:xfrm rot="-1682106">
            <a:off x="1469347" y="1353530"/>
            <a:ext cx="1665821" cy="3558768"/>
            <a:chOff x="1359132" y="345882"/>
            <a:chExt cx="1966239" cy="4200564"/>
          </a:xfrm>
        </p:grpSpPr>
        <p:grpSp>
          <p:nvGrpSpPr>
            <p:cNvPr id="705" name="Google Shape;705;p47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06" name="Google Shape;706;p47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9312"/>
                    </a:lnTo>
                    <a:lnTo>
                      <a:pt x="119932" y="19312"/>
                    </a:lnTo>
                    <a:lnTo>
                      <a:pt x="59999" y="120000"/>
                    </a:lnTo>
                    <a:lnTo>
                      <a:pt x="67" y="19312"/>
                    </a:lnTo>
                    <a:lnTo>
                      <a:pt x="0" y="19312"/>
                    </a:lnTo>
                    <a:lnTo>
                      <a:pt x="0" y="19199"/>
                    </a:lnTo>
                    <a:close/>
                  </a:path>
                </a:pathLst>
              </a:custGeom>
              <a:gradFill>
                <a:gsLst>
                  <a:gs pos="0">
                    <a:srgbClr val="F9B57C"/>
                  </a:gs>
                  <a:gs pos="100000">
                    <a:srgbClr val="F9B57C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47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4012"/>
                    </a:lnTo>
                    <a:lnTo>
                      <a:pt x="63584" y="119999"/>
                    </a:lnTo>
                    <a:lnTo>
                      <a:pt x="89" y="19095"/>
                    </a:lnTo>
                    <a:lnTo>
                      <a:pt x="0" y="19095"/>
                    </a:lnTo>
                    <a:lnTo>
                      <a:pt x="0" y="189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C9A0"/>
                  </a:gs>
                  <a:gs pos="100000">
                    <a:srgbClr val="FBC9A0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47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80907" y="0"/>
                    </a:lnTo>
                    <a:cubicBezTo>
                      <a:pt x="81040" y="4822"/>
                      <a:pt x="81173" y="9645"/>
                      <a:pt x="81306" y="14468"/>
                    </a:cubicBezTo>
                    <a:lnTo>
                      <a:pt x="120000" y="119999"/>
                    </a:lnTo>
                    <a:lnTo>
                      <a:pt x="91" y="19717"/>
                    </a:lnTo>
                    <a:lnTo>
                      <a:pt x="0" y="19717"/>
                    </a:lnTo>
                    <a:lnTo>
                      <a:pt x="0" y="1960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DDEC5"/>
                  </a:gs>
                  <a:gs pos="100000">
                    <a:srgbClr val="FDDEC5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47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BCEAED"/>
                  </a:gs>
                  <a:gs pos="100000">
                    <a:srgbClr val="BCEAED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47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90DCE2"/>
                  </a:gs>
                  <a:gs pos="100000">
                    <a:srgbClr val="90DCE2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47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47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3" name="Google Shape;713;p47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714" name="Google Shape;714;p47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055" y="103945"/>
                    </a:moveTo>
                    <a:cubicBezTo>
                      <a:pt x="6135" y="94025"/>
                      <a:pt x="0" y="80321"/>
                      <a:pt x="0" y="65184"/>
                    </a:cubicBezTo>
                    <a:cubicBezTo>
                      <a:pt x="0" y="34911"/>
                      <a:pt x="24541" y="10369"/>
                      <a:pt x="54815" y="10369"/>
                    </a:cubicBezTo>
                    <a:lnTo>
                      <a:pt x="73408" y="10369"/>
                    </a:lnTo>
                    <a:lnTo>
                      <a:pt x="83778" y="0"/>
                    </a:lnTo>
                    <a:cubicBezTo>
                      <a:pt x="87945" y="-4167"/>
                      <a:pt x="94702" y="-4167"/>
                      <a:pt x="98870" y="0"/>
                    </a:cubicBezTo>
                    <a:lnTo>
                      <a:pt x="109240" y="10369"/>
                    </a:lnTo>
                    <a:lnTo>
                      <a:pt x="109630" y="10369"/>
                    </a:lnTo>
                    <a:lnTo>
                      <a:pt x="109630" y="10759"/>
                    </a:lnTo>
                    <a:lnTo>
                      <a:pt x="120000" y="21129"/>
                    </a:lnTo>
                    <a:cubicBezTo>
                      <a:pt x="124167" y="25297"/>
                      <a:pt x="124167" y="32054"/>
                      <a:pt x="120000" y="36221"/>
                    </a:cubicBezTo>
                    <a:lnTo>
                      <a:pt x="109630" y="46591"/>
                    </a:lnTo>
                    <a:cubicBezTo>
                      <a:pt x="109630" y="52789"/>
                      <a:pt x="109630" y="58987"/>
                      <a:pt x="109630" y="65184"/>
                    </a:cubicBezTo>
                    <a:cubicBezTo>
                      <a:pt x="109630" y="95458"/>
                      <a:pt x="85088" y="120000"/>
                      <a:pt x="54815" y="120000"/>
                    </a:cubicBezTo>
                    <a:cubicBezTo>
                      <a:pt x="39678" y="120000"/>
                      <a:pt x="25974" y="113864"/>
                      <a:pt x="16055" y="103945"/>
                    </a:cubicBezTo>
                    <a:close/>
                  </a:path>
                </a:pathLst>
              </a:custGeom>
              <a:solidFill>
                <a:schemeClr val="lt1"/>
              </a:solidFill>
              <a:ln w="50800" cap="flat" cmpd="sng">
                <a:solidFill>
                  <a:srgbClr val="32AE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47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>
                  <a:gd name="adj" fmla="val 25000"/>
                </a:avLst>
              </a:prstGeom>
              <a:solidFill>
                <a:schemeClr val="lt1"/>
              </a:solidFill>
              <a:ln w="38100" cap="flat" cmpd="sng">
                <a:solidFill>
                  <a:srgbClr val="32AE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47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 rot="-27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47"/>
              <p:cNvSpPr/>
              <p:nvPr/>
            </p:nvSpPr>
            <p:spPr>
              <a:xfrm rot="-54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47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4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47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47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5" name="Google Shape;725;p47"/>
          <p:cNvSpPr/>
          <p:nvPr/>
        </p:nvSpPr>
        <p:spPr>
          <a:xfrm>
            <a:off x="-15861" y="2530131"/>
            <a:ext cx="3091800" cy="193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9304" y="7536"/>
                </a:moveTo>
                <a:lnTo>
                  <a:pt x="110292" y="31093"/>
                </a:lnTo>
                <a:cubicBezTo>
                  <a:pt x="113176" y="40581"/>
                  <a:pt x="115883" y="51309"/>
                  <a:pt x="117464" y="59304"/>
                </a:cubicBezTo>
                <a:cubicBezTo>
                  <a:pt x="118163" y="66898"/>
                  <a:pt x="119322" y="72532"/>
                  <a:pt x="119776" y="79066"/>
                </a:cubicBezTo>
                <a:cubicBezTo>
                  <a:pt x="120389" y="84557"/>
                  <a:pt x="119724" y="91657"/>
                  <a:pt x="117981" y="95992"/>
                </a:cubicBezTo>
                <a:cubicBezTo>
                  <a:pt x="116340" y="91954"/>
                  <a:pt x="114828" y="84584"/>
                  <a:pt x="109337" y="70220"/>
                </a:cubicBezTo>
                <a:cubicBezTo>
                  <a:pt x="104706" y="55447"/>
                  <a:pt x="94223" y="24561"/>
                  <a:pt x="89304" y="7536"/>
                </a:cubicBezTo>
                <a:close/>
                <a:moveTo>
                  <a:pt x="56020" y="0"/>
                </a:moveTo>
                <a:cubicBezTo>
                  <a:pt x="60030" y="10229"/>
                  <a:pt x="68101" y="10987"/>
                  <a:pt x="71216" y="13537"/>
                </a:cubicBezTo>
                <a:cubicBezTo>
                  <a:pt x="71592" y="18900"/>
                  <a:pt x="76056" y="26669"/>
                  <a:pt x="77539" y="30654"/>
                </a:cubicBezTo>
                <a:cubicBezTo>
                  <a:pt x="79459" y="36074"/>
                  <a:pt x="80407" y="39510"/>
                  <a:pt x="81965" y="44335"/>
                </a:cubicBezTo>
                <a:cubicBezTo>
                  <a:pt x="79298" y="45222"/>
                  <a:pt x="77407" y="47223"/>
                  <a:pt x="77502" y="50542"/>
                </a:cubicBezTo>
                <a:cubicBezTo>
                  <a:pt x="78270" y="64372"/>
                  <a:pt x="104556" y="66821"/>
                  <a:pt x="113543" y="84253"/>
                </a:cubicBezTo>
                <a:cubicBezTo>
                  <a:pt x="117924" y="90447"/>
                  <a:pt x="115440" y="100191"/>
                  <a:pt x="111917" y="100984"/>
                </a:cubicBezTo>
                <a:cubicBezTo>
                  <a:pt x="106949" y="100839"/>
                  <a:pt x="105417" y="98410"/>
                  <a:pt x="99094" y="97401"/>
                </a:cubicBezTo>
                <a:cubicBezTo>
                  <a:pt x="96926" y="108610"/>
                  <a:pt x="94737" y="116281"/>
                  <a:pt x="91967" y="120000"/>
                </a:cubicBezTo>
                <a:cubicBezTo>
                  <a:pt x="89196" y="119534"/>
                  <a:pt x="84449" y="111629"/>
                  <a:pt x="86175" y="96087"/>
                </a:cubicBezTo>
                <a:cubicBezTo>
                  <a:pt x="82739" y="102103"/>
                  <a:pt x="77116" y="113707"/>
                  <a:pt x="72230" y="116331"/>
                </a:cubicBezTo>
                <a:cubicBezTo>
                  <a:pt x="68436" y="111865"/>
                  <a:pt x="67525" y="103413"/>
                  <a:pt x="68475" y="97170"/>
                </a:cubicBezTo>
                <a:cubicBezTo>
                  <a:pt x="65453" y="100528"/>
                  <a:pt x="61303" y="104378"/>
                  <a:pt x="57178" y="104998"/>
                </a:cubicBezTo>
                <a:cubicBezTo>
                  <a:pt x="52571" y="94193"/>
                  <a:pt x="55823" y="86414"/>
                  <a:pt x="58804" y="80795"/>
                </a:cubicBezTo>
                <a:cubicBezTo>
                  <a:pt x="45977" y="85117"/>
                  <a:pt x="38299" y="81227"/>
                  <a:pt x="27640" y="76905"/>
                </a:cubicBezTo>
                <a:cubicBezTo>
                  <a:pt x="19420" y="74744"/>
                  <a:pt x="11742" y="66533"/>
                  <a:pt x="0" y="66965"/>
                </a:cubicBezTo>
                <a:lnTo>
                  <a:pt x="542" y="11212"/>
                </a:lnTo>
                <a:cubicBezTo>
                  <a:pt x="30011" y="15534"/>
                  <a:pt x="47045" y="1905"/>
                  <a:pt x="56020" y="0"/>
                </a:cubicBezTo>
                <a:close/>
              </a:path>
            </a:pathLst>
          </a:custGeom>
          <a:gradFill>
            <a:gsLst>
              <a:gs pos="0">
                <a:srgbClr val="F8D185"/>
              </a:gs>
              <a:gs pos="100000">
                <a:srgbClr val="F8D185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7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7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7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9" name="Google Shape;729;p47"/>
          <p:cNvGrpSpPr/>
          <p:nvPr/>
        </p:nvGrpSpPr>
        <p:grpSpPr>
          <a:xfrm>
            <a:off x="4841189" y="1391412"/>
            <a:ext cx="3672408" cy="551289"/>
            <a:chOff x="803640" y="3556508"/>
            <a:chExt cx="2059657" cy="551289"/>
          </a:xfrm>
        </p:grpSpPr>
        <p:sp>
          <p:nvSpPr>
            <p:cNvPr id="730" name="Google Shape;730;p4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7"/>
            <p:cNvSpPr txBox="1"/>
            <p:nvPr/>
          </p:nvSpPr>
          <p:spPr>
            <a:xfrm>
              <a:off x="803640" y="3556508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1600" b="1" dirty="0">
                  <a:solidFill>
                    <a:srgbClr val="3F3F3F"/>
                  </a:solidFill>
                </a:rPr>
                <a:t>Designing And Building The Structure</a:t>
              </a:r>
            </a:p>
          </p:txBody>
        </p:sp>
      </p:grpSp>
      <p:sp>
        <p:nvSpPr>
          <p:cNvPr id="734" name="Google Shape;734;p47"/>
          <p:cNvSpPr txBox="1"/>
          <p:nvPr/>
        </p:nvSpPr>
        <p:spPr>
          <a:xfrm>
            <a:off x="4841189" y="2378877"/>
            <a:ext cx="36724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>
                <a:solidFill>
                  <a:srgbClr val="3F3F3F"/>
                </a:solidFill>
              </a:rPr>
              <a:t>Needs A Strong WIFI Network</a:t>
            </a:r>
          </a:p>
        </p:txBody>
      </p:sp>
      <p:sp>
        <p:nvSpPr>
          <p:cNvPr id="737" name="Google Shape;737;p47"/>
          <p:cNvSpPr txBox="1"/>
          <p:nvPr/>
        </p:nvSpPr>
        <p:spPr>
          <a:xfrm>
            <a:off x="4841189" y="3238467"/>
            <a:ext cx="36724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>
                <a:solidFill>
                  <a:srgbClr val="3F3F3F"/>
                </a:solidFill>
              </a:rPr>
              <a:t>Coding Complicacies</a:t>
            </a:r>
          </a:p>
        </p:txBody>
      </p:sp>
      <p:sp>
        <p:nvSpPr>
          <p:cNvPr id="738" name="Google Shape;738;p47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7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7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7"/>
          <p:cNvSpPr txBox="1"/>
          <p:nvPr/>
        </p:nvSpPr>
        <p:spPr>
          <a:xfrm>
            <a:off x="4841189" y="4098057"/>
            <a:ext cx="36724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>
                <a:solidFill>
                  <a:srgbClr val="3F3F3F"/>
                </a:solidFill>
              </a:rPr>
              <a:t>Security Factor</a:t>
            </a:r>
          </a:p>
        </p:txBody>
      </p:sp>
      <p:sp>
        <p:nvSpPr>
          <p:cNvPr id="744" name="Google Shape;744;p4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7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7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sz="4000" dirty="0">
                <a:solidFill>
                  <a:schemeClr val="dk1"/>
                </a:solidFill>
              </a:rPr>
              <a:t>CHALLENGES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73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3"/>
          <p:cNvGrpSpPr/>
          <p:nvPr/>
        </p:nvGrpSpPr>
        <p:grpSpPr>
          <a:xfrm>
            <a:off x="3131840" y="2398239"/>
            <a:ext cx="5256584" cy="720000"/>
            <a:chOff x="3131840" y="1491630"/>
            <a:chExt cx="5256584" cy="576064"/>
          </a:xfrm>
        </p:grpSpPr>
        <p:sp>
          <p:nvSpPr>
            <p:cNvPr id="131" name="Google Shape;131;p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3131840" y="2398239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3851840" y="2478881"/>
            <a:ext cx="4392568" cy="546224"/>
            <a:chOff x="3851840" y="1356248"/>
            <a:chExt cx="4392568" cy="546224"/>
          </a:xfrm>
        </p:grpSpPr>
        <p:sp>
          <p:nvSpPr>
            <p:cNvPr id="147" name="Google Shape;147;p23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3000" b="1" dirty="0">
                  <a:solidFill>
                    <a:srgbClr val="3F3F3F"/>
                  </a:solidFill>
                </a:rPr>
                <a:t>COMPETITIONS</a:t>
              </a:r>
              <a:endParaRPr sz="3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14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6" name="Google Shape;666;p45"/>
          <p:cNvCxnSpPr/>
          <p:nvPr/>
        </p:nvCxnSpPr>
        <p:spPr>
          <a:xfrm>
            <a:off x="4572000" y="937783"/>
            <a:ext cx="0" cy="2376264"/>
          </a:xfrm>
          <a:prstGeom prst="straightConnector1">
            <a:avLst/>
          </a:prstGeom>
          <a:noFill/>
          <a:ln w="31750" cap="flat" cmpd="sng">
            <a:solidFill>
              <a:srgbClr val="32AEB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67" name="Google Shape;667;p45"/>
          <p:cNvCxnSpPr/>
          <p:nvPr/>
        </p:nvCxnSpPr>
        <p:spPr>
          <a:xfrm>
            <a:off x="528919" y="3388476"/>
            <a:ext cx="8064896" cy="0"/>
          </a:xfrm>
          <a:prstGeom prst="straightConnector1">
            <a:avLst/>
          </a:prstGeom>
          <a:noFill/>
          <a:ln w="31750" cap="flat" cmpd="sng">
            <a:solidFill>
              <a:srgbClr val="32AEB8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672" name="Google Shape;672;p45"/>
          <p:cNvGrpSpPr/>
          <p:nvPr/>
        </p:nvGrpSpPr>
        <p:grpSpPr>
          <a:xfrm>
            <a:off x="2150350" y="3462286"/>
            <a:ext cx="4832284" cy="506830"/>
            <a:chOff x="6228184" y="1749861"/>
            <a:chExt cx="2592288" cy="506830"/>
          </a:xfrm>
        </p:grpSpPr>
        <p:sp>
          <p:nvSpPr>
            <p:cNvPr id="673" name="Google Shape;673;p45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dirty="0">
                  <a:solidFill>
                    <a:srgbClr val="3F3F3F"/>
                  </a:solidFill>
                </a:rPr>
                <a:t>A continuous view on how your home's power is being utilized, shown on your web application</a:t>
              </a:r>
              <a:endParaRPr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5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1600" b="1" dirty="0" err="1">
                  <a:solidFill>
                    <a:srgbClr val="3F3F3F"/>
                  </a:solidFill>
                </a:rPr>
                <a:t>Neurio</a:t>
              </a:r>
              <a:r>
                <a:rPr lang="en-US" sz="1600" b="1" dirty="0">
                  <a:solidFill>
                    <a:srgbClr val="3F3F3F"/>
                  </a:solidFill>
                </a:rPr>
                <a:t> Energy Monitor</a:t>
              </a:r>
              <a:endParaRPr sz="16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45"/>
          <p:cNvGrpSpPr/>
          <p:nvPr/>
        </p:nvGrpSpPr>
        <p:grpSpPr>
          <a:xfrm>
            <a:off x="2150350" y="4023007"/>
            <a:ext cx="4832284" cy="506830"/>
            <a:chOff x="6228184" y="1749861"/>
            <a:chExt cx="2592288" cy="506830"/>
          </a:xfrm>
        </p:grpSpPr>
        <p:sp>
          <p:nvSpPr>
            <p:cNvPr id="676" name="Google Shape;676;p45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r"/>
              <a:r>
                <a:rPr lang="en-US" dirty="0">
                  <a:solidFill>
                    <a:srgbClr val="3F3F3F"/>
                  </a:solidFill>
                </a:rPr>
                <a:t>Real-time information on your energy utilization &amp; approximate your energy bill, enabling you to see the effect of your energy</a:t>
              </a:r>
            </a:p>
          </p:txBody>
        </p:sp>
        <p:sp>
          <p:nvSpPr>
            <p:cNvPr id="677" name="Google Shape;677;p45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r"/>
              <a:r>
                <a:rPr lang="en-US" sz="1600" b="1" dirty="0">
                  <a:solidFill>
                    <a:srgbClr val="3F3F3F"/>
                  </a:solidFill>
                </a:rPr>
                <a:t>CURB</a:t>
              </a:r>
              <a:endParaRPr sz="16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sz="4000" dirty="0">
                <a:solidFill>
                  <a:schemeClr val="dk1"/>
                </a:solidFill>
              </a:rPr>
              <a:t> COMPETITIONS</a:t>
            </a:r>
            <a:endParaRPr dirty="0"/>
          </a:p>
        </p:txBody>
      </p:sp>
      <p:pic>
        <p:nvPicPr>
          <p:cNvPr id="26" name="Google Shape;632;p44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44542"/>
            <a:ext cx="3862718" cy="237802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7" name="Google Shape;632;p4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31" y="744542"/>
            <a:ext cx="3858768" cy="237744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3"/>
          <p:cNvGrpSpPr/>
          <p:nvPr/>
        </p:nvGrpSpPr>
        <p:grpSpPr>
          <a:xfrm>
            <a:off x="3131840" y="2398239"/>
            <a:ext cx="5256584" cy="720000"/>
            <a:chOff x="3131840" y="1491630"/>
            <a:chExt cx="5256584" cy="576064"/>
          </a:xfrm>
        </p:grpSpPr>
        <p:sp>
          <p:nvSpPr>
            <p:cNvPr id="131" name="Google Shape;131;p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3131840" y="2398239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3851840" y="2478881"/>
            <a:ext cx="4392568" cy="546224"/>
            <a:chOff x="3851840" y="1356248"/>
            <a:chExt cx="4392568" cy="546224"/>
          </a:xfrm>
        </p:grpSpPr>
        <p:sp>
          <p:nvSpPr>
            <p:cNvPr id="147" name="Google Shape;147;p23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3000" b="1" dirty="0">
                  <a:solidFill>
                    <a:srgbClr val="3F3F3F"/>
                  </a:solidFill>
                </a:rPr>
                <a:t>CONCLUSION</a:t>
              </a:r>
              <a:endParaRPr sz="3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33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>
            <a:off x="0" y="922519"/>
            <a:ext cx="9144000" cy="3456384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26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84" name="Google Shape;184;p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can also </a:t>
              </a:r>
              <a:r>
                <a:rPr lang="en-US" dirty="0">
                  <a:solidFill>
                    <a:schemeClr val="lt1"/>
                  </a:solidFill>
                </a:rPr>
                <a:t>extend the control of devices from a longer distance</a:t>
              </a:r>
              <a:endParaRPr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Control of the device</a:t>
              </a:r>
              <a:endParaRPr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26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87" name="Google Shape;187;p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dirty="0">
                  <a:solidFill>
                    <a:schemeClr val="lt1"/>
                  </a:solidFill>
                </a:rPr>
                <a:t>Extra Security features like login, app passwords can also be added</a:t>
              </a:r>
              <a:endParaRPr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Security</a:t>
              </a:r>
              <a:r>
                <a:rPr lang="en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26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26"/>
          <p:cNvGrpSpPr/>
          <p:nvPr/>
        </p:nvGrpSpPr>
        <p:grpSpPr>
          <a:xfrm>
            <a:off x="5896719" y="1539255"/>
            <a:ext cx="2664296" cy="929628"/>
            <a:chOff x="803640" y="3362835"/>
            <a:chExt cx="2059657" cy="929628"/>
          </a:xfrm>
        </p:grpSpPr>
        <p:sp>
          <p:nvSpPr>
            <p:cNvPr id="196" name="Google Shape;196;p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From simple web interface we can also build a mobile app to control the devices.</a:t>
              </a:r>
              <a:endParaRPr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Further extension</a:t>
              </a:r>
              <a:endParaRPr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26"/>
          <p:cNvGrpSpPr/>
          <p:nvPr/>
        </p:nvGrpSpPr>
        <p:grpSpPr>
          <a:xfrm>
            <a:off x="5896719" y="2692872"/>
            <a:ext cx="2664296" cy="929628"/>
            <a:chOff x="803640" y="3362835"/>
            <a:chExt cx="2059657" cy="929628"/>
          </a:xfrm>
        </p:grpSpPr>
        <p:sp>
          <p:nvSpPr>
            <p:cNvPr id="199" name="Google Shape;199;p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Advanced current senors can also be used to improve accuracy.</a:t>
              </a:r>
              <a:endParaRPr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Accuracy</a:t>
              </a:r>
              <a:endParaRPr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6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 b="1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400" b="1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1" dirty="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400" b="1" dirty="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</a:rPr>
              <a:t>CONCLUSION</a:t>
            </a:r>
            <a:endParaRPr dirty="0"/>
          </a:p>
        </p:txBody>
      </p:sp>
      <p:sp>
        <p:nvSpPr>
          <p:cNvPr id="27" name="Google Shape;211;p26">
            <a:extLst>
              <a:ext uri="{FF2B5EF4-FFF2-40B4-BE49-F238E27FC236}">
                <a16:creationId xmlns:a16="http://schemas.microsoft.com/office/drawing/2014/main" id="{767A606A-D5FD-451B-9A56-D0BD6E6F66C4}"/>
              </a:ext>
            </a:extLst>
          </p:cNvPr>
          <p:cNvSpPr txBox="1">
            <a:spLocks/>
          </p:cNvSpPr>
          <p:nvPr/>
        </p:nvSpPr>
        <p:spPr>
          <a:xfrm>
            <a:off x="14325" y="945042"/>
            <a:ext cx="9129675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</a:pPr>
            <a:r>
              <a:rPr lang="en-US" sz="2500" dirty="0">
                <a:solidFill>
                  <a:schemeClr val="dk1"/>
                </a:solidFill>
              </a:rPr>
              <a:t>IMPROVEMENTS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00182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91496" y="1867800"/>
            <a:ext cx="42672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chemeClr val="lt1"/>
              </a:buClr>
            </a:pPr>
            <a:r>
              <a:rPr lang="en-US" sz="4500" dirty="0"/>
              <a:t>THANK YOU</a:t>
            </a:r>
            <a:endParaRPr sz="4500" dirty="0"/>
          </a:p>
        </p:txBody>
      </p:sp>
    </p:spTree>
    <p:extLst>
      <p:ext uri="{BB962C8B-B14F-4D97-AF65-F5344CB8AC3E}">
        <p14:creationId xmlns:p14="http://schemas.microsoft.com/office/powerpoint/2010/main" val="407168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1584000" y="1026123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A40D"/>
              </a:buClr>
              <a:buFont typeface="Arial"/>
              <a:buNone/>
            </a:pPr>
            <a:r>
              <a:rPr lang="en-US" sz="4400" b="1" dirty="0">
                <a:solidFill>
                  <a:srgbClr val="F2A40D"/>
                </a:solidFill>
              </a:rPr>
              <a:t>MEMBERS</a:t>
            </a:r>
            <a:endParaRPr sz="4400" b="1" dirty="0">
              <a:solidFill>
                <a:srgbClr val="F2A4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18;p22">
            <a:extLst>
              <a:ext uri="{FF2B5EF4-FFF2-40B4-BE49-F238E27FC236}">
                <a16:creationId xmlns:a16="http://schemas.microsoft.com/office/drawing/2014/main" id="{3E0D4EEF-1717-4CEB-95A8-8426557282AE}"/>
              </a:ext>
            </a:extLst>
          </p:cNvPr>
          <p:cNvGrpSpPr/>
          <p:nvPr/>
        </p:nvGrpSpPr>
        <p:grpSpPr>
          <a:xfrm>
            <a:off x="5852172" y="2227792"/>
            <a:ext cx="2269411" cy="1828076"/>
            <a:chOff x="1428578" y="2139702"/>
            <a:chExt cx="3431454" cy="1828076"/>
          </a:xfrm>
        </p:grpSpPr>
        <p:sp>
          <p:nvSpPr>
            <p:cNvPr id="11" name="Google Shape;119;p22">
              <a:extLst>
                <a:ext uri="{FF2B5EF4-FFF2-40B4-BE49-F238E27FC236}">
                  <a16:creationId xmlns:a16="http://schemas.microsoft.com/office/drawing/2014/main" id="{986A2D07-E674-4B0E-ACEB-65298B163D80}"/>
                </a:ext>
              </a:extLst>
            </p:cNvPr>
            <p:cNvSpPr txBox="1"/>
            <p:nvPr/>
          </p:nvSpPr>
          <p:spPr>
            <a:xfrm>
              <a:off x="1428578" y="2139702"/>
              <a:ext cx="32403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F2A40D"/>
                  </a:solidFill>
                  <a:latin typeface="Arial"/>
                  <a:ea typeface="Arial"/>
                  <a:cs typeface="Arial"/>
                  <a:sym typeface="Arial"/>
                </a:rPr>
                <a:t>STUDENT ID</a:t>
              </a:r>
              <a:endParaRPr sz="2200" b="1" dirty="0">
                <a:solidFill>
                  <a:srgbClr val="F2A40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0;p22">
              <a:extLst>
                <a:ext uri="{FF2B5EF4-FFF2-40B4-BE49-F238E27FC236}">
                  <a16:creationId xmlns:a16="http://schemas.microsoft.com/office/drawing/2014/main" id="{00C8D545-0B48-4DFA-9125-AFACEF4F8D7E}"/>
                </a:ext>
              </a:extLst>
            </p:cNvPr>
            <p:cNvSpPr txBox="1"/>
            <p:nvPr/>
          </p:nvSpPr>
          <p:spPr>
            <a:xfrm>
              <a:off x="1619672" y="2582783"/>
              <a:ext cx="324036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just"/>
              <a:r>
                <a:rPr lang="en-US" sz="1600" b="1" dirty="0">
                  <a:solidFill>
                    <a:srgbClr val="3F3F3F"/>
                  </a:solidFill>
                </a:rPr>
                <a:t>17101354</a:t>
              </a:r>
            </a:p>
            <a:p>
              <a:pPr algn="just"/>
              <a:r>
                <a:rPr lang="en-US" sz="1600" b="1" dirty="0">
                  <a:solidFill>
                    <a:srgbClr val="3F3F3F"/>
                  </a:solidFill>
                </a:rPr>
                <a:t>17101352</a:t>
              </a:r>
            </a:p>
            <a:p>
              <a:pPr lvl="0" algn="just"/>
              <a:r>
                <a:rPr lang="en-US" sz="1600" b="1" dirty="0">
                  <a:solidFill>
                    <a:srgbClr val="3F3F3F"/>
                  </a:solidFill>
                </a:rPr>
                <a:t>17101003</a:t>
              </a:r>
            </a:p>
            <a:p>
              <a:pPr lvl="0" algn="just"/>
              <a:r>
                <a:rPr lang="en-US" sz="1600" b="1" dirty="0">
                  <a:solidFill>
                    <a:srgbClr val="3F3F3F"/>
                  </a:solidFill>
                </a:rPr>
                <a:t>17101364</a:t>
              </a:r>
              <a:endParaRPr lang="en-US" sz="1600" b="1" dirty="0"/>
            </a:p>
          </p:txBody>
        </p:sp>
      </p:grpSp>
      <p:grpSp>
        <p:nvGrpSpPr>
          <p:cNvPr id="13" name="Google Shape;118;p22">
            <a:extLst>
              <a:ext uri="{FF2B5EF4-FFF2-40B4-BE49-F238E27FC236}">
                <a16:creationId xmlns:a16="http://schemas.microsoft.com/office/drawing/2014/main" id="{262BEF8F-F51F-4E7A-8AAE-6040077B3748}"/>
              </a:ext>
            </a:extLst>
          </p:cNvPr>
          <p:cNvGrpSpPr/>
          <p:nvPr/>
        </p:nvGrpSpPr>
        <p:grpSpPr>
          <a:xfrm>
            <a:off x="2509285" y="2227792"/>
            <a:ext cx="2755684" cy="1828076"/>
            <a:chOff x="1428578" y="2139702"/>
            <a:chExt cx="3431454" cy="1828076"/>
          </a:xfrm>
        </p:grpSpPr>
        <p:sp>
          <p:nvSpPr>
            <p:cNvPr id="14" name="Google Shape;119;p22">
              <a:extLst>
                <a:ext uri="{FF2B5EF4-FFF2-40B4-BE49-F238E27FC236}">
                  <a16:creationId xmlns:a16="http://schemas.microsoft.com/office/drawing/2014/main" id="{6D73869E-6613-4929-A6B9-C47EA9E9FCA3}"/>
                </a:ext>
              </a:extLst>
            </p:cNvPr>
            <p:cNvSpPr txBox="1"/>
            <p:nvPr/>
          </p:nvSpPr>
          <p:spPr>
            <a:xfrm>
              <a:off x="1428578" y="2139702"/>
              <a:ext cx="32403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F2A40D"/>
                  </a:solidFill>
                </a:rPr>
                <a:t>NAME</a:t>
              </a:r>
              <a:endParaRPr sz="2200" b="1" dirty="0">
                <a:solidFill>
                  <a:srgbClr val="F2A40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20;p22">
              <a:extLst>
                <a:ext uri="{FF2B5EF4-FFF2-40B4-BE49-F238E27FC236}">
                  <a16:creationId xmlns:a16="http://schemas.microsoft.com/office/drawing/2014/main" id="{F86D2358-E69B-4215-B1A1-C6F63E0B24A3}"/>
                </a:ext>
              </a:extLst>
            </p:cNvPr>
            <p:cNvSpPr txBox="1"/>
            <p:nvPr/>
          </p:nvSpPr>
          <p:spPr>
            <a:xfrm>
              <a:off x="1619672" y="2582783"/>
              <a:ext cx="324036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just"/>
              <a:r>
                <a:rPr lang="en-US" sz="1600" b="1" dirty="0">
                  <a:solidFill>
                    <a:srgbClr val="3F3F3F"/>
                  </a:solidFill>
                </a:rPr>
                <a:t>SADMAN ARAF</a:t>
              </a:r>
            </a:p>
            <a:p>
              <a:pPr lvl="0" algn="just"/>
              <a:r>
                <a:rPr lang="en-US" sz="1600" b="1" dirty="0">
                  <a:solidFill>
                    <a:srgbClr val="3F3F3F"/>
                  </a:solidFill>
                </a:rPr>
                <a:t>SAJID HOSSAIN</a:t>
              </a:r>
            </a:p>
            <a:p>
              <a:pPr lvl="0" algn="just"/>
              <a:r>
                <a:rPr lang="en-US" sz="1600" b="1" dirty="0">
                  <a:solidFill>
                    <a:srgbClr val="3F3F3F"/>
                  </a:solidFill>
                </a:rPr>
                <a:t>SHAIMA KHANDOKER</a:t>
              </a:r>
            </a:p>
            <a:p>
              <a:pPr lvl="0" algn="just"/>
              <a:r>
                <a:rPr lang="en-US" sz="1600" b="1" dirty="0">
                  <a:solidFill>
                    <a:srgbClr val="3F3F3F"/>
                  </a:solidFill>
                </a:rPr>
                <a:t>SAYED US SADAT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3"/>
          <p:cNvGrpSpPr/>
          <p:nvPr/>
        </p:nvGrpSpPr>
        <p:grpSpPr>
          <a:xfrm>
            <a:off x="3131840" y="2398239"/>
            <a:ext cx="5256584" cy="720000"/>
            <a:chOff x="3131840" y="1491630"/>
            <a:chExt cx="5256584" cy="576064"/>
          </a:xfrm>
        </p:grpSpPr>
        <p:sp>
          <p:nvSpPr>
            <p:cNvPr id="131" name="Google Shape;131;p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3131840" y="2398239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3851840" y="2478881"/>
            <a:ext cx="4392568" cy="546224"/>
            <a:chOff x="3851840" y="1356248"/>
            <a:chExt cx="4392568" cy="546224"/>
          </a:xfrm>
        </p:grpSpPr>
        <p:sp>
          <p:nvSpPr>
            <p:cNvPr id="147" name="Google Shape;147;p23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3000" b="1" dirty="0">
                  <a:solidFill>
                    <a:srgbClr val="3F3F3F"/>
                  </a:solidFill>
                </a:rPr>
                <a:t>INTRODUCTION</a:t>
              </a:r>
              <a:endParaRPr sz="3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solidFill>
                  <a:srgbClr val="FFC000"/>
                </a:solidFill>
              </a:rPr>
              <a:t>SAVE ENERGY, SAVE MONEY!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6" y="975187"/>
            <a:ext cx="7531487" cy="33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7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3"/>
          <p:cNvGrpSpPr/>
          <p:nvPr/>
        </p:nvGrpSpPr>
        <p:grpSpPr>
          <a:xfrm>
            <a:off x="3131840" y="2398239"/>
            <a:ext cx="5256584" cy="720000"/>
            <a:chOff x="3131840" y="1491630"/>
            <a:chExt cx="5256584" cy="576064"/>
          </a:xfrm>
        </p:grpSpPr>
        <p:sp>
          <p:nvSpPr>
            <p:cNvPr id="131" name="Google Shape;131;p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3131840" y="2398239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3851840" y="2478881"/>
            <a:ext cx="4392568" cy="546224"/>
            <a:chOff x="3851840" y="1356248"/>
            <a:chExt cx="4392568" cy="546224"/>
          </a:xfrm>
        </p:grpSpPr>
        <p:sp>
          <p:nvSpPr>
            <p:cNvPr id="147" name="Google Shape;147;p23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3000" b="1" dirty="0">
                  <a:solidFill>
                    <a:srgbClr val="3F3F3F"/>
                  </a:solidFill>
                </a:rPr>
                <a:t>OUR CONTRIBUTIONS</a:t>
              </a:r>
              <a:endParaRPr sz="3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72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46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6" y="453901"/>
            <a:ext cx="3159210" cy="28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697" name="Google Shape;697;p46"/>
          <p:cNvSpPr txBox="1"/>
          <p:nvPr/>
        </p:nvSpPr>
        <p:spPr>
          <a:xfrm>
            <a:off x="395536" y="4227934"/>
            <a:ext cx="59766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title"/>
          </p:nvPr>
        </p:nvSpPr>
        <p:spPr>
          <a:xfrm>
            <a:off x="0" y="3927034"/>
            <a:ext cx="91440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2A40D"/>
              </a:buClr>
              <a:buFont typeface="Arial"/>
              <a:buNone/>
            </a:pPr>
            <a:r>
              <a:rPr lang="en-US" sz="4000" b="1" dirty="0">
                <a:solidFill>
                  <a:srgbClr val="F2A40D"/>
                </a:solidFill>
              </a:rPr>
              <a:t>TECHNOLOGY</a:t>
            </a:r>
            <a:endParaRPr b="1" dirty="0"/>
          </a:p>
        </p:txBody>
      </p:sp>
      <p:pic>
        <p:nvPicPr>
          <p:cNvPr id="14" name="Google Shape;692;p46"/>
          <p:cNvPicPr preferRelativeResize="0">
            <a:picLocks noGrp="1"/>
          </p:cNvPicPr>
          <p:nvPr>
            <p:ph type="pic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23" y="453901"/>
            <a:ext cx="3376941" cy="28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004936" y="3399169"/>
            <a:ext cx="713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F3F3F"/>
                </a:solidFill>
              </a:rPr>
              <a:t>                                         </a:t>
            </a:r>
            <a:r>
              <a:rPr lang="en-US" sz="2400" b="1" dirty="0">
                <a:solidFill>
                  <a:srgbClr val="3F3F3F"/>
                </a:solidFill>
              </a:rPr>
              <a:t>IOT   </a:t>
            </a:r>
            <a:r>
              <a:rPr lang="en-US" b="1" dirty="0">
                <a:solidFill>
                  <a:srgbClr val="3F3F3F"/>
                </a:solidFill>
              </a:rPr>
              <a:t>                                                  </a:t>
            </a:r>
            <a:r>
              <a:rPr lang="en-US" sz="2000" b="1" dirty="0">
                <a:solidFill>
                  <a:srgbClr val="3F3F3F"/>
                </a:solidFill>
              </a:rPr>
              <a:t>Home Automation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746;p47"/>
          <p:cNvSpPr txBox="1">
            <a:spLocks/>
          </p:cNvSpPr>
          <p:nvPr/>
        </p:nvSpPr>
        <p:spPr>
          <a:xfrm>
            <a:off x="0" y="323878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</a:pPr>
            <a:r>
              <a:rPr lang="en-US" sz="3000" dirty="0"/>
              <a:t>OUR COMPONENTS AND CONTRIBUTION</a:t>
            </a:r>
          </a:p>
        </p:txBody>
      </p:sp>
      <p:sp>
        <p:nvSpPr>
          <p:cNvPr id="41" name="Google Shape;726;p47"/>
          <p:cNvSpPr/>
          <p:nvPr/>
        </p:nvSpPr>
        <p:spPr>
          <a:xfrm>
            <a:off x="4619729" y="1412515"/>
            <a:ext cx="576064" cy="576064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727;p47"/>
          <p:cNvSpPr/>
          <p:nvPr/>
        </p:nvSpPr>
        <p:spPr>
          <a:xfrm>
            <a:off x="4653133" y="2254134"/>
            <a:ext cx="576064" cy="576064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728;p47"/>
          <p:cNvSpPr/>
          <p:nvPr/>
        </p:nvSpPr>
        <p:spPr>
          <a:xfrm>
            <a:off x="4666569" y="3104324"/>
            <a:ext cx="576064" cy="576064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729;p47"/>
          <p:cNvGrpSpPr/>
          <p:nvPr/>
        </p:nvGrpSpPr>
        <p:grpSpPr>
          <a:xfrm>
            <a:off x="5242633" y="1510835"/>
            <a:ext cx="3672408" cy="551289"/>
            <a:chOff x="803640" y="3556508"/>
            <a:chExt cx="2059657" cy="551289"/>
          </a:xfrm>
        </p:grpSpPr>
        <p:sp>
          <p:nvSpPr>
            <p:cNvPr id="45" name="Google Shape;730;p4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31;p47"/>
            <p:cNvSpPr txBox="1"/>
            <p:nvPr/>
          </p:nvSpPr>
          <p:spPr>
            <a:xfrm>
              <a:off x="803640" y="3556508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b="1" dirty="0">
                  <a:solidFill>
                    <a:srgbClr val="3F3F3F"/>
                  </a:solidFill>
                </a:rPr>
                <a:t>Monitor Energy Consumption</a:t>
              </a:r>
            </a:p>
          </p:txBody>
        </p:sp>
      </p:grpSp>
      <p:sp>
        <p:nvSpPr>
          <p:cNvPr id="47" name="Google Shape;734;p47"/>
          <p:cNvSpPr txBox="1"/>
          <p:nvPr/>
        </p:nvSpPr>
        <p:spPr>
          <a:xfrm>
            <a:off x="4841188" y="2323104"/>
            <a:ext cx="3812158" cy="51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>
                <a:solidFill>
                  <a:srgbClr val="3F3F3F"/>
                </a:solidFill>
              </a:rPr>
              <a:t>         Remotely Turn On/Off Devices Via  </a:t>
            </a:r>
          </a:p>
          <a:p>
            <a:pPr lvl="0"/>
            <a:r>
              <a:rPr lang="en-US" b="1" dirty="0">
                <a:solidFill>
                  <a:srgbClr val="3F3F3F"/>
                </a:solidFill>
              </a:rPr>
              <a:t>         Internet</a:t>
            </a:r>
          </a:p>
        </p:txBody>
      </p:sp>
      <p:sp>
        <p:nvSpPr>
          <p:cNvPr id="48" name="Google Shape;737;p47"/>
          <p:cNvSpPr txBox="1"/>
          <p:nvPr/>
        </p:nvSpPr>
        <p:spPr>
          <a:xfrm>
            <a:off x="4841189" y="3152840"/>
            <a:ext cx="3672408" cy="52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>
                <a:solidFill>
                  <a:srgbClr val="3F3F3F"/>
                </a:solidFill>
              </a:rPr>
              <a:t>         Creating A Sophisticated Website      </a:t>
            </a:r>
          </a:p>
          <a:p>
            <a:pPr lvl="0"/>
            <a:r>
              <a:rPr lang="en-US" b="1" dirty="0">
                <a:solidFill>
                  <a:srgbClr val="3F3F3F"/>
                </a:solidFill>
              </a:rPr>
              <a:t>         Control Device</a:t>
            </a:r>
          </a:p>
        </p:txBody>
      </p:sp>
      <p:sp>
        <p:nvSpPr>
          <p:cNvPr id="49" name="Google Shape;738;p47"/>
          <p:cNvSpPr txBox="1"/>
          <p:nvPr/>
        </p:nvSpPr>
        <p:spPr>
          <a:xfrm>
            <a:off x="4586325" y="1476314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739;p47"/>
          <p:cNvSpPr txBox="1"/>
          <p:nvPr/>
        </p:nvSpPr>
        <p:spPr>
          <a:xfrm>
            <a:off x="4626620" y="2319903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740;p47"/>
          <p:cNvSpPr txBox="1"/>
          <p:nvPr/>
        </p:nvSpPr>
        <p:spPr>
          <a:xfrm>
            <a:off x="4626620" y="3170095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743;p47"/>
          <p:cNvSpPr txBox="1"/>
          <p:nvPr/>
        </p:nvSpPr>
        <p:spPr>
          <a:xfrm>
            <a:off x="4841189" y="3982576"/>
            <a:ext cx="3672408" cy="544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>
                <a:solidFill>
                  <a:srgbClr val="3F3F3F"/>
                </a:solidFill>
              </a:rPr>
              <a:t>         Current Data Can Be Used For</a:t>
            </a:r>
          </a:p>
          <a:p>
            <a:pPr lvl="0"/>
            <a:r>
              <a:rPr lang="en-US" b="1" dirty="0">
                <a:solidFill>
                  <a:srgbClr val="3F3F3F"/>
                </a:solidFill>
              </a:rPr>
              <a:t>         Research Purpose</a:t>
            </a:r>
          </a:p>
        </p:txBody>
      </p:sp>
      <p:sp>
        <p:nvSpPr>
          <p:cNvPr id="53" name="Google Shape;744;p47"/>
          <p:cNvSpPr/>
          <p:nvPr/>
        </p:nvSpPr>
        <p:spPr>
          <a:xfrm>
            <a:off x="4666569" y="3971657"/>
            <a:ext cx="576064" cy="576064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45;p47"/>
          <p:cNvSpPr txBox="1"/>
          <p:nvPr/>
        </p:nvSpPr>
        <p:spPr>
          <a:xfrm>
            <a:off x="4633165" y="4028059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2" y="3028350"/>
            <a:ext cx="1862719" cy="152456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0" y="1175758"/>
            <a:ext cx="1862719" cy="145158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002" y="1026173"/>
            <a:ext cx="1674398" cy="1524563"/>
          </a:xfrm>
          <a:prstGeom prst="rect">
            <a:avLst/>
          </a:prstGeom>
        </p:spPr>
      </p:pic>
      <p:pic>
        <p:nvPicPr>
          <p:cNvPr id="58" name="Picture 57" descr="Image result for acs712 current sensor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60" y="3111974"/>
            <a:ext cx="1740787" cy="127266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Rectangle 58"/>
          <p:cNvSpPr/>
          <p:nvPr/>
        </p:nvSpPr>
        <p:spPr>
          <a:xfrm>
            <a:off x="124832" y="4597553"/>
            <a:ext cx="1451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ARDUINO UNO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284902" y="2634246"/>
            <a:ext cx="2040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DRAGINO YUN SHEILD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4902" y="4603755"/>
            <a:ext cx="24849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ANALOG CURRENT SENSOR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24832" y="2541914"/>
            <a:ext cx="1972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SINGLE CHANNEL 5V </a:t>
            </a:r>
          </a:p>
          <a:p>
            <a:r>
              <a:rPr lang="en-GB" sz="1200" dirty="0">
                <a:solidFill>
                  <a:schemeClr val="tx1"/>
                </a:solidFill>
              </a:rPr>
              <a:t>    RELAY MODULE</a:t>
            </a:r>
          </a:p>
        </p:txBody>
      </p:sp>
    </p:spTree>
    <p:extLst>
      <p:ext uri="{BB962C8B-B14F-4D97-AF65-F5344CB8AC3E}">
        <p14:creationId xmlns:p14="http://schemas.microsoft.com/office/powerpoint/2010/main" val="127770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3"/>
          <p:cNvGrpSpPr/>
          <p:nvPr/>
        </p:nvGrpSpPr>
        <p:grpSpPr>
          <a:xfrm>
            <a:off x="3131840" y="2398239"/>
            <a:ext cx="5256584" cy="720000"/>
            <a:chOff x="3131840" y="1491630"/>
            <a:chExt cx="5256584" cy="576064"/>
          </a:xfrm>
        </p:grpSpPr>
        <p:sp>
          <p:nvSpPr>
            <p:cNvPr id="131" name="Google Shape;131;p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3131840" y="2398239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3851840" y="2478881"/>
            <a:ext cx="4392568" cy="546224"/>
            <a:chOff x="3851840" y="1356248"/>
            <a:chExt cx="4392568" cy="546224"/>
          </a:xfrm>
        </p:grpSpPr>
        <p:sp>
          <p:nvSpPr>
            <p:cNvPr id="147" name="Google Shape;147;p23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3000" b="1" dirty="0">
                  <a:solidFill>
                    <a:srgbClr val="3F3F3F"/>
                  </a:solidFill>
                </a:rPr>
                <a:t>PROPOSED SYSTEM</a:t>
              </a: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90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6929A4C-BD27-4478-8B64-F170207E2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750" y="1226929"/>
            <a:ext cx="5614250" cy="3293380"/>
          </a:xfrm>
          <a:prstGeom prst="rect">
            <a:avLst/>
          </a:prstGeom>
        </p:spPr>
      </p:pic>
      <p:sp>
        <p:nvSpPr>
          <p:cNvPr id="433" name="Google Shape;433;p34"/>
          <p:cNvSpPr/>
          <p:nvPr/>
        </p:nvSpPr>
        <p:spPr>
          <a:xfrm>
            <a:off x="3562665" y="3684035"/>
            <a:ext cx="1224136" cy="1224136"/>
          </a:xfrm>
          <a:prstGeom prst="ellipse">
            <a:avLst/>
          </a:prstGeom>
          <a:solidFill>
            <a:srgbClr val="32AEB8"/>
          </a:solidFill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4"/>
          <p:cNvSpPr/>
          <p:nvPr/>
        </p:nvSpPr>
        <p:spPr>
          <a:xfrm rot="16200000">
            <a:off x="3894244" y="3893076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3676039" y="4460062"/>
            <a:ext cx="9553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Circuit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4"/>
          <p:cNvSpPr txBox="1"/>
          <p:nvPr/>
        </p:nvSpPr>
        <p:spPr>
          <a:xfrm>
            <a:off x="467544" y="954336"/>
            <a:ext cx="3505876" cy="198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2AEB8"/>
                </a:solidFill>
                <a:sym typeface="Arial"/>
              </a:rPr>
              <a:t>Arduino Uno and Dragino Yun Shield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2AEB8"/>
                </a:solidFill>
              </a:rPr>
              <a:t>Relay</a:t>
            </a:r>
            <a:endParaRPr lang="en" dirty="0">
              <a:solidFill>
                <a:srgbClr val="32AEB8"/>
              </a:solidFill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VCC </a:t>
            </a:r>
            <a:r>
              <a:rPr lang="en" b="1" dirty="0">
                <a:solidFill>
                  <a:schemeClr val="tx1"/>
                </a:solidFill>
                <a:sym typeface="Wingdings" panose="05000000000000000000" pitchFamily="2" charset="2"/>
              </a:rPr>
              <a:t> VCC pin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  <a:sym typeface="Wingdings" panose="05000000000000000000" pitchFamily="2" charset="2"/>
              </a:rPr>
              <a:t>Pin8  CH1 pin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  <a:sym typeface="Wingdings" panose="05000000000000000000" pitchFamily="2" charset="2"/>
              </a:rPr>
              <a:t>GND  GND pin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32AEB8"/>
                </a:solidFill>
                <a:sym typeface="Wingdings" panose="05000000000000000000" pitchFamily="2" charset="2"/>
              </a:rPr>
              <a:t>Current Sensor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VCC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VCC pin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A0 Pin  Output pin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GND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GND pin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437" name="Google Shape;437;p34"/>
          <p:cNvSpPr txBox="1"/>
          <p:nvPr/>
        </p:nvSpPr>
        <p:spPr>
          <a:xfrm>
            <a:off x="467544" y="3360234"/>
            <a:ext cx="3053038" cy="996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32AEB8"/>
                </a:solidFill>
              </a:rPr>
              <a:t>The AVR board is connected to the 5V supply to power the system and is sending and receiving data via Wi-Fi.</a:t>
            </a:r>
            <a:endParaRPr sz="1500" b="1" dirty="0">
              <a:solidFill>
                <a:srgbClr val="32AEB8"/>
              </a:solidFill>
            </a:endParaRPr>
          </a:p>
        </p:txBody>
      </p:sp>
      <p:sp>
        <p:nvSpPr>
          <p:cNvPr id="438" name="Google Shape;438;p34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 dirty="0">
                <a:solidFill>
                  <a:schemeClr val="dk1"/>
                </a:solidFill>
              </a:rPr>
              <a:t>P</a:t>
            </a:r>
            <a:r>
              <a:rPr lang="en-US" sz="4000" dirty="0">
                <a:solidFill>
                  <a:schemeClr val="dk1"/>
                </a:solidFill>
              </a:rPr>
              <a:t>ROPOSED</a:t>
            </a:r>
            <a:r>
              <a:rPr lang="en" sz="4000" dirty="0">
                <a:solidFill>
                  <a:schemeClr val="dk1"/>
                </a:solidFill>
              </a:rPr>
              <a:t> </a:t>
            </a:r>
            <a:r>
              <a:rPr lang="en-US" sz="4000" dirty="0">
                <a:solidFill>
                  <a:schemeClr val="dk1"/>
                </a:solidFill>
              </a:rPr>
              <a:t>SYSTEM</a:t>
            </a:r>
            <a:endParaRPr dirty="0"/>
          </a:p>
        </p:txBody>
      </p:sp>
      <p:sp>
        <p:nvSpPr>
          <p:cNvPr id="439" name="Google Shape;439;p34"/>
          <p:cNvSpPr txBox="1">
            <a:spLocks noGrp="1"/>
          </p:cNvSpPr>
          <p:nvPr>
            <p:ph type="subTitle" idx="1"/>
          </p:nvPr>
        </p:nvSpPr>
        <p:spPr>
          <a:xfrm>
            <a:off x="7175" y="738118"/>
            <a:ext cx="91080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The Pin Connections to the System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04125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4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339</Words>
  <Application>Microsoft Office PowerPoint</Application>
  <PresentationFormat>On-screen Show (16:9)</PresentationFormat>
  <Paragraphs>108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Contents Slide Master</vt:lpstr>
      <vt:lpstr>CREATING A SYSTEM WHICH CONTROLS AND MONITORS A DEVICE REMOTELY Using Dragino Yun and Temboo</vt:lpstr>
      <vt:lpstr>PowerPoint Presentation</vt:lpstr>
      <vt:lpstr>PowerPoint Presentation</vt:lpstr>
      <vt:lpstr>SAVE ENERGY, SAVE MONEY!</vt:lpstr>
      <vt:lpstr>PowerPoint Presentation</vt:lpstr>
      <vt:lpstr>TECHNOLOGY</vt:lpstr>
      <vt:lpstr>PowerPoint Presentation</vt:lpstr>
      <vt:lpstr>PowerPoint Presentation</vt:lpstr>
      <vt:lpstr>PROPOSED SYSTEM</vt:lpstr>
      <vt:lpstr>PowerPoint Presentation</vt:lpstr>
      <vt:lpstr>PowerPoint Presentation</vt:lpstr>
      <vt:lpstr>PowerPoint Presentation</vt:lpstr>
      <vt:lpstr>PowerPoint Presentation</vt:lpstr>
      <vt:lpstr>CHALLENGES</vt:lpstr>
      <vt:lpstr>PowerPoint Presentation</vt:lpstr>
      <vt:lpstr> COMPETITIONS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Presentation  Template</dc:title>
  <dc:creator>Administrator</dc:creator>
  <cp:lastModifiedBy>Sadman Araf</cp:lastModifiedBy>
  <cp:revision>46</cp:revision>
  <dcterms:modified xsi:type="dcterms:W3CDTF">2019-04-14T16:31:30Z</dcterms:modified>
</cp:coreProperties>
</file>