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Lst>
  <p:sldIdLst>
    <p:sldId id="256" r:id="rId2"/>
    <p:sldId id="257" r:id="rId3"/>
    <p:sldId id="258" r:id="rId4"/>
    <p:sldId id="259" r:id="rId5"/>
    <p:sldId id="260" r:id="rId6"/>
    <p:sldId id="272" r:id="rId7"/>
    <p:sldId id="277" r:id="rId8"/>
    <p:sldId id="274" r:id="rId9"/>
    <p:sldId id="278" r:id="rId10"/>
    <p:sldId id="268" r:id="rId11"/>
    <p:sldId id="275"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A48761-DE87-4D54-9E72-068C7E5247CF}" v="1834" dt="2021-03-22T12:42:01.786"/>
    <p1510:client id="{B1C6A40A-F963-4424-8920-7B795A678502}" v="499" dt="2021-03-22T14:05:17.1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261" autoAdjust="0"/>
    <p:restoredTop sz="94660"/>
  </p:normalViewPr>
  <p:slideViewPr>
    <p:cSldViewPr snapToGrid="0">
      <p:cViewPr varScale="1">
        <p:scale>
          <a:sx n="46" d="100"/>
          <a:sy n="46" d="100"/>
        </p:scale>
        <p:origin x="200" y="7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5/25/21</a:t>
            </a:fld>
            <a:endParaRPr lang="en-US" dirty="0"/>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98053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pPr/>
              <a:t>5/25/21</a:t>
            </a:fld>
            <a:endParaRPr lang="en-US" dirty="0"/>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3246496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pPr/>
              <a:t>5/25/21</a:t>
            </a:fld>
            <a:endParaRPr lang="en-US" dirty="0"/>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3B850FF-6169-4056-8077-06FFA93A5366}"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06474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0DAF61AA-5A98-4049-A93E-477E5505141A}" type="datetimeFigureOut">
              <a:rPr lang="en-US" smtClean="0"/>
              <a:pPr/>
              <a:t>5/25/21</a:t>
            </a:fld>
            <a:endParaRPr lang="en-US" dirty="0"/>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6271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0DAF61AA-5A98-4049-A93E-477E5505141A}" type="datetimeFigureOut">
              <a:rPr lang="en-US" smtClean="0"/>
              <a:pPr/>
              <a:t>5/25/21</a:t>
            </a:fld>
            <a:endParaRPr lang="en-US" dirty="0"/>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3B850FF-6169-4056-8077-06FFA93A5366}"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07482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0DAF61AA-5A98-4049-A93E-477E5505141A}" type="datetimeFigureOut">
              <a:rPr lang="en-US" smtClean="0"/>
              <a:pPr/>
              <a:t>5/25/21</a:t>
            </a:fld>
            <a:endParaRPr lang="en-US" dirty="0"/>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634030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pPr/>
              <a:t>5/25/21</a:t>
            </a:fld>
            <a:endParaRPr lang="en-US" dirty="0"/>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2887536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pPr/>
              <a:t>5/25/21</a:t>
            </a:fld>
            <a:endParaRPr lang="en-US" dirty="0"/>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527231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pPr/>
              <a:t>5/25/21</a:t>
            </a:fld>
            <a:endParaRPr lang="en-US" dirty="0"/>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4220114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t>5/25/21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56613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DAF61AA-5A98-4049-A93E-477E5505141A}" type="datetimeFigureOut">
              <a:rPr lang="en-US" smtClean="0"/>
              <a:pPr/>
              <a:t>5/25/21</a:t>
            </a:fld>
            <a:endParaRPr lang="en-US" dirty="0"/>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561866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DAF61AA-5A98-4049-A93E-477E5505141A}" type="datetimeFigureOut">
              <a:rPr lang="en-US" smtClean="0"/>
              <a:pPr/>
              <a:t>5/25/21</a:t>
            </a:fld>
            <a:endParaRPr lang="en-US" dirty="0"/>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3410182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DAF61AA-5A98-4049-A93E-477E5505141A}" type="datetimeFigureOut">
              <a:rPr lang="en-US" smtClean="0"/>
              <a:t>5/25/21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00351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AF61AA-5A98-4049-A93E-477E5505141A}" type="datetimeFigureOut">
              <a:rPr lang="en-US" smtClean="0"/>
              <a:t>5/25/21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42936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DAF61AA-5A98-4049-A93E-477E5505141A}" type="datetimeFigureOut">
              <a:rPr lang="en-US" smtClean="0"/>
              <a:pPr/>
              <a:t>5/25/21</a:t>
            </a:fld>
            <a:endParaRPr lang="en-US" dirty="0"/>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2287263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DAF61AA-5A98-4049-A93E-477E5505141A}" type="datetimeFigureOut">
              <a:rPr lang="en-US" smtClean="0"/>
              <a:t>5/25/21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8542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DAF61AA-5A98-4049-A93E-477E5505141A}" type="datetimeFigureOut">
              <a:rPr lang="en-US" smtClean="0"/>
              <a:pPr/>
              <a:t>5/25/21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680698177"/>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 id="2147483873" r:id="rId12"/>
    <p:sldLayoutId id="2147483874" r:id="rId13"/>
    <p:sldLayoutId id="2147483875" r:id="rId14"/>
    <p:sldLayoutId id="2147483876" r:id="rId15"/>
    <p:sldLayoutId id="2147483877"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206513" y="863339"/>
            <a:ext cx="7803086" cy="2730554"/>
          </a:xfrm>
        </p:spPr>
        <p:txBody>
          <a:bodyPr anchor="b">
            <a:normAutofit/>
          </a:bodyPr>
          <a:lstStyle/>
          <a:p>
            <a:pPr algn="l"/>
            <a:r>
              <a:rPr lang="en-US" sz="5400" dirty="0">
                <a:ea typeface="+mj-lt"/>
                <a:cs typeface="+mj-lt"/>
              </a:rPr>
              <a:t>NEWS CLASSIFICATION</a:t>
            </a:r>
            <a:br>
              <a:rPr lang="en-US" sz="5400" dirty="0">
                <a:ea typeface="+mj-lt"/>
                <a:cs typeface="+mj-lt"/>
              </a:rPr>
            </a:br>
            <a:r>
              <a:rPr lang="en-US" sz="5400" dirty="0">
                <a:ea typeface="+mj-lt"/>
                <a:cs typeface="+mj-lt"/>
              </a:rPr>
              <a:t> BASED ON SIMILARITY</a:t>
            </a:r>
          </a:p>
          <a:p>
            <a:pPr algn="l"/>
            <a:endParaRPr lang="en-US" sz="5400" dirty="0">
              <a:cs typeface="Posterama"/>
            </a:endParaRPr>
          </a:p>
        </p:txBody>
      </p:sp>
      <p:sp>
        <p:nvSpPr>
          <p:cNvPr id="3" name="Subtitle 2"/>
          <p:cNvSpPr>
            <a:spLocks noGrp="1"/>
          </p:cNvSpPr>
          <p:nvPr>
            <p:ph type="subTitle" idx="1"/>
          </p:nvPr>
        </p:nvSpPr>
        <p:spPr>
          <a:xfrm>
            <a:off x="1211240" y="3340661"/>
            <a:ext cx="9798359" cy="2445541"/>
          </a:xfrm>
        </p:spPr>
        <p:txBody>
          <a:bodyPr anchor="t">
            <a:normAutofit fontScale="92500" lnSpcReduction="10000"/>
          </a:bodyPr>
          <a:lstStyle/>
          <a:p>
            <a:pPr algn="l"/>
            <a:r>
              <a:rPr lang="en-US" sz="2200" dirty="0"/>
              <a:t>                                                                                      GROUP 11</a:t>
            </a:r>
          </a:p>
          <a:p>
            <a:pPr algn="l"/>
            <a:r>
              <a:rPr lang="en-US" sz="2200" dirty="0"/>
              <a:t>                                                                 </a:t>
            </a:r>
            <a:r>
              <a:rPr lang="en-US" sz="2200" u="sng" dirty="0"/>
              <a:t>Name</a:t>
            </a:r>
            <a:r>
              <a:rPr lang="en-US" sz="2200" dirty="0"/>
              <a:t>                                          </a:t>
            </a:r>
            <a:r>
              <a:rPr lang="en-US" sz="2200" u="sng" dirty="0"/>
              <a:t>ID </a:t>
            </a:r>
            <a:r>
              <a:rPr lang="en-US" sz="2200" dirty="0"/>
              <a:t>         </a:t>
            </a:r>
          </a:p>
          <a:p>
            <a:pPr algn="l"/>
            <a:r>
              <a:rPr lang="en-US" sz="2200" dirty="0"/>
              <a:t>                                                               Sadman Sakib                          1620676042</a:t>
            </a:r>
          </a:p>
          <a:p>
            <a:pPr algn="l"/>
            <a:r>
              <a:rPr lang="en-US" sz="2200" dirty="0"/>
              <a:t>                                                               Mazharul </a:t>
            </a:r>
            <a:r>
              <a:rPr lang="en-US" sz="2200" dirty="0" err="1"/>
              <a:t>Alam</a:t>
            </a:r>
            <a:r>
              <a:rPr lang="en-US" sz="2200" dirty="0"/>
              <a:t> Evan               1621460642</a:t>
            </a:r>
          </a:p>
          <a:p>
            <a:pPr algn="l"/>
            <a:r>
              <a:rPr lang="en-US" sz="2200" dirty="0"/>
              <a:t>                                                               Ankur Saha                               1620753642</a:t>
            </a:r>
          </a:p>
          <a:p>
            <a:pPr algn="l"/>
            <a:r>
              <a:rPr lang="en-US" sz="2200" dirty="0"/>
              <a:t>                                                                           Course:CSE445 ,Section :3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25E1A-3941-438F-9FCC-835AB81495F9}"/>
              </a:ext>
            </a:extLst>
          </p:cNvPr>
          <p:cNvSpPr>
            <a:spLocks noGrp="1"/>
          </p:cNvSpPr>
          <p:nvPr>
            <p:ph type="title"/>
          </p:nvPr>
        </p:nvSpPr>
        <p:spPr>
          <a:xfrm>
            <a:off x="838200" y="2766218"/>
            <a:ext cx="10515600" cy="1325563"/>
          </a:xfrm>
        </p:spPr>
        <p:txBody>
          <a:bodyPr/>
          <a:lstStyle/>
          <a:p>
            <a:pPr algn="ctr"/>
            <a:r>
              <a:rPr lang="en-US" dirty="0">
                <a:cs typeface="Posterama"/>
              </a:rPr>
              <a:t>  Data Training &amp; Testing</a:t>
            </a:r>
            <a:endParaRPr lang="en-US" dirty="0"/>
          </a:p>
        </p:txBody>
      </p:sp>
    </p:spTree>
    <p:extLst>
      <p:ext uri="{BB962C8B-B14F-4D97-AF65-F5344CB8AC3E}">
        <p14:creationId xmlns:p14="http://schemas.microsoft.com/office/powerpoint/2010/main" val="2833800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1DBEB6-0813-4F05-B824-F2A18AC137FF}"/>
              </a:ext>
            </a:extLst>
          </p:cNvPr>
          <p:cNvSpPr txBox="1"/>
          <p:nvPr/>
        </p:nvSpPr>
        <p:spPr>
          <a:xfrm>
            <a:off x="2338464" y="2255086"/>
            <a:ext cx="837950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fontAlgn="ctr"/>
            <a:r>
              <a:rPr lang="en-GB" dirty="0"/>
              <a:t>we analyse the category predictor model based on SVM algorithm, the prediction performance needs to be more satisfactory. As we get </a:t>
            </a:r>
            <a:r>
              <a:rPr lang="en-US" dirty="0"/>
              <a:t>,</a:t>
            </a:r>
            <a:endParaRPr lang="en-BD" dirty="0"/>
          </a:p>
        </p:txBody>
      </p:sp>
      <p:pic>
        <p:nvPicPr>
          <p:cNvPr id="5" name="Picture 4">
            <a:extLst>
              <a:ext uri="{FF2B5EF4-FFF2-40B4-BE49-F238E27FC236}">
                <a16:creationId xmlns:a16="http://schemas.microsoft.com/office/drawing/2014/main" id="{00E78D13-0ACE-304C-84A0-F2C16FE06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3500" y="3309475"/>
            <a:ext cx="4546600" cy="233825"/>
          </a:xfrm>
          <a:prstGeom prst="rect">
            <a:avLst/>
          </a:prstGeom>
        </p:spPr>
      </p:pic>
      <p:pic>
        <p:nvPicPr>
          <p:cNvPr id="7" name="Picture 6">
            <a:extLst>
              <a:ext uri="{FF2B5EF4-FFF2-40B4-BE49-F238E27FC236}">
                <a16:creationId xmlns:a16="http://schemas.microsoft.com/office/drawing/2014/main" id="{1D4DC7EB-1515-5848-BECD-8F4B1A7995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3500" y="3713085"/>
            <a:ext cx="4546600" cy="241300"/>
          </a:xfrm>
          <a:prstGeom prst="rect">
            <a:avLst/>
          </a:prstGeom>
        </p:spPr>
      </p:pic>
    </p:spTree>
    <p:extLst>
      <p:ext uri="{BB962C8B-B14F-4D97-AF65-F5344CB8AC3E}">
        <p14:creationId xmlns:p14="http://schemas.microsoft.com/office/powerpoint/2010/main" val="86399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25E1A-3941-438F-9FCC-835AB81495F9}"/>
              </a:ext>
            </a:extLst>
          </p:cNvPr>
          <p:cNvSpPr>
            <a:spLocks noGrp="1"/>
          </p:cNvSpPr>
          <p:nvPr>
            <p:ph type="title"/>
          </p:nvPr>
        </p:nvSpPr>
        <p:spPr>
          <a:xfrm>
            <a:off x="1033346" y="2539613"/>
            <a:ext cx="10515600" cy="1325563"/>
          </a:xfrm>
        </p:spPr>
        <p:txBody>
          <a:bodyPr>
            <a:normAutofit/>
          </a:bodyPr>
          <a:lstStyle/>
          <a:p>
            <a:pPr algn="ctr"/>
            <a:r>
              <a:rPr lang="en-US" dirty="0">
                <a:cs typeface="Posterama"/>
              </a:rPr>
              <a:t>Conclusion </a:t>
            </a:r>
            <a:r>
              <a:rPr lang="en-GB" dirty="0"/>
              <a:t>and Future works </a:t>
            </a:r>
            <a:endParaRPr lang="en-US" dirty="0"/>
          </a:p>
        </p:txBody>
      </p:sp>
    </p:spTree>
    <p:extLst>
      <p:ext uri="{BB962C8B-B14F-4D97-AF65-F5344CB8AC3E}">
        <p14:creationId xmlns:p14="http://schemas.microsoft.com/office/powerpoint/2010/main" val="3456497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1509F1-1CB6-4B76-A14A-11DD11FD475C}"/>
              </a:ext>
            </a:extLst>
          </p:cNvPr>
          <p:cNvSpPr txBox="1"/>
          <p:nvPr/>
        </p:nvSpPr>
        <p:spPr>
          <a:xfrm>
            <a:off x="2309797" y="2223723"/>
            <a:ext cx="793780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The prediction performance of the multi-class category predictor is presented in this work. Well- known machine learning methods SVM was used to construct news category predictors. We next evaluated the Confusion Matrix and assessed the test dataset's Precision, Recall, and overall Accuracy using performance assessment criteria. We used the SVM algorithm to get correctly categorizing news to get the accuracy. For Future works, we can add recommended news features.</a:t>
            </a:r>
          </a:p>
        </p:txBody>
      </p:sp>
    </p:spTree>
    <p:extLst>
      <p:ext uri="{BB962C8B-B14F-4D97-AF65-F5344CB8AC3E}">
        <p14:creationId xmlns:p14="http://schemas.microsoft.com/office/powerpoint/2010/main" val="2252461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25E1A-3941-438F-9FCC-835AB81495F9}"/>
              </a:ext>
            </a:extLst>
          </p:cNvPr>
          <p:cNvSpPr>
            <a:spLocks noGrp="1"/>
          </p:cNvSpPr>
          <p:nvPr>
            <p:ph type="title"/>
          </p:nvPr>
        </p:nvSpPr>
        <p:spPr>
          <a:xfrm>
            <a:off x="1212954" y="2766218"/>
            <a:ext cx="10515600" cy="1325563"/>
          </a:xfrm>
        </p:spPr>
        <p:txBody>
          <a:bodyPr/>
          <a:lstStyle/>
          <a:p>
            <a:pPr algn="ctr"/>
            <a:r>
              <a:rPr lang="en-US" dirty="0">
                <a:cs typeface="Posterama"/>
              </a:rPr>
              <a:t>What is it? Why Needed?</a:t>
            </a:r>
            <a:endParaRPr lang="en-US" dirty="0"/>
          </a:p>
        </p:txBody>
      </p:sp>
    </p:spTree>
    <p:extLst>
      <p:ext uri="{BB962C8B-B14F-4D97-AF65-F5344CB8AC3E}">
        <p14:creationId xmlns:p14="http://schemas.microsoft.com/office/powerpoint/2010/main" val="3892615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6A5E07-D9E8-4440-B1AF-3F0B56531C78}"/>
              </a:ext>
            </a:extLst>
          </p:cNvPr>
          <p:cNvSpPr txBox="1"/>
          <p:nvPr/>
        </p:nvSpPr>
        <p:spPr>
          <a:xfrm>
            <a:off x="1613349" y="1582340"/>
            <a:ext cx="1015876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pitchFamily="2" charset="2"/>
              <a:buChar char="q"/>
            </a:pPr>
            <a:endParaRPr lang="en-US" dirty="0"/>
          </a:p>
          <a:p>
            <a:pPr marL="285750" indent="-285750">
              <a:buFont typeface="Wingdings" pitchFamily="2" charset="2"/>
              <a:buChar char="q"/>
            </a:pPr>
            <a:r>
              <a:rPr lang="en-US" dirty="0"/>
              <a:t>The Growth of online news services is increasing day by day</a:t>
            </a:r>
          </a:p>
          <a:p>
            <a:pPr marL="285750" indent="-285750">
              <a:buFont typeface="Wingdings" pitchFamily="2" charset="2"/>
              <a:buChar char="q"/>
            </a:pPr>
            <a:r>
              <a:rPr lang="en-US" dirty="0"/>
              <a:t>A large amount of information is being stored in the electronic format</a:t>
            </a:r>
          </a:p>
          <a:p>
            <a:pPr marL="285750" indent="-285750">
              <a:buFont typeface="Wingdings" pitchFamily="2" charset="2"/>
              <a:buChar char="q"/>
            </a:pPr>
            <a:r>
              <a:rPr lang="en-US" dirty="0"/>
              <a:t>So, It’s necessary to categorize news so that if it could be easily reached by the users.</a:t>
            </a:r>
          </a:p>
          <a:p>
            <a:endParaRPr lang="en-US" dirty="0"/>
          </a:p>
          <a:p>
            <a:endParaRPr lang="en-US" dirty="0"/>
          </a:p>
          <a:p>
            <a:endParaRPr lang="en-US" dirty="0"/>
          </a:p>
          <a:p>
            <a:endParaRPr lang="en-US" dirty="0"/>
          </a:p>
          <a:p>
            <a:endParaRPr lang="en-US" dirty="0"/>
          </a:p>
          <a:p>
            <a:endParaRPr lang="en-US" dirty="0"/>
          </a:p>
          <a:p>
            <a:r>
              <a:rPr lang="en-US" dirty="0"/>
              <a:t>Solution:</a:t>
            </a:r>
          </a:p>
          <a:p>
            <a:pPr marL="285750" indent="-285750">
              <a:buFont typeface="Wingdings" pitchFamily="2" charset="2"/>
              <a:buChar char="ü"/>
            </a:pPr>
            <a:r>
              <a:rPr lang="en-US" dirty="0"/>
              <a:t>classify the news articles using Machine learning approach </a:t>
            </a:r>
          </a:p>
          <a:p>
            <a:pPr marL="285750" indent="-285750">
              <a:buFont typeface="Wingdings" pitchFamily="2" charset="2"/>
              <a:buChar char="ü"/>
            </a:pPr>
            <a:r>
              <a:rPr lang="en-US" dirty="0"/>
              <a:t>The new articles will be classified into predefined labels or categories such as entertainment , sports, music , education ,economy etc.</a:t>
            </a:r>
          </a:p>
        </p:txBody>
      </p:sp>
      <p:pic>
        <p:nvPicPr>
          <p:cNvPr id="2" name="Picture 1">
            <a:extLst>
              <a:ext uri="{FF2B5EF4-FFF2-40B4-BE49-F238E27FC236}">
                <a16:creationId xmlns:a16="http://schemas.microsoft.com/office/drawing/2014/main" id="{5DFF1147-9455-654F-8321-2CD08F5160A7}"/>
              </a:ext>
            </a:extLst>
          </p:cNvPr>
          <p:cNvPicPr>
            <a:picLocks noChangeAspect="1"/>
          </p:cNvPicPr>
          <p:nvPr/>
        </p:nvPicPr>
        <p:blipFill rotWithShape="1">
          <a:blip r:embed="rId2">
            <a:alphaModFix amt="85000"/>
            <a:extLst>
              <a:ext uri="{BEBA8EAE-BF5A-486C-A8C5-ECC9F3942E4B}">
                <a14:imgProps xmlns:a14="http://schemas.microsoft.com/office/drawing/2010/main">
                  <a14:imgLayer r:embed="rId3">
                    <a14:imgEffect>
                      <a14:colorTemperature colorTemp="4700"/>
                    </a14:imgEffect>
                  </a14:imgLayer>
                </a14:imgProps>
              </a:ext>
            </a:extLst>
          </a:blip>
          <a:srcRect t="7814" b="13984"/>
          <a:stretch/>
        </p:blipFill>
        <p:spPr>
          <a:xfrm>
            <a:off x="4419468" y="3048000"/>
            <a:ext cx="2408183" cy="1188720"/>
          </a:xfrm>
          <a:prstGeom prst="rect">
            <a:avLst/>
          </a:prstGeom>
        </p:spPr>
      </p:pic>
    </p:spTree>
    <p:extLst>
      <p:ext uri="{BB962C8B-B14F-4D97-AF65-F5344CB8AC3E}">
        <p14:creationId xmlns:p14="http://schemas.microsoft.com/office/powerpoint/2010/main" val="3034724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25E1A-3941-438F-9FCC-835AB81495F9}"/>
              </a:ext>
            </a:extLst>
          </p:cNvPr>
          <p:cNvSpPr>
            <a:spLocks noGrp="1"/>
          </p:cNvSpPr>
          <p:nvPr>
            <p:ph type="title"/>
          </p:nvPr>
        </p:nvSpPr>
        <p:spPr>
          <a:xfrm>
            <a:off x="1190956" y="2766218"/>
            <a:ext cx="9810087" cy="1325563"/>
          </a:xfrm>
        </p:spPr>
        <p:txBody>
          <a:bodyPr/>
          <a:lstStyle/>
          <a:p>
            <a:pPr algn="ctr"/>
            <a:r>
              <a:rPr lang="en-US" dirty="0">
                <a:cs typeface="Posterama"/>
              </a:rPr>
              <a:t>DATASET</a:t>
            </a:r>
            <a:endParaRPr lang="en-US" dirty="0"/>
          </a:p>
        </p:txBody>
      </p:sp>
    </p:spTree>
    <p:extLst>
      <p:ext uri="{BB962C8B-B14F-4D97-AF65-F5344CB8AC3E}">
        <p14:creationId xmlns:p14="http://schemas.microsoft.com/office/powerpoint/2010/main" val="1493731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1DBEB6-0813-4F05-B824-F2A18AC137FF}"/>
              </a:ext>
            </a:extLst>
          </p:cNvPr>
          <p:cNvSpPr txBox="1"/>
          <p:nvPr/>
        </p:nvSpPr>
        <p:spPr>
          <a:xfrm>
            <a:off x="2256141" y="2182671"/>
            <a:ext cx="94803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We will use this news-category-dataset from Kaggle:</a:t>
            </a:r>
          </a:p>
        </p:txBody>
      </p:sp>
      <p:sp>
        <p:nvSpPr>
          <p:cNvPr id="3" name="TextBox 2">
            <a:extLst>
              <a:ext uri="{FF2B5EF4-FFF2-40B4-BE49-F238E27FC236}">
                <a16:creationId xmlns:a16="http://schemas.microsoft.com/office/drawing/2014/main" id="{8187F1C7-E3F9-42BC-B774-B243851315D6}"/>
              </a:ext>
            </a:extLst>
          </p:cNvPr>
          <p:cNvSpPr txBox="1"/>
          <p:nvPr/>
        </p:nvSpPr>
        <p:spPr>
          <a:xfrm>
            <a:off x="2259626" y="3059668"/>
            <a:ext cx="716651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u="sng" dirty="0">
                <a:ea typeface="+mn-lt"/>
                <a:cs typeface="+mn-lt"/>
              </a:rPr>
              <a:t>https://www.kaggle.com/rmisra/news-category-dataset</a:t>
            </a:r>
            <a:endParaRPr lang="en-US" u="sng">
              <a:ea typeface="+mn-lt"/>
              <a:cs typeface="+mn-lt"/>
            </a:endParaRPr>
          </a:p>
        </p:txBody>
      </p:sp>
      <p:sp>
        <p:nvSpPr>
          <p:cNvPr id="4" name="TextBox 3">
            <a:extLst>
              <a:ext uri="{FF2B5EF4-FFF2-40B4-BE49-F238E27FC236}">
                <a16:creationId xmlns:a16="http://schemas.microsoft.com/office/drawing/2014/main" id="{C4778595-BC07-44DF-A95F-DC8E7943C78C}"/>
              </a:ext>
            </a:extLst>
          </p:cNvPr>
          <p:cNvSpPr txBox="1"/>
          <p:nvPr/>
        </p:nvSpPr>
        <p:spPr>
          <a:xfrm>
            <a:off x="2253819" y="3927373"/>
            <a:ext cx="919232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This dataset contains  around 200k news headline from the year 2012 to 2020 obtained from HuffPost</a:t>
            </a:r>
          </a:p>
        </p:txBody>
      </p:sp>
    </p:spTree>
    <p:extLst>
      <p:ext uri="{BB962C8B-B14F-4D97-AF65-F5344CB8AC3E}">
        <p14:creationId xmlns:p14="http://schemas.microsoft.com/office/powerpoint/2010/main" val="4010790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1DBEB6-0813-4F05-B824-F2A18AC137FF}"/>
              </a:ext>
            </a:extLst>
          </p:cNvPr>
          <p:cNvSpPr txBox="1"/>
          <p:nvPr/>
        </p:nvSpPr>
        <p:spPr>
          <a:xfrm>
            <a:off x="2928377" y="2072232"/>
            <a:ext cx="410201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dataset was not balanced . Most of the news are belong to the  </a:t>
            </a:r>
          </a:p>
          <a:p>
            <a:r>
              <a:rPr lang="en-US" dirty="0"/>
              <a:t>political areas. The distribution of classes plays an important role in classification, and balanced datasets result in better learning models. </a:t>
            </a:r>
          </a:p>
          <a:p>
            <a:endParaRPr lang="en-US" dirty="0"/>
          </a:p>
        </p:txBody>
      </p:sp>
      <p:sp>
        <p:nvSpPr>
          <p:cNvPr id="4" name="TextBox 3">
            <a:extLst>
              <a:ext uri="{FF2B5EF4-FFF2-40B4-BE49-F238E27FC236}">
                <a16:creationId xmlns:a16="http://schemas.microsoft.com/office/drawing/2014/main" id="{C4778595-BC07-44DF-A95F-DC8E7943C78C}"/>
              </a:ext>
            </a:extLst>
          </p:cNvPr>
          <p:cNvSpPr txBox="1"/>
          <p:nvPr/>
        </p:nvSpPr>
        <p:spPr>
          <a:xfrm>
            <a:off x="8580693" y="5703120"/>
            <a:ext cx="207598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Figure 1.1: Class Workflow </a:t>
            </a:r>
          </a:p>
        </p:txBody>
      </p:sp>
      <p:pic>
        <p:nvPicPr>
          <p:cNvPr id="10" name="Picture 9">
            <a:extLst>
              <a:ext uri="{FF2B5EF4-FFF2-40B4-BE49-F238E27FC236}">
                <a16:creationId xmlns:a16="http://schemas.microsoft.com/office/drawing/2014/main" id="{0B3F0FAA-E5EC-C242-B581-EF66E3F19DD1}"/>
              </a:ext>
            </a:extLst>
          </p:cNvPr>
          <p:cNvPicPr>
            <a:picLocks noChangeAspect="1"/>
          </p:cNvPicPr>
          <p:nvPr/>
        </p:nvPicPr>
        <p:blipFill>
          <a:blip r:embed="rId2">
            <a:alphaModFix/>
            <a:extLst>
              <a:ext uri="{BEBA8EAE-BF5A-486C-A8C5-ECC9F3942E4B}">
                <a14:imgProps xmlns:a14="http://schemas.microsoft.com/office/drawing/2010/main">
                  <a14:imgLayer r:embed="rId3">
                    <a14:imgEffect>
                      <a14:sharpenSoften amount="50000"/>
                    </a14:imgEffect>
                    <a14:imgEffect>
                      <a14:colorTemperature colorTemp="5300"/>
                    </a14:imgEffect>
                  </a14:imgLayer>
                </a14:imgProps>
              </a:ext>
              <a:ext uri="{28A0092B-C50C-407E-A947-70E740481C1C}">
                <a14:useLocalDpi xmlns:a14="http://schemas.microsoft.com/office/drawing/2010/main" val="0"/>
              </a:ext>
            </a:extLst>
          </a:blip>
          <a:stretch>
            <a:fillRect/>
          </a:stretch>
        </p:blipFill>
        <p:spPr>
          <a:xfrm>
            <a:off x="8281544" y="1154880"/>
            <a:ext cx="2674287" cy="4548240"/>
          </a:xfrm>
          <a:prstGeom prst="rect">
            <a:avLst/>
          </a:prstGeom>
        </p:spPr>
      </p:pic>
      <p:pic>
        <p:nvPicPr>
          <p:cNvPr id="1025" name="Picture 1" descr="page4image33382272">
            <a:extLst>
              <a:ext uri="{FF2B5EF4-FFF2-40B4-BE49-F238E27FC236}">
                <a16:creationId xmlns:a16="http://schemas.microsoft.com/office/drawing/2014/main" id="{98610238-978A-1C40-AAE7-04A238FAC3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184400" cy="17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9621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778595-BC07-44DF-A95F-DC8E7943C78C}"/>
              </a:ext>
            </a:extLst>
          </p:cNvPr>
          <p:cNvSpPr txBox="1"/>
          <p:nvPr/>
        </p:nvSpPr>
        <p:spPr>
          <a:xfrm>
            <a:off x="4262352" y="5893412"/>
            <a:ext cx="366729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t>Figure 1.2: Class Distribution Bar Chart </a:t>
            </a:r>
          </a:p>
        </p:txBody>
      </p:sp>
      <p:pic>
        <p:nvPicPr>
          <p:cNvPr id="6" name="Picture 5">
            <a:extLst>
              <a:ext uri="{FF2B5EF4-FFF2-40B4-BE49-F238E27FC236}">
                <a16:creationId xmlns:a16="http://schemas.microsoft.com/office/drawing/2014/main" id="{E69DFD7D-CDB2-4A40-B19E-B7F4C9A7F1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3797" y="1410312"/>
            <a:ext cx="4914900" cy="4483100"/>
          </a:xfrm>
          <a:prstGeom prst="rect">
            <a:avLst/>
          </a:prstGeom>
        </p:spPr>
      </p:pic>
    </p:spTree>
    <p:extLst>
      <p:ext uri="{BB962C8B-B14F-4D97-AF65-F5344CB8AC3E}">
        <p14:creationId xmlns:p14="http://schemas.microsoft.com/office/powerpoint/2010/main" val="7193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778595-BC07-44DF-A95F-DC8E7943C78C}"/>
              </a:ext>
            </a:extLst>
          </p:cNvPr>
          <p:cNvSpPr txBox="1"/>
          <p:nvPr/>
        </p:nvSpPr>
        <p:spPr>
          <a:xfrm>
            <a:off x="7121330" y="1972778"/>
            <a:ext cx="4517627"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fontAlgn="ctr"/>
            <a:r>
              <a:rPr lang="en-GB" dirty="0"/>
              <a:t>The performance results of multi-class category predictors based on different supervised learning models are evaluated and compared in this section. This study's learning model is SVM. The evaluation was done by </a:t>
            </a:r>
            <a:r>
              <a:rPr lang="en-BD" dirty="0"/>
              <a:t> </a:t>
            </a:r>
            <a:r>
              <a:rPr lang="en-GB" dirty="0"/>
              <a:t>observing each category predictor's prediction results by analysing the Confusion Matrix and quantifying </a:t>
            </a:r>
            <a:r>
              <a:rPr lang="en-BD" dirty="0"/>
              <a:t> </a:t>
            </a:r>
            <a:r>
              <a:rPr lang="en-GB" dirty="0"/>
              <a:t>Precision, Recall, and overall Accuracy. </a:t>
            </a:r>
            <a:endParaRPr lang="en-BD" dirty="0"/>
          </a:p>
        </p:txBody>
      </p:sp>
      <p:pic>
        <p:nvPicPr>
          <p:cNvPr id="5" name="Picture 4">
            <a:extLst>
              <a:ext uri="{FF2B5EF4-FFF2-40B4-BE49-F238E27FC236}">
                <a16:creationId xmlns:a16="http://schemas.microsoft.com/office/drawing/2014/main" id="{FDCBF867-5CA0-4148-B3C8-8FC81B07B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3819" y="837741"/>
            <a:ext cx="4517627" cy="5409393"/>
          </a:xfrm>
          <a:prstGeom prst="rect">
            <a:avLst/>
          </a:prstGeom>
        </p:spPr>
      </p:pic>
    </p:spTree>
    <p:extLst>
      <p:ext uri="{BB962C8B-B14F-4D97-AF65-F5344CB8AC3E}">
        <p14:creationId xmlns:p14="http://schemas.microsoft.com/office/powerpoint/2010/main" val="2173442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778595-BC07-44DF-A95F-DC8E7943C78C}"/>
              </a:ext>
            </a:extLst>
          </p:cNvPr>
          <p:cNvSpPr txBox="1"/>
          <p:nvPr/>
        </p:nvSpPr>
        <p:spPr>
          <a:xfrm>
            <a:off x="2444399" y="1951672"/>
            <a:ext cx="451762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Confusion Matrix is a technique for summarizing the performance of a classification algorithm. The Confusion Matrix obtained from Support Vector Machine are described as: </a:t>
            </a:r>
          </a:p>
        </p:txBody>
      </p:sp>
      <p:pic>
        <p:nvPicPr>
          <p:cNvPr id="3" name="Picture 2">
            <a:extLst>
              <a:ext uri="{FF2B5EF4-FFF2-40B4-BE49-F238E27FC236}">
                <a16:creationId xmlns:a16="http://schemas.microsoft.com/office/drawing/2014/main" id="{BA5151C5-54EC-2B43-8A93-BA3DE116DA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1011" y="640829"/>
            <a:ext cx="4033774" cy="5576341"/>
          </a:xfrm>
          <a:prstGeom prst="rect">
            <a:avLst/>
          </a:prstGeom>
        </p:spPr>
      </p:pic>
    </p:spTree>
    <p:extLst>
      <p:ext uri="{BB962C8B-B14F-4D97-AF65-F5344CB8AC3E}">
        <p14:creationId xmlns:p14="http://schemas.microsoft.com/office/powerpoint/2010/main" val="342820991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{88E32358-D5E1-F14A-937A-3EF5CDDD0937}tf10001069</Template>
  <TotalTime>102</TotalTime>
  <Words>802</Words>
  <Application>Microsoft Macintosh PowerPoint</Application>
  <PresentationFormat>Widescreen</PresentationFormat>
  <Paragraphs>35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Wingdings</vt:lpstr>
      <vt:lpstr>Wingdings 3</vt:lpstr>
      <vt:lpstr>Wisp</vt:lpstr>
      <vt:lpstr>NEWS CLASSIFICATION  BASED ON SIMILARITY </vt:lpstr>
      <vt:lpstr>What is it? Why Needed?</vt:lpstr>
      <vt:lpstr>PowerPoint Presentation</vt:lpstr>
      <vt:lpstr>DATASET</vt:lpstr>
      <vt:lpstr>PowerPoint Presentation</vt:lpstr>
      <vt:lpstr>PowerPoint Presentation</vt:lpstr>
      <vt:lpstr>PowerPoint Presentation</vt:lpstr>
      <vt:lpstr>PowerPoint Presentation</vt:lpstr>
      <vt:lpstr>PowerPoint Presentation</vt:lpstr>
      <vt:lpstr>  Data Training &amp; Testing</vt:lpstr>
      <vt:lpstr>PowerPoint Presentation</vt:lpstr>
      <vt:lpstr>Conclusion and Future works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ankur saha</cp:lastModifiedBy>
  <cp:revision>291</cp:revision>
  <dcterms:created xsi:type="dcterms:W3CDTF">2021-03-22T11:59:33Z</dcterms:created>
  <dcterms:modified xsi:type="dcterms:W3CDTF">2021-05-25T17:10:31Z</dcterms:modified>
</cp:coreProperties>
</file>