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8" r:id="rId10"/>
    <p:sldId id="279" r:id="rId11"/>
    <p:sldId id="281" r:id="rId12"/>
    <p:sldId id="28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9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70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27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03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26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13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76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89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3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81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75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4355C7-F02B-482C-84FA-40966BCAB9D6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633140B-9E13-4CCC-84CE-ADF6ABCCBB4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54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37912" y="133010"/>
            <a:ext cx="2194560" cy="65136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chemeClr val="tx1"/>
                </a:solidFill>
              </a:rPr>
              <a:t>ПЭК ГГТУ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F2422-3EA0-4A1F-887E-26B63859EAD5}"/>
              </a:ext>
            </a:extLst>
          </p:cNvPr>
          <p:cNvSpPr txBox="1"/>
          <p:nvPr/>
        </p:nvSpPr>
        <p:spPr>
          <a:xfrm>
            <a:off x="385422" y="942591"/>
            <a:ext cx="1089954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Курсовой проект по дисциплине МДК 01.01</a:t>
            </a:r>
            <a:br>
              <a:rPr lang="ru-RU" sz="3200" b="1" dirty="0"/>
            </a:br>
            <a:r>
              <a:rPr lang="ru-RU" sz="3200" b="1" dirty="0"/>
              <a:t>«</a:t>
            </a:r>
            <a:r>
              <a:rPr lang="ru-RU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для складского учета на заводе по производству автозапчастей</a:t>
            </a:r>
            <a:r>
              <a:rPr lang="ru-RU" sz="2800" b="1" dirty="0"/>
              <a:t>»</a:t>
            </a:r>
          </a:p>
          <a:p>
            <a:pPr algn="ctr"/>
            <a:endParaRPr lang="ru-RU" sz="2800" b="1" i="1" dirty="0">
              <a:effectLst/>
              <a:latin typeface="isocpeur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200" b="1" dirty="0"/>
          </a:p>
          <a:p>
            <a:pPr algn="ctr"/>
            <a:r>
              <a:rPr lang="ru-RU" sz="3200" b="1" dirty="0"/>
              <a:t>Тема: </a:t>
            </a:r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информационной системы для коммуникации преподавателей и студентов в процессе обучения в учебном центре.</a:t>
            </a:r>
            <a:endParaRPr lang="ru-RU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12EF1-4022-41C4-B192-5C2BF0189C76}"/>
              </a:ext>
            </a:extLst>
          </p:cNvPr>
          <p:cNvSpPr txBox="1"/>
          <p:nvPr/>
        </p:nvSpPr>
        <p:spPr>
          <a:xfrm>
            <a:off x="385422" y="4777716"/>
            <a:ext cx="60176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Подготовил: </a:t>
            </a:r>
            <a:r>
              <a:rPr lang="ru-RU" sz="2000" dirty="0"/>
              <a:t>студент Мясников А.В.</a:t>
            </a:r>
          </a:p>
          <a:p>
            <a:r>
              <a:rPr lang="ru-RU" sz="2000" b="1" dirty="0"/>
              <a:t>Группа: </a:t>
            </a:r>
            <a:r>
              <a:rPr lang="ru-RU" sz="2000" dirty="0"/>
              <a:t>ИСП.22.1А</a:t>
            </a:r>
          </a:p>
          <a:p>
            <a:r>
              <a:rPr lang="ru-RU" sz="2000" b="1" dirty="0"/>
              <a:t>Специальность: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09.02.07 «Информационные системы и программирование»</a:t>
            </a:r>
          </a:p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преподаватель Климов А.А.</a:t>
            </a:r>
          </a:p>
        </p:txBody>
      </p:sp>
    </p:spTree>
    <p:extLst>
      <p:ext uri="{BB962C8B-B14F-4D97-AF65-F5344CB8AC3E}">
        <p14:creationId xmlns:p14="http://schemas.microsoft.com/office/powerpoint/2010/main" val="1783906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6" y="610448"/>
            <a:ext cx="7164209" cy="640445"/>
          </a:xfrm>
        </p:spPr>
        <p:txBody>
          <a:bodyPr>
            <a:normAutofit/>
          </a:bodyPr>
          <a:lstStyle/>
          <a:p>
            <a:r>
              <a:rPr lang="ru-RU" sz="4000" b="1" dirty="0"/>
              <a:t>Глава 2. Практическая часть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EBE3A-90FA-43A2-A5B4-8D67DCBEDBC5}"/>
              </a:ext>
            </a:extLst>
          </p:cNvPr>
          <p:cNvSpPr txBox="1"/>
          <p:nvPr/>
        </p:nvSpPr>
        <p:spPr>
          <a:xfrm>
            <a:off x="1131587" y="1250893"/>
            <a:ext cx="6679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Работа над приложением </a:t>
            </a:r>
          </a:p>
        </p:txBody>
      </p:sp>
      <p:pic>
        <p:nvPicPr>
          <p:cNvPr id="6" name="Рисунок 5" descr="Изображение выглядит как снимок экрана, программное обеспечение, текст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4D5BA70-4988-4558-AA47-77D8CD61951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8283" y="1774113"/>
            <a:ext cx="5694680" cy="338201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электроника, снимок экрана, компьюте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94A4F60-0901-4EA2-BFE8-131B55185B0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9039" y="1786495"/>
            <a:ext cx="4737735" cy="335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637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6" y="610448"/>
            <a:ext cx="7164209" cy="640445"/>
          </a:xfrm>
        </p:spPr>
        <p:txBody>
          <a:bodyPr>
            <a:normAutofit/>
          </a:bodyPr>
          <a:lstStyle/>
          <a:p>
            <a:r>
              <a:rPr lang="ru-RU" sz="4000" b="1" dirty="0"/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F18CBD-28D7-4A7E-8AD0-DA55989B9227}"/>
              </a:ext>
            </a:extLst>
          </p:cNvPr>
          <p:cNvSpPr txBox="1"/>
          <p:nvPr/>
        </p:nvSpPr>
        <p:spPr>
          <a:xfrm>
            <a:off x="1335051" y="1697908"/>
            <a:ext cx="8316685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рамках данного курсового проекта рассматривается задача создания специализированной программы для учёта заявок на техническое обслуживание оборудование. Система включает базу данных на основе SQL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ite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функции для работы с данными и удобный графический интерфейс, созданный с использованием 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445827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1679" y="2867205"/>
            <a:ext cx="7988641" cy="1123589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9512632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7" y="610448"/>
            <a:ext cx="2783798" cy="640445"/>
          </a:xfrm>
        </p:spPr>
        <p:txBody>
          <a:bodyPr>
            <a:normAutofit/>
          </a:bodyPr>
          <a:lstStyle/>
          <a:p>
            <a:r>
              <a:rPr lang="ru-RU" sz="4000" b="1" dirty="0"/>
              <a:t>Введение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630C3-96B0-48A8-AECC-8D1E0C937B97}"/>
              </a:ext>
            </a:extLst>
          </p:cNvPr>
          <p:cNvSpPr txBox="1"/>
          <p:nvPr/>
        </p:nvSpPr>
        <p:spPr>
          <a:xfrm>
            <a:off x="814253" y="1558949"/>
            <a:ext cx="88958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Актуальность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данной темы обусловлена тем, что для успешного функционирования завода по производству автозапчастей необходимо современное программное обеспечение, способное автоматизировать процессы складского учета.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5064563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7" y="610448"/>
            <a:ext cx="2783798" cy="640445"/>
          </a:xfrm>
        </p:spPr>
        <p:txBody>
          <a:bodyPr>
            <a:normAutofit/>
          </a:bodyPr>
          <a:lstStyle/>
          <a:p>
            <a:r>
              <a:rPr lang="ru-RU" sz="4000" b="1" dirty="0"/>
              <a:t>Введение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630C3-96B0-48A8-AECC-8D1E0C937B97}"/>
              </a:ext>
            </a:extLst>
          </p:cNvPr>
          <p:cNvSpPr txBox="1"/>
          <p:nvPr/>
        </p:nvSpPr>
        <p:spPr>
          <a:xfrm>
            <a:off x="1133258" y="1250893"/>
            <a:ext cx="81207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tabLst>
                <a:tab pos="2871788" algn="l"/>
              </a:tabLst>
            </a:pPr>
            <a:r>
              <a:rPr lang="ru-RU" sz="2400" b="1" dirty="0"/>
              <a:t>Объект исследования: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организации складского учета на заводе по производству автозапчастей.</a:t>
            </a:r>
          </a:p>
          <a:p>
            <a:endParaRPr lang="ru-RU" sz="2400" dirty="0"/>
          </a:p>
          <a:p>
            <a:r>
              <a:rPr lang="ru-RU" sz="2400" b="1" dirty="0"/>
              <a:t>Предмет исследования: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— проектирование и разработка информационной системы для автоматизации учета материальных запасов и управления складскими операциями.</a:t>
            </a:r>
          </a:p>
          <a:p>
            <a:endParaRPr lang="ru-RU" sz="2400" b="1" dirty="0"/>
          </a:p>
          <a:p>
            <a:r>
              <a:rPr lang="ru-RU" sz="2400" b="1" dirty="0"/>
              <a:t>Методы исследования: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включают теоретический анализ, моделирование процессов и практическое тестирование.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349362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7" y="610448"/>
            <a:ext cx="2783798" cy="640445"/>
          </a:xfrm>
        </p:spPr>
        <p:txBody>
          <a:bodyPr>
            <a:normAutofit/>
          </a:bodyPr>
          <a:lstStyle/>
          <a:p>
            <a:r>
              <a:rPr lang="ru-RU" sz="4000" b="1" dirty="0"/>
              <a:t>Введение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630C3-96B0-48A8-AECC-8D1E0C937B97}"/>
              </a:ext>
            </a:extLst>
          </p:cNvPr>
          <p:cNvSpPr txBox="1"/>
          <p:nvPr/>
        </p:nvSpPr>
        <p:spPr>
          <a:xfrm>
            <a:off x="722812" y="1437031"/>
            <a:ext cx="96229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обеспечения для автоматизации складского учета на производственном предприятии.</a:t>
            </a:r>
          </a:p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решений и выбрать подходящую среду разработки;</a:t>
            </a:r>
          </a:p>
          <a:p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2.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рассмотреть и выбрать систему управления базами данных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описать функциональные требования к информационной системе;</a:t>
            </a: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ru-RU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UML-диаграммы для проектирования структуры системы;</a:t>
            </a: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реализовать программу на языке программирования Python;</a:t>
            </a: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подключить программу к выбранной СУБД (например, MySQL или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);</a:t>
            </a:r>
          </a:p>
          <a:p>
            <a:pPr lvl="0"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сформулировать выводы на основе результатов разработки и тестирования.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1091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7" y="610448"/>
            <a:ext cx="2783798" cy="640445"/>
          </a:xfrm>
        </p:spPr>
        <p:txBody>
          <a:bodyPr>
            <a:normAutofit/>
          </a:bodyPr>
          <a:lstStyle/>
          <a:p>
            <a:r>
              <a:rPr lang="ru-RU" sz="4000" b="1" dirty="0"/>
              <a:t>Введение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630C3-96B0-48A8-AECC-8D1E0C937B97}"/>
              </a:ext>
            </a:extLst>
          </p:cNvPr>
          <p:cNvSpPr txBox="1"/>
          <p:nvPr/>
        </p:nvSpPr>
        <p:spPr>
          <a:xfrm>
            <a:off x="1288868" y="2072755"/>
            <a:ext cx="8090263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Практическая значимость работы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работы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заключается в том, что внедрение информационной системы для складского учета позволит повысить точность контроля остатков, ускорить процессы обработки заказов и снизить издержки, связанные с неправильным учетом или потерей данных.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94117953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7" y="610448"/>
            <a:ext cx="2783798" cy="640445"/>
          </a:xfrm>
        </p:spPr>
        <p:txBody>
          <a:bodyPr>
            <a:normAutofit/>
          </a:bodyPr>
          <a:lstStyle/>
          <a:p>
            <a:r>
              <a:rPr lang="ru-RU" sz="4000" b="1" dirty="0"/>
              <a:t>Введение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630C3-96B0-48A8-AECC-8D1E0C937B97}"/>
              </a:ext>
            </a:extLst>
          </p:cNvPr>
          <p:cNvSpPr txBox="1"/>
          <p:nvPr/>
        </p:nvSpPr>
        <p:spPr>
          <a:xfrm>
            <a:off x="1458685" y="1837624"/>
            <a:ext cx="927462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Структура курсового проекта</a:t>
            </a:r>
            <a:br>
              <a:rPr lang="ru-RU" sz="3200" b="1" dirty="0"/>
            </a:br>
            <a:br>
              <a:rPr lang="ru-RU" sz="3200" b="1" dirty="0"/>
            </a:br>
            <a:r>
              <a:rPr lang="ru-RU" sz="3200" b="1" dirty="0"/>
              <a:t>1. Введение</a:t>
            </a:r>
          </a:p>
          <a:p>
            <a:endParaRPr lang="ru-RU" sz="3200" b="1" dirty="0"/>
          </a:p>
          <a:p>
            <a:r>
              <a:rPr lang="ru-RU" sz="3200" b="1" dirty="0"/>
              <a:t>2. Основная часть (теоретическая и практическая главы)</a:t>
            </a:r>
          </a:p>
          <a:p>
            <a:endParaRPr lang="ru-RU" sz="3200" b="1" dirty="0"/>
          </a:p>
          <a:p>
            <a:r>
              <a:rPr lang="ru-RU" sz="3200" b="1" dirty="0"/>
              <a:t>3. Заключение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83045330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6" y="610448"/>
            <a:ext cx="7164209" cy="640445"/>
          </a:xfrm>
        </p:spPr>
        <p:txBody>
          <a:bodyPr>
            <a:normAutofit/>
          </a:bodyPr>
          <a:lstStyle/>
          <a:p>
            <a:r>
              <a:rPr lang="ru-RU" sz="4000" b="1" dirty="0"/>
              <a:t>Глава 1. Теоретическая часть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630C3-96B0-48A8-AECC-8D1E0C937B97}"/>
              </a:ext>
            </a:extLst>
          </p:cNvPr>
          <p:cNvSpPr txBox="1"/>
          <p:nvPr/>
        </p:nvSpPr>
        <p:spPr>
          <a:xfrm>
            <a:off x="635725" y="1315110"/>
            <a:ext cx="71642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Определение языка программирования</a:t>
            </a:r>
            <a:endParaRPr lang="en-US" sz="2800" b="1" dirty="0"/>
          </a:p>
          <a:p>
            <a:endParaRPr lang="en-US" sz="2800" b="1" dirty="0"/>
          </a:p>
          <a:p>
            <a:r>
              <a:rPr lang="ru-RU" sz="2800" dirty="0"/>
              <a:t>Существует множество популярных языков программирования, подходящих для разработки системы:</a:t>
            </a:r>
          </a:p>
          <a:p>
            <a:pPr marL="514350" indent="-514350">
              <a:buFontTx/>
              <a:buAutoNum type="arabicPeriod"/>
            </a:pPr>
            <a:r>
              <a:rPr lang="en-US" sz="2800" dirty="0"/>
              <a:t>Python</a:t>
            </a:r>
          </a:p>
          <a:p>
            <a:pPr marL="514350" indent="-514350">
              <a:buAutoNum type="arabicPeriod"/>
            </a:pPr>
            <a:r>
              <a:rPr lang="en-US" sz="2800" dirty="0"/>
              <a:t>Java</a:t>
            </a:r>
          </a:p>
          <a:p>
            <a:pPr marL="514350" indent="-514350">
              <a:buAutoNum type="arabicPeriod"/>
            </a:pPr>
            <a:r>
              <a:rPr lang="en-US" sz="2800" dirty="0"/>
              <a:t>JavaScript</a:t>
            </a:r>
          </a:p>
          <a:p>
            <a:pPr marL="514350" indent="-514350">
              <a:buAutoNum type="arabicPeriod"/>
            </a:pPr>
            <a:r>
              <a:rPr lang="en-US" sz="2800" dirty="0"/>
              <a:t>C++</a:t>
            </a:r>
          </a:p>
          <a:p>
            <a:pPr marL="514350" indent="-514350">
              <a:buAutoNum type="arabicPeriod"/>
            </a:pPr>
            <a:r>
              <a:rPr lang="en-US" sz="2800" dirty="0"/>
              <a:t>C#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774305B-F016-4D09-AEAC-4D82888DB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965" y="3615485"/>
            <a:ext cx="3622766" cy="181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09D50BFE-D888-48AB-AE97-C4F685EC0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145" y="2207490"/>
            <a:ext cx="1500909" cy="150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BC15E792-1493-4073-ADED-368A52B74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138" y="4521176"/>
            <a:ext cx="1287607" cy="1487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608941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6" y="610448"/>
            <a:ext cx="7164209" cy="640445"/>
          </a:xfrm>
        </p:spPr>
        <p:txBody>
          <a:bodyPr>
            <a:normAutofit/>
          </a:bodyPr>
          <a:lstStyle/>
          <a:p>
            <a:r>
              <a:rPr lang="ru-RU" sz="4000" b="1" dirty="0"/>
              <a:t>Глава 1. Теоретическая часть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B630C3-96B0-48A8-AECC-8D1E0C937B97}"/>
              </a:ext>
            </a:extLst>
          </p:cNvPr>
          <p:cNvSpPr txBox="1"/>
          <p:nvPr/>
        </p:nvSpPr>
        <p:spPr>
          <a:xfrm>
            <a:off x="1320819" y="1454446"/>
            <a:ext cx="76461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Был выбран </a:t>
            </a:r>
            <a:r>
              <a:rPr lang="en-US" sz="3200" dirty="0"/>
              <a:t>Python, </a:t>
            </a:r>
            <a:r>
              <a:rPr lang="ru-RU" sz="3200" dirty="0"/>
              <a:t>по следующим причинам:</a:t>
            </a:r>
          </a:p>
          <a:p>
            <a:endParaRPr lang="ru-RU" sz="3200" dirty="0"/>
          </a:p>
          <a:p>
            <a:pPr marL="514350" indent="-514350">
              <a:buAutoNum type="arabicPeriod"/>
            </a:pPr>
            <a:r>
              <a:rPr lang="ru-RU" sz="3200" dirty="0"/>
              <a:t>Имеет обширную документацию</a:t>
            </a:r>
          </a:p>
          <a:p>
            <a:pPr marL="514350" indent="-514350">
              <a:buAutoNum type="arabicPeriod"/>
            </a:pPr>
            <a:r>
              <a:rPr lang="ru-RU" sz="3200" dirty="0"/>
              <a:t>Прост в изучении</a:t>
            </a:r>
          </a:p>
          <a:p>
            <a:pPr marL="514350" indent="-514350">
              <a:buAutoNum type="arabicPeriod"/>
            </a:pPr>
            <a:r>
              <a:rPr lang="ru-RU" sz="3200" dirty="0"/>
              <a:t>Имеет подходящие библиотеки</a:t>
            </a:r>
          </a:p>
          <a:p>
            <a:endParaRPr lang="ru-RU" sz="3200" dirty="0"/>
          </a:p>
          <a:p>
            <a:r>
              <a:rPr lang="ru-RU" sz="3200" dirty="0"/>
              <a:t>Также для написания кода на нём был выбран редактор кода </a:t>
            </a:r>
            <a:r>
              <a:rPr lang="en-US" sz="3200" dirty="0"/>
              <a:t>PyCharm.</a:t>
            </a:r>
            <a:endParaRPr lang="ru-RU" sz="3600" dirty="0"/>
          </a:p>
        </p:txBody>
      </p:sp>
      <p:pic>
        <p:nvPicPr>
          <p:cNvPr id="5" name="Picture 2" descr="Picture background">
            <a:extLst>
              <a:ext uri="{FF2B5EF4-FFF2-40B4-BE49-F238E27FC236}">
                <a16:creationId xmlns:a16="http://schemas.microsoft.com/office/drawing/2014/main" id="{B774092F-6C01-4673-982C-660106561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9515" y="751535"/>
            <a:ext cx="4684370" cy="2342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8E3129C5-FF52-4B79-8F68-7AA12A0B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4012" y="3825241"/>
            <a:ext cx="2342186" cy="23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326639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40156" y="610448"/>
            <a:ext cx="7164209" cy="640445"/>
          </a:xfrm>
        </p:spPr>
        <p:txBody>
          <a:bodyPr>
            <a:normAutofit/>
          </a:bodyPr>
          <a:lstStyle/>
          <a:p>
            <a:r>
              <a:rPr lang="ru-RU" sz="4000" b="1" dirty="0"/>
              <a:t>Глава 2. Практическая часть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8EBE3A-90FA-43A2-A5B4-8D67DCBEDBC5}"/>
              </a:ext>
            </a:extLst>
          </p:cNvPr>
          <p:cNvSpPr txBox="1"/>
          <p:nvPr/>
        </p:nvSpPr>
        <p:spPr>
          <a:xfrm>
            <a:off x="1640156" y="1317890"/>
            <a:ext cx="784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</a:rPr>
              <a:t>Главное меню приложения</a:t>
            </a:r>
            <a:endParaRPr lang="ru-RU" sz="2800" b="1" dirty="0"/>
          </a:p>
        </p:txBody>
      </p:sp>
      <p:pic>
        <p:nvPicPr>
          <p:cNvPr id="8" name="Рисунок 7" descr="Изображение выглядит как снимок экрана, фиолетовый, Фиолетовый, Пурпурный цве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50D527D-B96C-49BF-91B9-8B8ECB7D45A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30583" y="2431328"/>
            <a:ext cx="4742180" cy="29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8040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205</TotalTime>
  <Words>416</Words>
  <Application>Microsoft Office PowerPoint</Application>
  <PresentationFormat>Широкоэкранный</PresentationFormat>
  <Paragraphs>59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isocpeur</vt:lpstr>
      <vt:lpstr>Times New Roman</vt:lpstr>
      <vt:lpstr>Ретро</vt:lpstr>
      <vt:lpstr>Презентация PowerPoint</vt:lpstr>
      <vt:lpstr>Введение</vt:lpstr>
      <vt:lpstr>Введение</vt:lpstr>
      <vt:lpstr>Введение</vt:lpstr>
      <vt:lpstr>Введение</vt:lpstr>
      <vt:lpstr>Введение</vt:lpstr>
      <vt:lpstr>Глава 1. Теоретическая часть</vt:lpstr>
      <vt:lpstr>Глава 1. Теоретическая часть</vt:lpstr>
      <vt:lpstr>Глава 2. Практическая часть</vt:lpstr>
      <vt:lpstr>Глава 2. Практическая часть</vt:lpstr>
      <vt:lpstr>Заключение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МДК 11.01 Тема: «Основные положения теории баз данных, хранилищ данных, баз знаний.»</dc:title>
  <dc:creator>DracoShortrek</dc:creator>
  <cp:lastModifiedBy>Professional</cp:lastModifiedBy>
  <cp:revision>63</cp:revision>
  <dcterms:created xsi:type="dcterms:W3CDTF">2025-01-14T17:11:07Z</dcterms:created>
  <dcterms:modified xsi:type="dcterms:W3CDTF">2025-03-25T17:33:32Z</dcterms:modified>
</cp:coreProperties>
</file>