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42" r:id="rId5"/>
    <p:sldId id="365" r:id="rId6"/>
    <p:sldId id="375" r:id="rId7"/>
    <p:sldId id="383" r:id="rId8"/>
    <p:sldId id="376" r:id="rId9"/>
    <p:sldId id="384" r:id="rId10"/>
    <p:sldId id="385" r:id="rId11"/>
    <p:sldId id="386" r:id="rId12"/>
    <p:sldId id="387" r:id="rId13"/>
    <p:sldId id="3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FFFFFF"/>
    <a:srgbClr val="000000"/>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3" autoAdjust="0"/>
    <p:restoredTop sz="95388" autoAdjust="0"/>
  </p:normalViewPr>
  <p:slideViewPr>
    <p:cSldViewPr snapToGrid="0" snapToObjects="1" showGuides="1">
      <p:cViewPr varScale="1">
        <p:scale>
          <a:sx n="59" d="100"/>
          <a:sy n="59" d="100"/>
        </p:scale>
        <p:origin x="780" y="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9/26/2024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9/26/2024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147271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3754716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1629842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512892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115853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dirty="0"/>
              <a:t>Click icon to add picture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dirty="0"/>
              <a:t>Click icon to add table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dirty="0"/>
              <a:t>Click icon to add table</a:t>
            </a:r>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dirty="0"/>
              <a:t>Click to edit Master title style</a:t>
            </a:r>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dirty="0"/>
              <a:t>Click icon to add picture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dirty="0"/>
              <a:t>Click to edit Master title style</a:t>
            </a:r>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2" y="2105988"/>
            <a:ext cx="12191998" cy="1412240"/>
          </a:xfrm>
        </p:spPr>
        <p:txBody>
          <a:bodyPr anchor="b"/>
          <a:lstStyle/>
          <a:p>
            <a:r>
              <a:rPr lang="en-US" dirty="0"/>
              <a:t>Welcome </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205340" y="3670628"/>
            <a:ext cx="11781319" cy="2577772"/>
          </a:xfrm>
        </p:spPr>
        <p:txBody>
          <a:bodyPr/>
          <a:lstStyle/>
          <a:p>
            <a:r>
              <a:rPr lang="en-US" dirty="0"/>
              <a:t>To codecortex</a:t>
            </a:r>
          </a:p>
          <a:p>
            <a:endParaRPr lang="en-US" dirty="0"/>
          </a:p>
          <a:p>
            <a:pPr algn="l"/>
            <a:r>
              <a:rPr lang="en-US" sz="1800" dirty="0"/>
              <a:t>				</a:t>
            </a:r>
            <a:r>
              <a:rPr lang="en-US" sz="1600" dirty="0"/>
              <a:t>Powered by</a:t>
            </a:r>
            <a:r>
              <a:rPr lang="en-US" sz="1800" dirty="0"/>
              <a:t>:</a:t>
            </a:r>
          </a:p>
        </p:txBody>
      </p:sp>
      <p:pic>
        <p:nvPicPr>
          <p:cNvPr id="3" name="Picture 2"/>
          <p:cNvPicPr>
            <a:picLocks noChangeAspect="1"/>
          </p:cNvPicPr>
          <p:nvPr/>
        </p:nvPicPr>
        <p:blipFill rotWithShape="1">
          <a:blip r:embed="rId3"/>
          <a:srcRect t="21347"/>
          <a:stretch/>
        </p:blipFill>
        <p:spPr>
          <a:xfrm>
            <a:off x="6207102" y="4737048"/>
            <a:ext cx="2488412" cy="444932"/>
          </a:xfrm>
          <a:prstGeom prst="rect">
            <a:avLst/>
          </a:prstGeom>
        </p:spPr>
      </p:pic>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flipV="1">
            <a:off x="8597900" y="304799"/>
            <a:ext cx="3898900" cy="914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304800" y="304800"/>
            <a:ext cx="10058400" cy="284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6"/>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589" y="1438731"/>
            <a:ext cx="1029714" cy="1029714"/>
          </a:xfrm>
          <a:prstGeom prst="rect">
            <a:avLst/>
          </a:prstGeom>
        </p:spPr>
      </p:pic>
      <p:sp>
        <p:nvSpPr>
          <p:cNvPr id="15" name="Rectangle 7"/>
          <p:cNvSpPr>
            <a:spLocks noChangeArrowheads="1"/>
          </p:cNvSpPr>
          <p:nvPr/>
        </p:nvSpPr>
        <p:spPr bwMode="auto">
          <a:xfrm rot="15302503" flipV="1">
            <a:off x="3355208" y="-2965851"/>
            <a:ext cx="10766111" cy="4588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6" name="Picture 15"/>
          <p:cNvPicPr>
            <a:picLocks noChangeAspect="1"/>
          </p:cNvPicPr>
          <p:nvPr/>
        </p:nvPicPr>
        <p:blipFill>
          <a:blip r:embed="rId5"/>
          <a:stretch>
            <a:fillRect/>
          </a:stretch>
        </p:blipFill>
        <p:spPr>
          <a:xfrm>
            <a:off x="152400" y="224059"/>
            <a:ext cx="2697710" cy="537750"/>
          </a:xfrm>
          <a:prstGeom prst="rect">
            <a:avLst/>
          </a:prstGeom>
        </p:spPr>
      </p:pic>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539443" y="213583"/>
            <a:ext cx="6327105" cy="3373973"/>
          </a:xfrm>
        </p:spPr>
        <p:txBody>
          <a:bodyPr anchor="b"/>
          <a:lstStyle/>
          <a:p>
            <a:r>
              <a:rPr lang="en-US" dirty="0"/>
              <a:t>Sponsors:</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847835"/>
            <a:ext cx="6327105" cy="317765"/>
          </a:xfrm>
        </p:spPr>
        <p:txBody>
          <a:bodyPr/>
          <a:lstStyle/>
          <a:p>
            <a:r>
              <a:rPr lang="en-US" b="1" dirty="0"/>
              <a:t>Global leader in water solutions</a:t>
            </a:r>
          </a:p>
          <a:p>
            <a:endParaRPr lang="en-US" dirty="0"/>
          </a:p>
        </p:txBody>
      </p:sp>
      <p:pic>
        <p:nvPicPr>
          <p:cNvPr id="2" name="Picture 1"/>
          <p:cNvPicPr>
            <a:picLocks noChangeAspect="1"/>
          </p:cNvPicPr>
          <p:nvPr/>
        </p:nvPicPr>
        <p:blipFill rotWithShape="1">
          <a:blip r:embed="rId3"/>
          <a:srcRect l="5035" t="22709" r="2307" b="9062"/>
          <a:stretch/>
        </p:blipFill>
        <p:spPr>
          <a:xfrm>
            <a:off x="5970426" y="2935622"/>
            <a:ext cx="3894667" cy="651934"/>
          </a:xfrm>
          <a:prstGeom prst="rect">
            <a:avLst/>
          </a:prstGeom>
        </p:spPr>
      </p:pic>
    </p:spTree>
    <p:extLst>
      <p:ext uri="{BB962C8B-B14F-4D97-AF65-F5344CB8AC3E}">
        <p14:creationId xmlns:p14="http://schemas.microsoft.com/office/powerpoint/2010/main" val="133073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sz="4000" b="1" dirty="0"/>
              <a:t>What </a:t>
            </a:r>
            <a:r>
              <a:rPr lang="en-US" sz="4000" b="1" dirty="0" err="1"/>
              <a:t>Grundfos</a:t>
            </a:r>
            <a:r>
              <a:rPr lang="en-US" sz="4000" b="1" dirty="0"/>
              <a:t> do</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756031" cy="3879850"/>
          </a:xfrm>
        </p:spPr>
        <p:txBody>
          <a:bodyPr/>
          <a:lstStyle/>
          <a:p>
            <a:r>
              <a:rPr lang="en-US" sz="1800" dirty="0"/>
              <a:t>Grundfos</a:t>
            </a:r>
            <a:r>
              <a:rPr lang="en-US" dirty="0"/>
              <a:t> move and transform water and other liquids via intelligent, sustainable and energy-efficient solutions for use in buildings, industry and utilities.</a:t>
            </a:r>
          </a:p>
          <a:p>
            <a:r>
              <a:rPr lang="en-US" dirty="0"/>
              <a:t>Innovation has always been the driving force behind Grundfos. </a:t>
            </a:r>
            <a:r>
              <a:rPr lang="en-US" sz="1800" dirty="0"/>
              <a:t>Grundfos</a:t>
            </a:r>
            <a:r>
              <a:rPr lang="en-US" dirty="0"/>
              <a:t> expertise in combining water solutions and digital solutions helps </a:t>
            </a:r>
            <a:r>
              <a:rPr lang="en-US" sz="1800" dirty="0"/>
              <a:t>Grundfos</a:t>
            </a:r>
            <a:r>
              <a:rPr lang="en-US" dirty="0"/>
              <a:t> partners and customers move water in applications across all customer segments. </a:t>
            </a:r>
          </a:p>
          <a:p>
            <a:r>
              <a:rPr lang="en-US" dirty="0"/>
              <a:t>At the core of these solutions is a broad range of products and services that set the standard in energy efficiency, reliability and connectivity.</a:t>
            </a:r>
          </a:p>
          <a:p>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479800" y="787243"/>
            <a:ext cx="8147518" cy="1656304"/>
          </a:xfrm>
        </p:spPr>
        <p:txBody>
          <a:bodyPr/>
          <a:lstStyle/>
          <a:p>
            <a:r>
              <a:rPr lang="en-US" sz="4000" b="1" dirty="0" err="1"/>
              <a:t>Grundfos</a:t>
            </a:r>
            <a:r>
              <a:rPr lang="en-US" sz="4000" b="1" dirty="0"/>
              <a:t>  purpose  and  values</a:t>
            </a:r>
            <a:br>
              <a:rPr lang="en-US" b="1" dirty="0"/>
            </a:br>
            <a:r>
              <a:rPr lang="en-US" sz="2000" cap="none" dirty="0">
                <a:solidFill>
                  <a:schemeClr val="bg1"/>
                </a:solidFill>
              </a:rPr>
              <a:t>pioneer solutions to the world’s water and climate challenges and improve quality of life for people</a:t>
            </a:r>
            <a:br>
              <a:rPr lang="en-US" b="1" dirty="0"/>
            </a:br>
            <a:endParaRPr lang="en-US" b="1" dirty="0"/>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756031" cy="3879850"/>
          </a:xfrm>
        </p:spPr>
        <p:txBody>
          <a:bodyPr/>
          <a:lstStyle/>
          <a:p>
            <a:r>
              <a:rPr lang="en-US" dirty="0"/>
              <a:t>This purpose is central to everything </a:t>
            </a:r>
            <a:r>
              <a:rPr lang="en-US" sz="1800" dirty="0"/>
              <a:t>Grundfos</a:t>
            </a:r>
            <a:r>
              <a:rPr lang="en-US" dirty="0"/>
              <a:t> do, guiding us in </a:t>
            </a:r>
            <a:r>
              <a:rPr lang="en-US" sz="1800" dirty="0"/>
              <a:t>Grundfos</a:t>
            </a:r>
            <a:r>
              <a:rPr lang="en-US" dirty="0"/>
              <a:t> promise – </a:t>
            </a:r>
            <a:r>
              <a:rPr lang="en-US" i="1" dirty="0"/>
              <a:t>to respect, protect and advance the flow of wate</a:t>
            </a:r>
            <a:r>
              <a:rPr lang="en-US" dirty="0"/>
              <a:t>r​.</a:t>
            </a:r>
          </a:p>
          <a:p>
            <a:r>
              <a:rPr lang="en-US" sz="1800" dirty="0"/>
              <a:t>Grundfos</a:t>
            </a:r>
            <a:r>
              <a:rPr lang="en-US" dirty="0"/>
              <a:t> take their responsibility seriously, and commit to promoting greater respect and understanding of water around the world.​​</a:t>
            </a:r>
          </a:p>
          <a:p>
            <a:r>
              <a:rPr lang="en-US" sz="1800" dirty="0"/>
              <a:t>Grundfos </a:t>
            </a:r>
            <a:r>
              <a:rPr lang="en-US" dirty="0"/>
              <a:t> protect water by </a:t>
            </a:r>
            <a:r>
              <a:rPr lang="en-US" dirty="0" err="1"/>
              <a:t>minimising</a:t>
            </a:r>
            <a:r>
              <a:rPr lang="en-US" dirty="0"/>
              <a:t>  waste, inefficiency, shortage, discomfort and inaccessibility, wherever the flow of water is needed.​</a:t>
            </a:r>
          </a:p>
          <a:p>
            <a:r>
              <a:rPr lang="en-US" sz="1800" dirty="0"/>
              <a:t>Grundfos </a:t>
            </a:r>
            <a:r>
              <a:rPr lang="en-US" dirty="0"/>
              <a:t> advance the flow of water through water system innovations as well as energy </a:t>
            </a:r>
            <a:r>
              <a:rPr lang="en-US" dirty="0" err="1"/>
              <a:t>optimisations</a:t>
            </a:r>
            <a:r>
              <a:rPr lang="en-US" dirty="0"/>
              <a:t>, with a focus on sustaining water’s flow now and into the future.​​</a:t>
            </a:r>
          </a:p>
          <a:p>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323633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sz="4800" dirty="0"/>
              <a:t>Grundfos</a:t>
            </a:r>
            <a:r>
              <a:rPr lang="en-US" sz="4800" b="1" dirty="0"/>
              <a:t>  Problem  Statement</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3014503" y="3658719"/>
            <a:ext cx="8869668" cy="3528397"/>
          </a:xfrm>
        </p:spPr>
        <p:txBody>
          <a:bodyPr/>
          <a:lstStyle/>
          <a:p>
            <a:r>
              <a:rPr lang="en-US" sz="3600" b="1" dirty="0"/>
              <a:t>Estimation of Chiller Plant Load</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107360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b="1" dirty="0"/>
              <a:t>Overview</a:t>
            </a:r>
            <a:endParaRPr lang="en-US" dirty="0"/>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2" y="2131911"/>
            <a:ext cx="8536298" cy="3528397"/>
          </a:xfrm>
        </p:spPr>
        <p:txBody>
          <a:bodyPr/>
          <a:lstStyle/>
          <a:p>
            <a:r>
              <a:rPr lang="en-US" b="1" dirty="0"/>
              <a:t>In large commercial buildings such as malls, hotels, hospitals, and IT complexes, chiller plants play a vital role in providing comfort cooling. As the world shifts towards sustainability and energy efficiency, it is crucial to develop technologies that align with these goals, while also minimizing carbon footprints.</a:t>
            </a:r>
          </a:p>
          <a:p>
            <a:r>
              <a:rPr lang="en-US" b="1" dirty="0"/>
              <a:t>As a pump manufacturer, we consistently strive to design energy-efficient and sustainable solutions. Since pumps are key components in chiller plants, the focus is on creating systems that optimize energy usage across various applications.</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220286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sz="3600" b="1" dirty="0"/>
              <a:t>Context:</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2" y="2131911"/>
            <a:ext cx="8536298" cy="3528397"/>
          </a:xfrm>
        </p:spPr>
        <p:txBody>
          <a:bodyPr/>
          <a:lstStyle/>
          <a:p>
            <a:r>
              <a:rPr lang="en-US" dirty="0"/>
              <a:t>The American Society of Heating, Refrigerating and Air-Conditioning Engineers (ASHRAE) has established specific standards and guidelines for operating efficient chiller plants. As pump manufacturers, we are committed to adhering to these guidelines to ensure optimal performance.</a:t>
            </a:r>
            <a:endParaRPr lang="en-US" b="1"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876737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b="1" dirty="0"/>
              <a:t>Problem:</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2" y="2131911"/>
            <a:ext cx="8536298" cy="3528397"/>
          </a:xfrm>
        </p:spPr>
        <p:txBody>
          <a:bodyPr/>
          <a:lstStyle/>
          <a:p>
            <a:r>
              <a:rPr lang="en-US" dirty="0"/>
              <a:t>Consider the case of a hotel. Our objective is to estimate the chiller load, which is influenced by several factors, including hotel occupancy, outside weather conditions, the day of the week (weekday vs. weekend), and nearby attractions. By taking these factors into account, we aim to accurately estimate the chiller load and adjust the equipment operations accordingly. This approach allows for efficient system performance, avoiding unnecessary energy consumption from running the equipment at full capacity when it's not required.</a:t>
            </a:r>
            <a:endParaRPr lang="en-US" b="1"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155895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b="1" dirty="0"/>
              <a:t>Additionally</a:t>
            </a:r>
            <a:endParaRPr lang="en-US" dirty="0"/>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2" y="2131911"/>
            <a:ext cx="8536298" cy="3528397"/>
          </a:xfrm>
        </p:spPr>
        <p:txBody>
          <a:bodyPr/>
          <a:lstStyle/>
          <a:p>
            <a:r>
              <a:rPr lang="en-US" b="1" dirty="0"/>
              <a:t>live data from a hotel building, including Plant TON (RT), efficiency (KW/TR), wet bulb temperature (WT), and relative humidity (RH), will be provided for reference. External sources, such as publicly available databases and HVAC standards, can also be consulted to support the estimation process.</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Tree>
    <p:extLst>
      <p:ext uri="{BB962C8B-B14F-4D97-AF65-F5344CB8AC3E}">
        <p14:creationId xmlns:p14="http://schemas.microsoft.com/office/powerpoint/2010/main" val="323759282"/>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8D9019-7CE1-4B77-8F5D-67F6576598CB}">
  <ds:schemaRefs>
    <ds:schemaRef ds:uri="http://schemas.microsoft.com/sharepoint/v3/contenttype/forms"/>
  </ds:schemaRefs>
</ds:datastoreItem>
</file>

<file path=customXml/itemProps2.xml><?xml version="1.0" encoding="utf-8"?>
<ds:datastoreItem xmlns:ds="http://schemas.openxmlformats.org/officeDocument/2006/customXml" ds:itemID="{E42E6C21-1752-4E06-9FE3-208D45ADB6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F6E7B4D-FB62-47B7-AAA7-0DEC9938DB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200</TotalTime>
  <Words>546</Words>
  <Application>Microsoft Office PowerPoint</Application>
  <PresentationFormat>Widescreen</PresentationFormat>
  <Paragraphs>44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Nova</vt:lpstr>
      <vt:lpstr>Biome</vt:lpstr>
      <vt:lpstr>Calibri</vt:lpstr>
      <vt:lpstr>Custom</vt:lpstr>
      <vt:lpstr>Welcome </vt:lpstr>
      <vt:lpstr>Sponsors:</vt:lpstr>
      <vt:lpstr>What Grundfos do</vt:lpstr>
      <vt:lpstr>Grundfos  purpose  and  values pioneer solutions to the world’s water and climate challenges and improve quality of life for people </vt:lpstr>
      <vt:lpstr>Grundfos  Problem  Statement</vt:lpstr>
      <vt:lpstr>Overview</vt:lpstr>
      <vt:lpstr>Context:</vt:lpstr>
      <vt:lpstr>Problem:</vt:lpstr>
      <vt:lpstr>Additionally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dc:title>
  <dc:creator>Tanisha Bagga</dc:creator>
  <cp:lastModifiedBy>hp laptop</cp:lastModifiedBy>
  <cp:revision>11</cp:revision>
  <dcterms:created xsi:type="dcterms:W3CDTF">2024-01-05T14:58:10Z</dcterms:created>
  <dcterms:modified xsi:type="dcterms:W3CDTF">2024-09-26T16:29:35Z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