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60" r:id="rId2"/>
    <p:sldId id="261" r:id="rId3"/>
    <p:sldId id="262" r:id="rId4"/>
    <p:sldId id="292" r:id="rId5"/>
    <p:sldId id="263" r:id="rId6"/>
    <p:sldId id="293" r:id="rId7"/>
    <p:sldId id="295" r:id="rId8"/>
    <p:sldId id="264" r:id="rId9"/>
    <p:sldId id="296" r:id="rId10"/>
    <p:sldId id="265" r:id="rId11"/>
    <p:sldId id="266" r:id="rId12"/>
    <p:sldId id="294" r:id="rId13"/>
    <p:sldId id="268" r:id="rId14"/>
    <p:sldId id="282" r:id="rId15"/>
    <p:sldId id="270" r:id="rId16"/>
    <p:sldId id="271" r:id="rId17"/>
    <p:sldId id="283" r:id="rId18"/>
    <p:sldId id="272" r:id="rId19"/>
    <p:sldId id="284" r:id="rId20"/>
    <p:sldId id="273" r:id="rId21"/>
    <p:sldId id="285" r:id="rId22"/>
    <p:sldId id="274" r:id="rId23"/>
    <p:sldId id="286" r:id="rId24"/>
    <p:sldId id="275" r:id="rId25"/>
    <p:sldId id="276" r:id="rId26"/>
    <p:sldId id="291" r:id="rId27"/>
    <p:sldId id="277" r:id="rId28"/>
    <p:sldId id="287" r:id="rId29"/>
    <p:sldId id="278" r:id="rId30"/>
    <p:sldId id="279" r:id="rId31"/>
    <p:sldId id="288" r:id="rId32"/>
    <p:sldId id="280" r:id="rId33"/>
    <p:sldId id="290" r:id="rId34"/>
    <p:sldId id="281" r:id="rId35"/>
    <p:sldId id="289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64" d="100"/>
          <a:sy n="64" d="100"/>
        </p:scale>
        <p:origin x="130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14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78139-6AC6-4B28-86A3-3596494CC772}" type="datetimeFigureOut">
              <a:rPr lang="en-IN" smtClean="0"/>
              <a:pPr/>
              <a:t>19-10-2022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0BE05C-A05A-4857-944F-3D4B161357C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59779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2B2AC-1948-40EF-BEB9-D23B647BB492}" type="datetimeFigureOut">
              <a:rPr lang="en-IN" smtClean="0"/>
              <a:pPr/>
              <a:t>19-10-2022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46A63-E36E-4CD7-9DF3-92EF0600A98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11236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046A63-E36E-4CD7-9DF3-92EF0600A986}" type="slidenum">
              <a:rPr lang="en-IN" smtClean="0"/>
              <a:pPr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0988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046A63-E36E-4CD7-9DF3-92EF0600A986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151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046A63-E36E-4CD7-9DF3-92EF0600A986}" type="slidenum">
              <a:rPr lang="en-IN" smtClean="0"/>
              <a:pPr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44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11-02-2015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94C0-4158-4EA2-A87A-AD447F4A2A5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807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11-02-2015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94C0-4158-4EA2-A87A-AD447F4A2A5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84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11-02-2015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94C0-4158-4EA2-A87A-AD447F4A2A5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457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94C0-4158-4EA2-A87A-AD447F4A2A5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890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11-02-2015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94C0-4158-4EA2-A87A-AD447F4A2A5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456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11-02-2015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94C0-4158-4EA2-A87A-AD447F4A2A5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4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11-02-2015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94C0-4158-4EA2-A87A-AD447F4A2A5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588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11-02-2015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94C0-4158-4EA2-A87A-AD447F4A2A5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827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11-02-2015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94C0-4158-4EA2-A87A-AD447F4A2A5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659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11-02-2015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94C0-4158-4EA2-A87A-AD447F4A2A5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725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11-02-2015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94C0-4158-4EA2-A87A-AD447F4A2A5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84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394C0-4158-4EA2-A87A-AD447F4A2A5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75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3048000"/>
            <a:ext cx="8763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/>
              <a:t>Operator Overloading</a:t>
            </a:r>
          </a:p>
          <a:p>
            <a:pPr algn="ctr"/>
            <a:r>
              <a:rPr lang="en-US" sz="6600" b="1" dirty="0"/>
              <a:t>and Type Conversions</a:t>
            </a:r>
            <a:endParaRPr lang="en-IN" sz="6600" b="1" dirty="0"/>
          </a:p>
        </p:txBody>
      </p:sp>
    </p:spTree>
    <p:extLst>
      <p:ext uri="{BB962C8B-B14F-4D97-AF65-F5344CB8AC3E}">
        <p14:creationId xmlns:p14="http://schemas.microsoft.com/office/powerpoint/2010/main" val="416691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OPERATORS THAT CAN AND CANNOT BE OVERLOADED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The exceptional operators that cannot be overloaded are as follows: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Scope resolution operator (::)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Member selection operator (.)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Member selection through a pointer to a function (.*)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Ternary operator (?:)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2843808" y="6448251"/>
            <a:ext cx="3824064" cy="365125"/>
          </a:xfrm>
          <a:prstGeom prst="rect">
            <a:avLst/>
          </a:prstGeom>
        </p:spPr>
        <p:txBody>
          <a:bodyPr/>
          <a:lstStyle/>
          <a:p>
            <a:r>
              <a:rPr lang="en-IN" dirty="0" smtClean="0">
                <a:solidFill>
                  <a:schemeClr val="tx2">
                    <a:lumMod val="50000"/>
                  </a:schemeClr>
                </a:solidFill>
              </a:rPr>
              <a:t>© Oxford University Press 2015. All rights reserved.</a:t>
            </a:r>
            <a:endParaRPr lang="en-IN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Important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4525963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Operator overloading cannot change the operation performed by an operator.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two operators—the assignment operator (=) and the address operator (&amp;) —need not be overloaded.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Operator overloading cannot alter the precedence and the associativity of operators.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New operators such as like **, &lt;&gt;, |&amp;, and so on cannot be created.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Important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63880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When operators such as &amp;&amp;, ||, and, are overloaded, they lose their special properties of short-circuit evaluation and sequencing.</a:t>
            </a: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Overloaded operators cannot have default arguments.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All overloaded operators except the assignment operator are inherited by derived classes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Number of operands cannot be changed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Overloading an operator that is not associated with the scope of a class is not permissible.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06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IMPLEMENTING OPERATOR OVERLOADING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" y="1600200"/>
            <a:ext cx="88011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Using a member function to overload Unary Operator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5000" y="1371600"/>
            <a:ext cx="29622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676400"/>
            <a:ext cx="78962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2133600"/>
            <a:ext cx="7924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2843808" y="6448251"/>
            <a:ext cx="3824064" cy="365125"/>
          </a:xfrm>
          <a:prstGeom prst="rect">
            <a:avLst/>
          </a:prstGeom>
        </p:spPr>
        <p:txBody>
          <a:bodyPr/>
          <a:lstStyle/>
          <a:p>
            <a:r>
              <a:rPr lang="en-IN" dirty="0" smtClean="0">
                <a:solidFill>
                  <a:schemeClr val="tx2">
                    <a:lumMod val="50000"/>
                  </a:schemeClr>
                </a:solidFill>
              </a:rPr>
              <a:t>© Oxford University Press 2015. All rights reserved.</a:t>
            </a:r>
            <a:endParaRPr lang="en-IN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Returning Object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19200"/>
            <a:ext cx="824865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2843808" y="6448251"/>
            <a:ext cx="3824064" cy="365125"/>
          </a:xfrm>
          <a:prstGeom prst="rect">
            <a:avLst/>
          </a:prstGeom>
        </p:spPr>
        <p:txBody>
          <a:bodyPr/>
          <a:lstStyle/>
          <a:p>
            <a:r>
              <a:rPr lang="en-IN" dirty="0" smtClean="0">
                <a:solidFill>
                  <a:schemeClr val="tx2">
                    <a:lumMod val="50000"/>
                  </a:schemeClr>
                </a:solidFill>
              </a:rPr>
              <a:t>© Oxford University Press 2015. All rights reserved.</a:t>
            </a:r>
            <a:endParaRPr lang="en-IN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9678"/>
            <a:ext cx="9144000" cy="944078"/>
          </a:xfr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Using a Friend Function to Overload a Unary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function will take one operand as an argument.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operand will be an object of the class.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function will use the private members of the class only with the object name.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function may take the object by using value or by reference.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function may or may not return any value.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friend function does not have access to the this pointer.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2843808" y="6448251"/>
            <a:ext cx="3824064" cy="365125"/>
          </a:xfrm>
          <a:prstGeom prst="rect">
            <a:avLst/>
          </a:prstGeom>
        </p:spPr>
        <p:txBody>
          <a:bodyPr/>
          <a:lstStyle/>
          <a:p>
            <a:r>
              <a:rPr lang="en-IN" dirty="0" smtClean="0">
                <a:solidFill>
                  <a:schemeClr val="tx2">
                    <a:lumMod val="50000"/>
                  </a:schemeClr>
                </a:solidFill>
              </a:rPr>
              <a:t>© Oxford University Press 2015. All rights reserved.</a:t>
            </a:r>
            <a:endParaRPr lang="en-IN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838200"/>
            <a:ext cx="7915275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581400"/>
            <a:ext cx="792480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33400" y="0"/>
            <a:ext cx="685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Example:- Use of friend function to overload a unary operator</a:t>
            </a:r>
          </a:p>
          <a:p>
            <a:endParaRPr lang="en-US" sz="2400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2843808" y="6448251"/>
            <a:ext cx="3824064" cy="365125"/>
          </a:xfrm>
          <a:prstGeom prst="rect">
            <a:avLst/>
          </a:prstGeom>
        </p:spPr>
        <p:txBody>
          <a:bodyPr/>
          <a:lstStyle/>
          <a:p>
            <a:r>
              <a:rPr lang="en-IN" dirty="0" smtClean="0">
                <a:solidFill>
                  <a:schemeClr val="tx2">
                    <a:lumMod val="50000"/>
                  </a:schemeClr>
                </a:solidFill>
              </a:rPr>
              <a:t>© Oxford University Press 2015. All rights reserved.</a:t>
            </a:r>
            <a:endParaRPr lang="en-IN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OVERLOADING BINARY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Binary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means two and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binary operators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mean operators that work with two operands. Like unary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operators, binary operators such as +, −, *, /, =, &lt;. &gt;, !, %, ^, &amp;&amp;, ||, &lt;&lt;, and &gt;&gt; can also be overloaded.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syntax of overloading a binary operator using a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member function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can be given as :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return_type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operator 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op(arguments)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syntax to overload a binary operator using a friend function is :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friendreturn_type</a:t>
            </a:r>
            <a:r>
              <a:rPr lang="en-US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operator  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op(arg1, arg2)</a:t>
            </a: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5821363"/>
            <a:ext cx="42005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0"/>
            <a:ext cx="8001000" cy="3235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1921" y="3227213"/>
            <a:ext cx="7277879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8" y="0"/>
            <a:ext cx="9140792" cy="1066800"/>
          </a:xfr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utility of operators such as +, =, *, /, &gt;, &lt;, and so on is predefined in any programming language.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Programmers can use them directly on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built-in data types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write their programs.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However, these operators do not work for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user-defined types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such as objects. </a:t>
            </a: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Therefore, C++ allows programmers to redefine the meaning of operators or giving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extra functionality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when they operate on class objects.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feature is called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operator overloading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Overloading New and Delete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534400" cy="533400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allow users to allocate memory in a customized way.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To allow users to debug the program and keep track of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memory allocation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de-allocation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their programs.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allow users to perform additional operations while allocating or de-allocating memory.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syntax for overloading the new operator can be given as follows: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void* operator new(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size_t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size);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size_t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, which specifies the number of bytes of memory to be allocated.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return type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the overloaded new must be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void*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The overloaded function returns a pointer to the beginning of the block of memory allocated.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0864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0" y="304800"/>
            <a:ext cx="60198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5275" y="966789"/>
            <a:ext cx="8553450" cy="3376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4343400"/>
            <a:ext cx="857250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Overloading [] operator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76400"/>
            <a:ext cx="914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IN" smtClean="0"/>
              <a:t>© Oxford University Press 2015. All rights reserved.</a:t>
            </a:r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"/>
            <a:ext cx="71247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2057401"/>
            <a:ext cx="716279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Overloading () for a two-dimensional matrix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5506089"/>
            <a:ext cx="7581900" cy="126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2500" y="685800"/>
            <a:ext cx="7391400" cy="4788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Overloading Class Member Access Operator ( -&gt;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C++ allows programmers to control class member access by overloading the member access operator (&gt;).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-&gt; operator is a unary operator as it takes only one operand, that is the object of the class. The syntax for overloading the -&gt; operator can be given as,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where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class_ptr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a pointer of class type.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Before overloading the class member access operator, the overloaded -&gt; operator function must be a non-static member function of the class.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3657600"/>
            <a:ext cx="2057400" cy="339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Example</a:t>
            </a: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71575" y="1643856"/>
            <a:ext cx="6800850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Overloading Input and Output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72001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are defined in class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iostream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While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an object of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istream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class,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an object of 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ostream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class. We will read more on the relationship between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istream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ostream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iostream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later in chapter File Handling.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insertion and extraction of operators will be overloaded by using a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friend function because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need to call these functions without any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object.The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insertion and extraction operators must return the value of the left operand.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ostream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istream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object—so that multiple &lt;&lt; or &gt;&gt; operators may be used in the same statement. The syntax for overloading the &gt;&gt; function can be given as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5791200"/>
            <a:ext cx="58197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763" y="576263"/>
            <a:ext cx="7610475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Conversion from Basic to Class Type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19200"/>
            <a:ext cx="309632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2110" y="3124200"/>
            <a:ext cx="578111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5800" y="4648200"/>
            <a:ext cx="406908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625"/>
            <a:ext cx="9144000" cy="980975"/>
          </a:xfr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Another Form of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Like function overloading, operator overloading is also a form of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compile time polymorphism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Operator overloading is, therefore, less commonly known as operator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adhoc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polymorphism 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Since different operators have different implementations depending on their arguments.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Operator overloading is generally defined by the language, the programmer, or both.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050" y="0"/>
            <a:ext cx="9163050" cy="762000"/>
          </a:xfr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Conversion from Class to Basic Data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229600" cy="3733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function can be declared and/or defined within the class.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function converts the class type into 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type_name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. For example, operator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() will convert a class type to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function does not have any return type.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function does not take any argument.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casting operator is a unary operator that takes just one argument that is the object of the class that invokes this function.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4800600"/>
            <a:ext cx="58959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0" y="4572000"/>
            <a:ext cx="20574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77000" y="5105400"/>
            <a:ext cx="207645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28600"/>
            <a:ext cx="7010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5181600"/>
            <a:ext cx="70104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700"/>
            <a:ext cx="9144000" cy="774700"/>
          </a:xfr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Conversion from Class to Class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When performing conversion in the source class, a typecast operator is used. The syntax of such an operator function can be given as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where operator is the keyword and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typename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may be a built-in or user-defined type.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typename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usually refers to the destination type.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4191000"/>
            <a:ext cx="21240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2667000"/>
            <a:ext cx="21526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3" y="228600"/>
            <a:ext cx="8486775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5238750"/>
            <a:ext cx="769620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Conversion in Destination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When performing conversion in the destination class, a single argument constructor is used.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argument is an object of the source class which is passed to the destination class for conversion.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syntax for such a constructor function can be given as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0"/>
            <a:ext cx="7543800" cy="3450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454184"/>
            <a:ext cx="7543800" cy="3442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1"/>
          <p:cNvSpPr txBox="1">
            <a:spLocks/>
          </p:cNvSpPr>
          <p:nvPr/>
        </p:nvSpPr>
        <p:spPr>
          <a:xfrm>
            <a:off x="2843808" y="6448251"/>
            <a:ext cx="3824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625"/>
            <a:ext cx="9144000" cy="980975"/>
          </a:xfr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Another Form of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C++ tries to make the user defined data type behave in much the same way as the built-in-types.</a:t>
            </a: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instance, C++ permits us to add two variables of user defined types with the same syntax that is applied to the basic types.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can overload (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give additional meaning to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all 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++ operators  except scope resolution,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sizeof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conditional and class member access operators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77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Operator overloading enables programmers to use notation closer to the target domain. 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example, to add two matrices, we can simply write M1 + M2 , rather than writing M1.add(M2).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With operator overloading, a similar level of syntactic support is provided to user-defined types as provided to the built-in types.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Operator overloading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provides similar syntactic support of built-in types to user-defined types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scientific computing where computational representation of mathematical objects is required, operator overloading provides great ease to understand the concept.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Operator overloading makes the program clear. 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example, the statement div(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mul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(M1, M2), add(M1,M2)); can be better written as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M1 * M2 / M1+M2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2843808" y="6448251"/>
            <a:ext cx="3824064" cy="365125"/>
          </a:xfrm>
          <a:prstGeom prst="rect">
            <a:avLst/>
          </a:prstGeom>
        </p:spPr>
        <p:txBody>
          <a:bodyPr/>
          <a:lstStyle/>
          <a:p>
            <a:r>
              <a:rPr lang="en-IN" dirty="0" smtClean="0">
                <a:solidFill>
                  <a:schemeClr val="tx2">
                    <a:lumMod val="50000"/>
                  </a:schemeClr>
                </a:solidFill>
              </a:rPr>
              <a:t>© Oxford University Press 2015. All rights reserved.</a:t>
            </a:r>
            <a:endParaRPr lang="en-IN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82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Important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295400"/>
            <a:ext cx="8915400" cy="484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2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5667"/>
            <a:ext cx="9144000" cy="863867"/>
          </a:xfr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SYNTAX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295400"/>
            <a:ext cx="4924425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19600" y="3962400"/>
            <a:ext cx="362902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2843808" y="6448251"/>
            <a:ext cx="3824064" cy="365125"/>
          </a:xfrm>
          <a:prstGeom prst="rect">
            <a:avLst/>
          </a:prstGeom>
        </p:spPr>
        <p:txBody>
          <a:bodyPr/>
          <a:lstStyle/>
          <a:p>
            <a:r>
              <a:rPr lang="en-IN" dirty="0" smtClean="0">
                <a:solidFill>
                  <a:schemeClr val="tx2">
                    <a:lumMod val="50000"/>
                  </a:schemeClr>
                </a:solidFill>
              </a:rPr>
              <a:t>© Oxford University Press 2015. All rights reserved.</a:t>
            </a:r>
            <a:endParaRPr lang="en-IN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Important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" y="1828800"/>
            <a:ext cx="8915401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4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1314</Words>
  <Application>Microsoft Office PowerPoint</Application>
  <PresentationFormat>On-screen Show (4:3)</PresentationFormat>
  <Paragraphs>131</Paragraphs>
  <Slides>35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Times New Roman</vt:lpstr>
      <vt:lpstr>Office Theme</vt:lpstr>
      <vt:lpstr>PowerPoint Presentation</vt:lpstr>
      <vt:lpstr>INTRODUCTION</vt:lpstr>
      <vt:lpstr>Another Form of Polymorphism</vt:lpstr>
      <vt:lpstr>Another Form of Polymorphism</vt:lpstr>
      <vt:lpstr>Advantages</vt:lpstr>
      <vt:lpstr>Advantages</vt:lpstr>
      <vt:lpstr>Important</vt:lpstr>
      <vt:lpstr>SYNTAX</vt:lpstr>
      <vt:lpstr>Important</vt:lpstr>
      <vt:lpstr>OPERATORS THAT CAN AND CANNOT BE OVERLOADED</vt:lpstr>
      <vt:lpstr>Important Points</vt:lpstr>
      <vt:lpstr>Important Points</vt:lpstr>
      <vt:lpstr>IMPLEMENTING OPERATOR OVERLOADING</vt:lpstr>
      <vt:lpstr>Using a member function to overload Unary Operator</vt:lpstr>
      <vt:lpstr>Returning Object</vt:lpstr>
      <vt:lpstr>Using a Friend Function to Overload a Unary Operator</vt:lpstr>
      <vt:lpstr>PowerPoint Presentation</vt:lpstr>
      <vt:lpstr>OVERLOADING BINARY OPERATORS</vt:lpstr>
      <vt:lpstr>PowerPoint Presentation</vt:lpstr>
      <vt:lpstr>Overloading New and Delete Operators</vt:lpstr>
      <vt:lpstr>PowerPoint Presentation</vt:lpstr>
      <vt:lpstr>Overloading [] operator</vt:lpstr>
      <vt:lpstr>PowerPoint Presentation</vt:lpstr>
      <vt:lpstr>Overloading () for a two-dimensional matrix</vt:lpstr>
      <vt:lpstr>Overloading Class Member Access Operator ( -&gt; )</vt:lpstr>
      <vt:lpstr>Example</vt:lpstr>
      <vt:lpstr>Overloading Input and Output Operators</vt:lpstr>
      <vt:lpstr>PowerPoint Presentation</vt:lpstr>
      <vt:lpstr>Conversion from Basic to Class Type</vt:lpstr>
      <vt:lpstr>Conversion from Class to Basic Data Type</vt:lpstr>
      <vt:lpstr>PowerPoint Presentation</vt:lpstr>
      <vt:lpstr>Conversion from Class to Class Type</vt:lpstr>
      <vt:lpstr>PowerPoint Presentation</vt:lpstr>
      <vt:lpstr>Conversion in Destination Class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Chowdhury, Sayantan</dc:creator>
  <cp:lastModifiedBy>Microsoft account</cp:lastModifiedBy>
  <cp:revision>345</cp:revision>
  <dcterms:created xsi:type="dcterms:W3CDTF">2015-02-11T05:25:05Z</dcterms:created>
  <dcterms:modified xsi:type="dcterms:W3CDTF">2022-10-19T10:00:59Z</dcterms:modified>
</cp:coreProperties>
</file>