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2" r:id="rId2"/>
    <p:sldId id="273" r:id="rId3"/>
    <p:sldId id="274" r:id="rId4"/>
    <p:sldId id="259" r:id="rId5"/>
    <p:sldId id="257" r:id="rId6"/>
    <p:sldId id="260" r:id="rId7"/>
    <p:sldId id="261" r:id="rId8"/>
    <p:sldId id="263" r:id="rId9"/>
    <p:sldId id="264" r:id="rId10"/>
    <p:sldId id="265" r:id="rId11"/>
    <p:sldId id="266" r:id="rId12"/>
    <p:sldId id="267" r:id="rId13"/>
    <p:sldId id="268" r:id="rId14"/>
    <p:sldId id="269" r:id="rId15"/>
    <p:sldId id="270" r:id="rId16"/>
    <p:sldId id="271" r:id="rId1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3" d="100"/>
          <a:sy n="63" d="100"/>
        </p:scale>
        <p:origin x="996" y="2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6/7/2025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6/7/2025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6/7/2025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renew-senegal.jpg"/>
          <p:cNvPicPr>
            <a:picLocks noChangeAspect="1"/>
          </p:cNvPicPr>
          <p:nvPr/>
        </p:nvPicPr>
        <p:blipFill>
          <a:blip r:embed="rId2"/>
          <a:stretch>
            <a:fillRect/>
          </a:stretch>
        </p:blipFill>
        <p:spPr>
          <a:xfrm>
            <a:off x="3524393" y="1835727"/>
            <a:ext cx="5140036" cy="3657600"/>
          </a:xfrm>
          <a:prstGeom prst="rect">
            <a:avLst/>
          </a:prstGeom>
          <a:solidFill>
            <a:schemeClr val="accent6">
              <a:lumMod val="20000"/>
              <a:lumOff val="80000"/>
            </a:schemeClr>
          </a:solidFill>
        </p:spPr>
      </p:pic>
      <p:sp>
        <p:nvSpPr>
          <p:cNvPr id="3" name="Rectangle 2"/>
          <p:cNvSpPr/>
          <p:nvPr/>
        </p:nvSpPr>
        <p:spPr>
          <a:xfrm>
            <a:off x="0" y="-13854"/>
            <a:ext cx="12188825" cy="1399309"/>
          </a:xfrm>
          <a:prstGeom prst="rect">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r>
              <a:rPr lang="fr-FR">
                <a:solidFill>
                  <a:schemeClr val="bg1"/>
                </a:solidFill>
              </a:rPr>
              <a:t>Présentation de l'application web ReNew Sénégal</a:t>
            </a:r>
            <a:endParaRPr lang="fr-FR" dirty="0">
              <a:solidFill>
                <a:schemeClr val="bg1"/>
              </a:solidFill>
            </a:endParaRPr>
          </a:p>
        </p:txBody>
      </p:sp>
      <p:sp>
        <p:nvSpPr>
          <p:cNvPr id="4" name="Rectangle 3"/>
          <p:cNvSpPr/>
          <p:nvPr/>
        </p:nvSpPr>
        <p:spPr>
          <a:xfrm>
            <a:off x="-1" y="5943600"/>
            <a:ext cx="12188825" cy="9144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27470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ge confirmation commande.png"/>
          <p:cNvPicPr>
            <a:picLocks noChangeAspect="1"/>
          </p:cNvPicPr>
          <p:nvPr/>
        </p:nvPicPr>
        <p:blipFill>
          <a:blip r:embed="rId2"/>
          <a:stretch>
            <a:fillRect/>
          </a:stretch>
        </p:blipFill>
        <p:spPr>
          <a:xfrm>
            <a:off x="1783080" y="1066800"/>
            <a:ext cx="8945166" cy="3977640"/>
          </a:xfrm>
          <a:prstGeom prst="rect">
            <a:avLst/>
          </a:prstGeom>
        </p:spPr>
      </p:pic>
      <p:sp>
        <p:nvSpPr>
          <p:cNvPr id="5" name="Rectangle 4"/>
          <p:cNvSpPr/>
          <p:nvPr/>
        </p:nvSpPr>
        <p:spPr>
          <a:xfrm>
            <a:off x="0" y="0"/>
            <a:ext cx="12188825" cy="9144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r>
              <a:rPr lang="fr-FR" dirty="0"/>
              <a:t>Page de confirmation de Commande</a:t>
            </a:r>
            <a:endParaRPr lang="fr-FR" dirty="0"/>
          </a:p>
        </p:txBody>
      </p:sp>
      <p:sp>
        <p:nvSpPr>
          <p:cNvPr id="6" name="Rectangle 5">
            <a:extLst>
              <a:ext uri="{FF2B5EF4-FFF2-40B4-BE49-F238E27FC236}">
                <a16:creationId xmlns:a16="http://schemas.microsoft.com/office/drawing/2014/main" id="{B925366F-F706-E84F-C325-76B764C496C8}"/>
              </a:ext>
            </a:extLst>
          </p:cNvPr>
          <p:cNvSpPr/>
          <p:nvPr/>
        </p:nvSpPr>
        <p:spPr>
          <a:xfrm>
            <a:off x="-1" y="6524625"/>
            <a:ext cx="12188825" cy="333375"/>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endParaRPr sz="4000" dirty="0"/>
          </a:p>
        </p:txBody>
      </p:sp>
      <p:sp>
        <p:nvSpPr>
          <p:cNvPr id="7" name="Rounded Rectangle 3"/>
          <p:cNvSpPr/>
          <p:nvPr/>
        </p:nvSpPr>
        <p:spPr>
          <a:xfrm>
            <a:off x="2190626" y="5196840"/>
            <a:ext cx="7807569" cy="1270341"/>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wrap="square" rtlCol="0" anchor="ctr"/>
          <a:lstStyle/>
          <a:p>
            <a:pPr>
              <a:defRPr sz="2000">
                <a:solidFill>
                  <a:srgbClr val="373737"/>
                </a:solidFill>
              </a:defRPr>
            </a:pPr>
            <a:endParaRPr lang="fr-FR" sz="2000" dirty="0"/>
          </a:p>
          <a:p>
            <a:pPr>
              <a:defRPr sz="2000">
                <a:solidFill>
                  <a:srgbClr val="373737"/>
                </a:solidFill>
              </a:defRPr>
            </a:pPr>
            <a:r>
              <a:rPr lang="fr-FR" sz="2000" dirty="0" smtClean="0"/>
              <a:t> </a:t>
            </a:r>
            <a:r>
              <a:rPr lang="fr-FR" sz="2000" dirty="0"/>
              <a:t>Affiche un message de validation de la commande.</a:t>
            </a:r>
            <a:br>
              <a:rPr lang="fr-FR" sz="2000" dirty="0"/>
            </a:br>
            <a:r>
              <a:rPr lang="fr-FR" sz="2000" dirty="0"/>
              <a:t>Indique que la transaction est réussie.</a:t>
            </a:r>
            <a:br>
              <a:rPr lang="fr-FR" sz="2000" dirty="0"/>
            </a:br>
            <a:r>
              <a:rPr lang="fr-FR" sz="2000" dirty="0"/>
              <a:t>Peut inclure un numéro de commande.</a:t>
            </a:r>
          </a:p>
          <a:p>
            <a:pPr>
              <a:defRPr sz="2000">
                <a:solidFill>
                  <a:srgbClr val="373737"/>
                </a:solidFill>
              </a:defRPr>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ge detail commande.png"/>
          <p:cNvPicPr>
            <a:picLocks noChangeAspect="1"/>
          </p:cNvPicPr>
          <p:nvPr/>
        </p:nvPicPr>
        <p:blipFill>
          <a:blip r:embed="rId2"/>
          <a:stretch>
            <a:fillRect/>
          </a:stretch>
        </p:blipFill>
        <p:spPr>
          <a:xfrm>
            <a:off x="1889760" y="1051560"/>
            <a:ext cx="8945166" cy="4145280"/>
          </a:xfrm>
          <a:prstGeom prst="rect">
            <a:avLst/>
          </a:prstGeom>
        </p:spPr>
      </p:pic>
      <p:sp>
        <p:nvSpPr>
          <p:cNvPr id="5" name="Rectangle 4"/>
          <p:cNvSpPr/>
          <p:nvPr/>
        </p:nvSpPr>
        <p:spPr>
          <a:xfrm>
            <a:off x="0" y="0"/>
            <a:ext cx="12188825" cy="9144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r>
              <a:rPr lang="fr-FR" dirty="0"/>
              <a:t>Page de </a:t>
            </a:r>
            <a:r>
              <a:rPr lang="fr-FR" dirty="0" err="1"/>
              <a:t>detail</a:t>
            </a:r>
            <a:r>
              <a:rPr lang="fr-FR" dirty="0"/>
              <a:t> de Commande</a:t>
            </a:r>
            <a:endParaRPr lang="fr-FR" dirty="0"/>
          </a:p>
        </p:txBody>
      </p:sp>
      <p:sp>
        <p:nvSpPr>
          <p:cNvPr id="6" name="Rectangle 5">
            <a:extLst>
              <a:ext uri="{FF2B5EF4-FFF2-40B4-BE49-F238E27FC236}">
                <a16:creationId xmlns:a16="http://schemas.microsoft.com/office/drawing/2014/main" id="{B925366F-F706-E84F-C325-76B764C496C8}"/>
              </a:ext>
            </a:extLst>
          </p:cNvPr>
          <p:cNvSpPr/>
          <p:nvPr/>
        </p:nvSpPr>
        <p:spPr>
          <a:xfrm>
            <a:off x="-1" y="6646545"/>
            <a:ext cx="12188825" cy="333375"/>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endParaRPr sz="4000" dirty="0"/>
          </a:p>
        </p:txBody>
      </p:sp>
      <p:sp>
        <p:nvSpPr>
          <p:cNvPr id="7" name="Rounded Rectangle 3"/>
          <p:cNvSpPr/>
          <p:nvPr/>
        </p:nvSpPr>
        <p:spPr>
          <a:xfrm>
            <a:off x="2458558" y="5286522"/>
            <a:ext cx="7807569" cy="1270341"/>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wrap="square" rtlCol="0" anchor="ctr"/>
          <a:lstStyle/>
          <a:p>
            <a:pPr>
              <a:defRPr sz="2000">
                <a:solidFill>
                  <a:srgbClr val="373737"/>
                </a:solidFill>
              </a:defRPr>
            </a:pPr>
            <a:r>
              <a:rPr lang="fr-FR" sz="2000" dirty="0" smtClean="0"/>
              <a:t>Cette page </a:t>
            </a:r>
            <a:r>
              <a:rPr lang="fr-FR" sz="2000" dirty="0"/>
              <a:t>m</a:t>
            </a:r>
            <a:r>
              <a:rPr lang="fr-FR" sz="2000" dirty="0" smtClean="0"/>
              <a:t>ontre </a:t>
            </a:r>
            <a:r>
              <a:rPr lang="fr-FR" sz="2000" dirty="0"/>
              <a:t>toutes les informations sur une commande précise.</a:t>
            </a:r>
            <a:br>
              <a:rPr lang="fr-FR" sz="2000" dirty="0"/>
            </a:br>
            <a:r>
              <a:rPr lang="fr-FR" sz="2000" dirty="0"/>
              <a:t>Inclut les produits, prix et statut.</a:t>
            </a:r>
            <a:br>
              <a:rPr lang="fr-FR" sz="2000" dirty="0"/>
            </a:br>
            <a:r>
              <a:rPr lang="fr-FR" sz="2000" dirty="0"/>
              <a:t>Utile pour le suivi de livraison.</a:t>
            </a:r>
          </a:p>
          <a:p>
            <a:pPr>
              <a:defRPr sz="2000">
                <a:solidFill>
                  <a:srgbClr val="373737"/>
                </a:solidFill>
              </a:defRPr>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ge historique du commande.png"/>
          <p:cNvPicPr>
            <a:picLocks noChangeAspect="1"/>
          </p:cNvPicPr>
          <p:nvPr/>
        </p:nvPicPr>
        <p:blipFill>
          <a:blip r:embed="rId2"/>
          <a:stretch>
            <a:fillRect/>
          </a:stretch>
        </p:blipFill>
        <p:spPr>
          <a:xfrm>
            <a:off x="1783080" y="1066800"/>
            <a:ext cx="8945166" cy="4160520"/>
          </a:xfrm>
          <a:prstGeom prst="rect">
            <a:avLst/>
          </a:prstGeom>
        </p:spPr>
      </p:pic>
      <p:sp>
        <p:nvSpPr>
          <p:cNvPr id="5" name="Rectangle 4"/>
          <p:cNvSpPr/>
          <p:nvPr/>
        </p:nvSpPr>
        <p:spPr>
          <a:xfrm>
            <a:off x="0" y="0"/>
            <a:ext cx="12188825" cy="9144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r>
              <a:rPr lang="fr-FR" dirty="0"/>
              <a:t>Page de l’historique des commandes</a:t>
            </a:r>
            <a:endParaRPr lang="fr-FR" dirty="0"/>
          </a:p>
        </p:txBody>
      </p:sp>
      <p:sp>
        <p:nvSpPr>
          <p:cNvPr id="6" name="Rectangle 5">
            <a:extLst>
              <a:ext uri="{FF2B5EF4-FFF2-40B4-BE49-F238E27FC236}">
                <a16:creationId xmlns:a16="http://schemas.microsoft.com/office/drawing/2014/main" id="{B925366F-F706-E84F-C325-76B764C496C8}"/>
              </a:ext>
            </a:extLst>
          </p:cNvPr>
          <p:cNvSpPr/>
          <p:nvPr/>
        </p:nvSpPr>
        <p:spPr>
          <a:xfrm>
            <a:off x="-1" y="6691312"/>
            <a:ext cx="12188825" cy="333375"/>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endParaRPr sz="4000" dirty="0"/>
          </a:p>
        </p:txBody>
      </p:sp>
      <p:sp>
        <p:nvSpPr>
          <p:cNvPr id="7" name="Rounded Rectangle 3"/>
          <p:cNvSpPr/>
          <p:nvPr/>
        </p:nvSpPr>
        <p:spPr>
          <a:xfrm>
            <a:off x="2351878" y="5324145"/>
            <a:ext cx="7807569" cy="1270341"/>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wrap="square" rtlCol="0" anchor="ctr"/>
          <a:lstStyle/>
          <a:p>
            <a:pPr>
              <a:defRPr sz="2000">
                <a:solidFill>
                  <a:srgbClr val="373737"/>
                </a:solidFill>
              </a:defRPr>
            </a:pPr>
            <a:r>
              <a:rPr lang="fr-FR" sz="2000" dirty="0" smtClean="0"/>
              <a:t>Cette page liste les  chronologiques </a:t>
            </a:r>
            <a:r>
              <a:rPr lang="fr-FR" sz="2000" dirty="0"/>
              <a:t>des commandes passées.</a:t>
            </a:r>
            <a:br>
              <a:rPr lang="fr-FR" sz="2000" dirty="0"/>
            </a:br>
            <a:r>
              <a:rPr lang="fr-FR" sz="2000" dirty="0"/>
              <a:t>Permet de consulter ou recommander un produit.</a:t>
            </a:r>
            <a:br>
              <a:rPr lang="fr-FR" sz="2000" dirty="0"/>
            </a:br>
            <a:r>
              <a:rPr lang="fr-FR" sz="2000" dirty="0"/>
              <a:t>Rassure l’utilisateur sur ses achats.</a:t>
            </a:r>
          </a:p>
          <a:p>
            <a:pPr>
              <a:defRPr sz="2000">
                <a:solidFill>
                  <a:srgbClr val="373737"/>
                </a:solidFill>
              </a:defRPr>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rametre du client.png"/>
          <p:cNvPicPr>
            <a:picLocks noChangeAspect="1"/>
          </p:cNvPicPr>
          <p:nvPr/>
        </p:nvPicPr>
        <p:blipFill>
          <a:blip r:embed="rId2"/>
          <a:stretch>
            <a:fillRect/>
          </a:stretch>
        </p:blipFill>
        <p:spPr>
          <a:xfrm>
            <a:off x="1828800" y="1036320"/>
            <a:ext cx="8945166" cy="3962400"/>
          </a:xfrm>
          <a:prstGeom prst="rect">
            <a:avLst/>
          </a:prstGeom>
        </p:spPr>
      </p:pic>
      <p:sp>
        <p:nvSpPr>
          <p:cNvPr id="5" name="Rectangle 4"/>
          <p:cNvSpPr/>
          <p:nvPr/>
        </p:nvSpPr>
        <p:spPr>
          <a:xfrm>
            <a:off x="0" y="0"/>
            <a:ext cx="12188825" cy="9144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r>
              <a:rPr lang="fr-FR" sz="4000" b="1" dirty="0"/>
              <a:t>Paramètres </a:t>
            </a:r>
            <a:r>
              <a:rPr lang="fr-FR" sz="4000" b="1" dirty="0" smtClean="0"/>
              <a:t>d’utilisateur</a:t>
            </a:r>
            <a:endParaRPr lang="fr-FR" dirty="0"/>
          </a:p>
        </p:txBody>
      </p:sp>
      <p:sp>
        <p:nvSpPr>
          <p:cNvPr id="6" name="Rectangle 5">
            <a:extLst>
              <a:ext uri="{FF2B5EF4-FFF2-40B4-BE49-F238E27FC236}">
                <a16:creationId xmlns:a16="http://schemas.microsoft.com/office/drawing/2014/main" id="{B925366F-F706-E84F-C325-76B764C496C8}"/>
              </a:ext>
            </a:extLst>
          </p:cNvPr>
          <p:cNvSpPr/>
          <p:nvPr/>
        </p:nvSpPr>
        <p:spPr>
          <a:xfrm>
            <a:off x="0" y="6524625"/>
            <a:ext cx="12188825" cy="333375"/>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endParaRPr sz="4000" dirty="0"/>
          </a:p>
        </p:txBody>
      </p:sp>
      <p:sp>
        <p:nvSpPr>
          <p:cNvPr id="7" name="Rounded Rectangle 3"/>
          <p:cNvSpPr/>
          <p:nvPr/>
        </p:nvSpPr>
        <p:spPr>
          <a:xfrm>
            <a:off x="2656678" y="5120640"/>
            <a:ext cx="7807569" cy="1270341"/>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wrap="square" rtlCol="0" anchor="ctr"/>
          <a:lstStyle/>
          <a:p>
            <a:pPr>
              <a:defRPr sz="2000">
                <a:solidFill>
                  <a:srgbClr val="373737"/>
                </a:solidFill>
              </a:defRPr>
            </a:pPr>
            <a:r>
              <a:rPr lang="fr-FR" dirty="0" smtClean="0"/>
              <a:t>L’espace </a:t>
            </a:r>
            <a:r>
              <a:rPr lang="fr-FR" dirty="0"/>
              <a:t>personnel permet à l’utilisateur de gérer ses informations, consulter ses commandes, et modifier ses préférences ou son mot de passe</a:t>
            </a:r>
            <a:r>
              <a:rPr lang="fr-FR" dirty="0" smtClean="0"/>
              <a:t>.</a:t>
            </a:r>
            <a:endParaRPr lang="fr-FR" sz="2000" dirty="0"/>
          </a:p>
          <a:p>
            <a:pPr>
              <a:defRPr sz="2000">
                <a:solidFill>
                  <a:srgbClr val="373737"/>
                </a:solidFill>
              </a:defRPr>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dress client.png"/>
          <p:cNvPicPr>
            <a:picLocks noChangeAspect="1"/>
          </p:cNvPicPr>
          <p:nvPr/>
        </p:nvPicPr>
        <p:blipFill>
          <a:blip r:embed="rId2"/>
          <a:stretch>
            <a:fillRect/>
          </a:stretch>
        </p:blipFill>
        <p:spPr>
          <a:xfrm>
            <a:off x="1920240" y="1097280"/>
            <a:ext cx="8945166" cy="3876381"/>
          </a:xfrm>
          <a:prstGeom prst="rect">
            <a:avLst/>
          </a:prstGeom>
        </p:spPr>
      </p:pic>
      <p:sp>
        <p:nvSpPr>
          <p:cNvPr id="5" name="Rectangle 4"/>
          <p:cNvSpPr/>
          <p:nvPr/>
        </p:nvSpPr>
        <p:spPr>
          <a:xfrm>
            <a:off x="0" y="0"/>
            <a:ext cx="12188825" cy="9144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r>
              <a:rPr lang="fr-FR" sz="4000" b="1" dirty="0" smtClean="0"/>
              <a:t>Adresse de l’</a:t>
            </a:r>
            <a:r>
              <a:rPr lang="fr-FR" sz="4000" b="1" dirty="0" err="1" smtClean="0"/>
              <a:t>utisateur</a:t>
            </a:r>
            <a:endParaRPr lang="fr-FR" dirty="0"/>
          </a:p>
        </p:txBody>
      </p:sp>
      <p:sp>
        <p:nvSpPr>
          <p:cNvPr id="7" name="Rectangle 6">
            <a:extLst>
              <a:ext uri="{FF2B5EF4-FFF2-40B4-BE49-F238E27FC236}">
                <a16:creationId xmlns:a16="http://schemas.microsoft.com/office/drawing/2014/main" id="{B925366F-F706-E84F-C325-76B764C496C8}"/>
              </a:ext>
            </a:extLst>
          </p:cNvPr>
          <p:cNvSpPr/>
          <p:nvPr/>
        </p:nvSpPr>
        <p:spPr>
          <a:xfrm>
            <a:off x="0" y="6509385"/>
            <a:ext cx="12188825" cy="333375"/>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endParaRPr sz="4000" dirty="0"/>
          </a:p>
        </p:txBody>
      </p:sp>
      <p:sp>
        <p:nvSpPr>
          <p:cNvPr id="8" name="Rounded Rectangle 3"/>
          <p:cNvSpPr/>
          <p:nvPr/>
        </p:nvSpPr>
        <p:spPr>
          <a:xfrm>
            <a:off x="2595718" y="5093017"/>
            <a:ext cx="7807569" cy="1270341"/>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wrap="square" rtlCol="0" anchor="ctr"/>
          <a:lstStyle/>
          <a:p>
            <a:pPr>
              <a:defRPr sz="2000">
                <a:solidFill>
                  <a:srgbClr val="373737"/>
                </a:solidFill>
              </a:defRPr>
            </a:pPr>
            <a:r>
              <a:rPr lang="fr-FR" sz="2000" dirty="0"/>
              <a:t>	</a:t>
            </a:r>
            <a:r>
              <a:rPr lang="fr-FR" sz="2000" dirty="0" smtClean="0"/>
              <a:t>	Ajout </a:t>
            </a:r>
            <a:r>
              <a:rPr lang="fr-FR" sz="2000" dirty="0"/>
              <a:t>ou modification d’adresses de livraison.</a:t>
            </a:r>
            <a:br>
              <a:rPr lang="fr-FR" sz="2000" dirty="0"/>
            </a:br>
            <a:r>
              <a:rPr lang="fr-FR" sz="2000" dirty="0" smtClean="0"/>
              <a:t>		Essentiel </a:t>
            </a:r>
            <a:r>
              <a:rPr lang="fr-FR" sz="2000" dirty="0"/>
              <a:t>pour recevoir les produits commandés.</a:t>
            </a:r>
            <a:br>
              <a:rPr lang="fr-FR" sz="2000" dirty="0"/>
            </a:br>
            <a:r>
              <a:rPr lang="fr-FR" sz="2000" dirty="0" smtClean="0"/>
              <a:t>			Possibilité </a:t>
            </a:r>
            <a:r>
              <a:rPr lang="fr-FR" sz="2000" dirty="0"/>
              <a:t>d’enregistrer plusieurs adresses.</a:t>
            </a:r>
          </a:p>
          <a:p>
            <a:pPr>
              <a:defRPr sz="2000">
                <a:solidFill>
                  <a:srgbClr val="373737"/>
                </a:solidFill>
              </a:defRPr>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upportclient contact.png"/>
          <p:cNvPicPr>
            <a:picLocks noChangeAspect="1"/>
          </p:cNvPicPr>
          <p:nvPr/>
        </p:nvPicPr>
        <p:blipFill>
          <a:blip r:embed="rId2"/>
          <a:stretch>
            <a:fillRect/>
          </a:stretch>
        </p:blipFill>
        <p:spPr>
          <a:xfrm>
            <a:off x="2011680" y="1084897"/>
            <a:ext cx="8945166" cy="3984966"/>
          </a:xfrm>
          <a:prstGeom prst="rect">
            <a:avLst/>
          </a:prstGeom>
        </p:spPr>
      </p:pic>
      <p:sp>
        <p:nvSpPr>
          <p:cNvPr id="5" name="Rectangle 4"/>
          <p:cNvSpPr/>
          <p:nvPr/>
        </p:nvSpPr>
        <p:spPr>
          <a:xfrm>
            <a:off x="0" y="0"/>
            <a:ext cx="12188825" cy="9144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r>
              <a:rPr lang="fr-FR" dirty="0"/>
              <a:t>Support client / Contact</a:t>
            </a:r>
            <a:endParaRPr lang="fr-FR" dirty="0"/>
          </a:p>
        </p:txBody>
      </p:sp>
      <p:sp>
        <p:nvSpPr>
          <p:cNvPr id="6" name="Rectangle 5">
            <a:extLst>
              <a:ext uri="{FF2B5EF4-FFF2-40B4-BE49-F238E27FC236}">
                <a16:creationId xmlns:a16="http://schemas.microsoft.com/office/drawing/2014/main" id="{B925366F-F706-E84F-C325-76B764C496C8}"/>
              </a:ext>
            </a:extLst>
          </p:cNvPr>
          <p:cNvSpPr/>
          <p:nvPr/>
        </p:nvSpPr>
        <p:spPr>
          <a:xfrm>
            <a:off x="0" y="6495097"/>
            <a:ext cx="12188825" cy="333375"/>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endParaRPr sz="4000" dirty="0"/>
          </a:p>
        </p:txBody>
      </p:sp>
      <p:sp>
        <p:nvSpPr>
          <p:cNvPr id="7" name="Rounded Rectangle 3"/>
          <p:cNvSpPr/>
          <p:nvPr/>
        </p:nvSpPr>
        <p:spPr>
          <a:xfrm>
            <a:off x="2748118" y="5147309"/>
            <a:ext cx="7807569" cy="1270341"/>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wrap="square" rtlCol="0" anchor="ctr"/>
          <a:lstStyle/>
          <a:p>
            <a:pPr>
              <a:defRPr sz="2000">
                <a:solidFill>
                  <a:srgbClr val="373737"/>
                </a:solidFill>
              </a:defRPr>
            </a:pPr>
            <a:endParaRPr lang="fr-FR" sz="2000" dirty="0" smtClean="0"/>
          </a:p>
          <a:p>
            <a:pPr>
              <a:defRPr sz="2000">
                <a:solidFill>
                  <a:srgbClr val="373737"/>
                </a:solidFill>
              </a:defRPr>
            </a:pPr>
            <a:endParaRPr lang="fr-FR" sz="2000" dirty="0"/>
          </a:p>
          <a:p>
            <a:pPr>
              <a:defRPr sz="2000">
                <a:solidFill>
                  <a:srgbClr val="373737"/>
                </a:solidFill>
              </a:defRPr>
            </a:pPr>
            <a:r>
              <a:rPr lang="fr-FR" dirty="0" smtClean="0"/>
              <a:t>Une </a:t>
            </a:r>
            <a:r>
              <a:rPr lang="fr-FR" dirty="0"/>
              <a:t>section contact permet à l’utilisateur de poser des questions, faire des réclamations ou demander des informations complémentaires via un formulaire.</a:t>
            </a:r>
          </a:p>
          <a:p>
            <a:pPr>
              <a:defRPr sz="2000">
                <a:solidFill>
                  <a:srgbClr val="373737"/>
                </a:solidFill>
              </a:defRPr>
            </a:pPr>
            <a:endParaRPr lang="fr-FR" sz="2000" dirty="0"/>
          </a:p>
          <a:p>
            <a:pPr>
              <a:defRPr sz="2000">
                <a:solidFill>
                  <a:srgbClr val="373737"/>
                </a:solidFill>
              </a:defRPr>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ge a propos.png"/>
          <p:cNvPicPr>
            <a:picLocks noChangeAspect="1"/>
          </p:cNvPicPr>
          <p:nvPr/>
        </p:nvPicPr>
        <p:blipFill>
          <a:blip r:embed="rId2"/>
          <a:stretch>
            <a:fillRect/>
          </a:stretch>
        </p:blipFill>
        <p:spPr>
          <a:xfrm>
            <a:off x="1828800" y="1108118"/>
            <a:ext cx="8945166" cy="3743621"/>
          </a:xfrm>
          <a:prstGeom prst="rect">
            <a:avLst/>
          </a:prstGeom>
        </p:spPr>
      </p:pic>
      <p:sp>
        <p:nvSpPr>
          <p:cNvPr id="5" name="Rectangle 4"/>
          <p:cNvSpPr/>
          <p:nvPr/>
        </p:nvSpPr>
        <p:spPr>
          <a:xfrm>
            <a:off x="0" y="0"/>
            <a:ext cx="12188825" cy="9144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r>
              <a:rPr lang="fr-FR" dirty="0"/>
              <a:t>À propos de </a:t>
            </a:r>
            <a:r>
              <a:rPr lang="fr-FR" dirty="0" err="1"/>
              <a:t>ReNew</a:t>
            </a:r>
            <a:r>
              <a:rPr lang="fr-FR" dirty="0"/>
              <a:t> Sénégal</a:t>
            </a:r>
            <a:endParaRPr lang="fr-FR" dirty="0"/>
          </a:p>
        </p:txBody>
      </p:sp>
      <p:sp>
        <p:nvSpPr>
          <p:cNvPr id="6" name="Rectangle 5">
            <a:extLst>
              <a:ext uri="{FF2B5EF4-FFF2-40B4-BE49-F238E27FC236}">
                <a16:creationId xmlns:a16="http://schemas.microsoft.com/office/drawing/2014/main" id="{B925366F-F706-E84F-C325-76B764C496C8}"/>
              </a:ext>
            </a:extLst>
          </p:cNvPr>
          <p:cNvSpPr/>
          <p:nvPr/>
        </p:nvSpPr>
        <p:spPr>
          <a:xfrm>
            <a:off x="-1" y="6543674"/>
            <a:ext cx="12188825" cy="333375"/>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endParaRPr sz="4000" dirty="0"/>
          </a:p>
        </p:txBody>
      </p:sp>
      <p:sp>
        <p:nvSpPr>
          <p:cNvPr id="7" name="Rounded Rectangle 3"/>
          <p:cNvSpPr/>
          <p:nvPr/>
        </p:nvSpPr>
        <p:spPr>
          <a:xfrm>
            <a:off x="2702398" y="5062536"/>
            <a:ext cx="7807569" cy="1270341"/>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wrap="square" rtlCol="0" anchor="ctr"/>
          <a:lstStyle/>
          <a:p>
            <a:pPr>
              <a:defRPr sz="2000">
                <a:solidFill>
                  <a:srgbClr val="373737"/>
                </a:solidFill>
              </a:defRPr>
            </a:pPr>
            <a:endParaRPr lang="fr-FR" sz="2000" dirty="0" smtClean="0"/>
          </a:p>
          <a:p>
            <a:pPr>
              <a:defRPr sz="2000">
                <a:solidFill>
                  <a:srgbClr val="373737"/>
                </a:solidFill>
              </a:defRPr>
            </a:pPr>
            <a:endParaRPr lang="fr-FR" sz="2000" dirty="0"/>
          </a:p>
          <a:p>
            <a:pPr>
              <a:defRPr sz="2000">
                <a:solidFill>
                  <a:srgbClr val="373737"/>
                </a:solidFill>
              </a:defRPr>
            </a:pPr>
            <a:endParaRPr lang="fr-FR" dirty="0"/>
          </a:p>
          <a:p>
            <a:pPr>
              <a:defRPr sz="2000">
                <a:solidFill>
                  <a:srgbClr val="373737"/>
                </a:solidFill>
              </a:defRPr>
            </a:pPr>
            <a:r>
              <a:rPr lang="fr-FR" dirty="0" smtClean="0"/>
              <a:t>Présentation </a:t>
            </a:r>
            <a:r>
              <a:rPr lang="fr-FR" dirty="0"/>
              <a:t>de la mission de l’entreprise : rendre la technologie accessible via des smartphones reconditionnés tout en s’inscrivant dans une démarche écoresponsable.</a:t>
            </a:r>
          </a:p>
          <a:p>
            <a:pPr>
              <a:defRPr sz="2000">
                <a:solidFill>
                  <a:srgbClr val="373737"/>
                </a:solidFill>
              </a:defRPr>
            </a:pPr>
            <a:endParaRPr lang="fr-FR" dirty="0"/>
          </a:p>
          <a:p>
            <a:pPr>
              <a:defRPr sz="2000">
                <a:solidFill>
                  <a:srgbClr val="373737"/>
                </a:solidFill>
              </a:defRPr>
            </a:pPr>
            <a:endParaRPr lang="fr-FR" sz="2000" dirty="0"/>
          </a:p>
          <a:p>
            <a:pPr>
              <a:defRPr sz="2000">
                <a:solidFill>
                  <a:srgbClr val="373737"/>
                </a:solidFill>
              </a:defRPr>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0D4A4-0FCD-5A24-9FA4-EAA5196BD27E}"/>
            </a:ext>
          </a:extLst>
        </p:cNvPr>
        <p:cNvGrpSpPr/>
        <p:nvPr/>
      </p:nvGrpSpPr>
      <p:grpSpPr>
        <a:xfrm>
          <a:off x="0" y="0"/>
          <a:ext cx="0" cy="0"/>
          <a:chOff x="0" y="0"/>
          <a:chExt cx="0" cy="0"/>
        </a:xfrm>
      </p:grpSpPr>
      <p:sp>
        <p:nvSpPr>
          <p:cNvPr id="6" name="Rounded Rectangle 3">
            <a:extLst>
              <a:ext uri="{FF2B5EF4-FFF2-40B4-BE49-F238E27FC236}">
                <a16:creationId xmlns:a16="http://schemas.microsoft.com/office/drawing/2014/main" id="{4A967CBF-9C87-DE4E-0393-59838DF8719E}"/>
              </a:ext>
            </a:extLst>
          </p:cNvPr>
          <p:cNvSpPr/>
          <p:nvPr/>
        </p:nvSpPr>
        <p:spPr>
          <a:xfrm>
            <a:off x="2008186" y="1366837"/>
            <a:ext cx="8172450" cy="4667250"/>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fr-SN" dirty="0">
              <a:solidFill>
                <a:schemeClr val="tx1"/>
              </a:solidFill>
            </a:endParaRPr>
          </a:p>
        </p:txBody>
      </p:sp>
      <p:sp>
        <p:nvSpPr>
          <p:cNvPr id="5" name="Rectangle 4">
            <a:extLst>
              <a:ext uri="{FF2B5EF4-FFF2-40B4-BE49-F238E27FC236}">
                <a16:creationId xmlns:a16="http://schemas.microsoft.com/office/drawing/2014/main" id="{7E46A5A5-0FC3-6CA2-FDF3-F564BFF7BD4B}"/>
              </a:ext>
            </a:extLst>
          </p:cNvPr>
          <p:cNvSpPr/>
          <p:nvPr/>
        </p:nvSpPr>
        <p:spPr>
          <a:xfrm>
            <a:off x="-1" y="-114300"/>
            <a:ext cx="12188825" cy="1001765"/>
          </a:xfrm>
          <a:prstGeom prst="rect">
            <a:avLst/>
          </a:prstGeom>
          <a:solidFill>
            <a:srgbClr val="00B050"/>
          </a:solidFill>
          <a:ln>
            <a:solidFill>
              <a:srgbClr val="92D050"/>
            </a:solidFill>
          </a:ln>
        </p:spPr>
        <p:style>
          <a:lnRef idx="1">
            <a:schemeClr val="accent1"/>
          </a:lnRef>
          <a:fillRef idx="3">
            <a:schemeClr val="accent1"/>
          </a:fillRef>
          <a:effectRef idx="2">
            <a:schemeClr val="accent1"/>
          </a:effectRef>
          <a:fontRef idx="minor">
            <a:schemeClr val="lt1"/>
          </a:fontRef>
        </p:style>
        <p:txBody>
          <a:bodyPr rtlCol="0" anchor="ctr" anchorCtr="1"/>
          <a:lstStyle/>
          <a:p>
            <a:pPr algn="ctr">
              <a:defRPr sz="4000" b="1">
                <a:solidFill>
                  <a:srgbClr val="FFFFFF"/>
                </a:solidFill>
              </a:defRPr>
            </a:pPr>
            <a:endParaRPr lang="fr-FR" sz="4000" dirty="0">
              <a:solidFill>
                <a:schemeClr val="bg1"/>
              </a:solidFill>
            </a:endParaRPr>
          </a:p>
          <a:p>
            <a:pPr algn="ctr">
              <a:defRPr sz="4000" b="1">
                <a:solidFill>
                  <a:srgbClr val="FFFFFF"/>
                </a:solidFill>
              </a:defRPr>
            </a:pPr>
            <a:endParaRPr lang="fr-SN" sz="4000" dirty="0"/>
          </a:p>
        </p:txBody>
      </p:sp>
      <p:sp>
        <p:nvSpPr>
          <p:cNvPr id="3" name="ZoneTexte 2">
            <a:extLst>
              <a:ext uri="{FF2B5EF4-FFF2-40B4-BE49-F238E27FC236}">
                <a16:creationId xmlns:a16="http://schemas.microsoft.com/office/drawing/2014/main" id="{02AF73E4-500A-59B5-D1C9-94CD049B7AA2}"/>
              </a:ext>
            </a:extLst>
          </p:cNvPr>
          <p:cNvSpPr txBox="1"/>
          <p:nvPr/>
        </p:nvSpPr>
        <p:spPr>
          <a:xfrm>
            <a:off x="2341563" y="1601684"/>
            <a:ext cx="7505699" cy="4247317"/>
          </a:xfrm>
          <a:prstGeom prst="rect">
            <a:avLst/>
          </a:prstGeom>
          <a:noFill/>
        </p:spPr>
        <p:txBody>
          <a:bodyPr wrap="square">
            <a:spAutoFit/>
          </a:bodyPr>
          <a:lstStyle/>
          <a:p>
            <a:pPr algn="just">
              <a:lnSpc>
                <a:spcPct val="150000"/>
              </a:lnSpc>
            </a:pPr>
            <a:r>
              <a:rPr lang="fr-FR" dirty="0">
                <a:latin typeface="Times New Roman" panose="02020603050405020304" pitchFamily="18" charset="0"/>
                <a:ea typeface="Times New Roman" panose="02020603050405020304" pitchFamily="18" charset="0"/>
              </a:rPr>
              <a:t>Dans un contexte mondial marqué par une croissance rapide de la technologie mobile, l’accessibilité aux smartphones reste un enjeu majeur dans les pays en développement, notamment au Sénégal. Le coût élevé des appareils neufs, combiné à une obsolescence rapide, rend difficile l’accès aux produits de qualité pour une grande partie de la population.</a:t>
            </a:r>
            <a:endParaRPr lang="fr-SN" dirty="0">
              <a:latin typeface="Times New Roman" panose="02020603050405020304" pitchFamily="18" charset="0"/>
              <a:ea typeface="Times New Roman" panose="02020603050405020304" pitchFamily="18" charset="0"/>
            </a:endParaRPr>
          </a:p>
          <a:p>
            <a:pPr algn="just">
              <a:lnSpc>
                <a:spcPct val="150000"/>
              </a:lnSpc>
            </a:pPr>
            <a:r>
              <a:rPr lang="fr-FR" dirty="0">
                <a:latin typeface="Times New Roman" panose="02020603050405020304" pitchFamily="18" charset="0"/>
                <a:ea typeface="Times New Roman" panose="02020603050405020304" pitchFamily="18" charset="0"/>
              </a:rPr>
              <a:t>Face à ce constat, </a:t>
            </a:r>
            <a:r>
              <a:rPr lang="fr-FR" dirty="0" err="1">
                <a:latin typeface="Times New Roman" panose="02020603050405020304" pitchFamily="18" charset="0"/>
                <a:ea typeface="Times New Roman" panose="02020603050405020304" pitchFamily="18" charset="0"/>
              </a:rPr>
              <a:t>ReNew</a:t>
            </a:r>
            <a:r>
              <a:rPr lang="fr-FR" dirty="0">
                <a:latin typeface="Times New Roman" panose="02020603050405020304" pitchFamily="18" charset="0"/>
                <a:ea typeface="Times New Roman" panose="02020603050405020304" pitchFamily="18" charset="0"/>
              </a:rPr>
              <a:t> Sénégal se positionne comme une réponse innovante et responsable en proposant la vente exclusive de smartphones reconditionnés, contrôlés, garantis et accessibles. Cette initiative vise non seulement à démocratiser l’accès à la technologie, mais aussi à encourager une consommation plus durable et respectueuse de l’environnement.</a:t>
            </a:r>
            <a:endParaRPr lang="fr-SN" dirty="0">
              <a:latin typeface="Times New Roman" panose="02020603050405020304" pitchFamily="18" charset="0"/>
              <a:ea typeface="Times New Roman" panose="02020603050405020304" pitchFamily="18" charset="0"/>
            </a:endParaRPr>
          </a:p>
        </p:txBody>
      </p:sp>
      <p:sp>
        <p:nvSpPr>
          <p:cNvPr id="7" name="Rectangle 6">
            <a:extLst>
              <a:ext uri="{FF2B5EF4-FFF2-40B4-BE49-F238E27FC236}">
                <a16:creationId xmlns:a16="http://schemas.microsoft.com/office/drawing/2014/main" id="{EF09B85F-051F-A03D-A859-51B0BB0C3C87}"/>
              </a:ext>
            </a:extLst>
          </p:cNvPr>
          <p:cNvSpPr/>
          <p:nvPr/>
        </p:nvSpPr>
        <p:spPr>
          <a:xfrm>
            <a:off x="-1" y="6268934"/>
            <a:ext cx="12188825" cy="589067"/>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endParaRPr sz="4000" dirty="0"/>
          </a:p>
        </p:txBody>
      </p:sp>
    </p:spTree>
    <p:extLst>
      <p:ext uri="{BB962C8B-B14F-4D97-AF65-F5344CB8AC3E}">
        <p14:creationId xmlns:p14="http://schemas.microsoft.com/office/powerpoint/2010/main" val="1210679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12188825" cy="9144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r>
              <a:rPr sz="4000" dirty="0" err="1"/>
              <a:t>Connexion</a:t>
            </a:r>
            <a:r>
              <a:rPr sz="4000" dirty="0"/>
              <a:t> </a:t>
            </a:r>
          </a:p>
        </p:txBody>
      </p:sp>
      <p:sp>
        <p:nvSpPr>
          <p:cNvPr id="4" name="Rounded Rectangle 3"/>
          <p:cNvSpPr/>
          <p:nvPr/>
        </p:nvSpPr>
        <p:spPr>
          <a:xfrm>
            <a:off x="2462699" y="5171716"/>
            <a:ext cx="7737230" cy="1266093"/>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wrap="square" rtlCol="0" anchor="ctr"/>
          <a:lstStyle/>
          <a:p>
            <a:pPr>
              <a:defRPr sz="2000">
                <a:solidFill>
                  <a:srgbClr val="373737"/>
                </a:solidFill>
              </a:defRPr>
            </a:pPr>
            <a:r>
              <a:rPr lang="fr-FR" sz="2000" dirty="0" smtClean="0"/>
              <a:t>Permet </a:t>
            </a:r>
            <a:r>
              <a:rPr lang="fr-FR" sz="2000" dirty="0"/>
              <a:t>à l’utilisateur d’accéder à son espace personnel.</a:t>
            </a:r>
            <a:br>
              <a:rPr lang="fr-FR" sz="2000" dirty="0"/>
            </a:br>
            <a:r>
              <a:rPr lang="fr-FR" sz="2000" dirty="0"/>
              <a:t>Requiert une adresse email et un mot de passe.</a:t>
            </a:r>
            <a:br>
              <a:rPr lang="fr-FR" sz="2000" dirty="0"/>
            </a:br>
            <a:r>
              <a:rPr lang="fr-FR" sz="2000" dirty="0"/>
              <a:t>Nécessaire pour commander et suivre les livraisons.</a:t>
            </a:r>
            <a:endParaRPr sz="2000" dirty="0"/>
          </a:p>
        </p:txBody>
      </p:sp>
      <p:sp>
        <p:nvSpPr>
          <p:cNvPr id="7" name="Rectangle 6">
            <a:extLst>
              <a:ext uri="{FF2B5EF4-FFF2-40B4-BE49-F238E27FC236}">
                <a16:creationId xmlns:a16="http://schemas.microsoft.com/office/drawing/2014/main" id="{B925366F-F706-E84F-C325-76B764C496C8}"/>
              </a:ext>
            </a:extLst>
          </p:cNvPr>
          <p:cNvSpPr/>
          <p:nvPr/>
        </p:nvSpPr>
        <p:spPr>
          <a:xfrm>
            <a:off x="0" y="6524625"/>
            <a:ext cx="12188825" cy="333375"/>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endParaRPr sz="4000" dirty="0"/>
          </a:p>
        </p:txBody>
      </p:sp>
      <p:pic>
        <p:nvPicPr>
          <p:cNvPr id="6" name="Image 5">
            <a:extLst>
              <a:ext uri="{FF2B5EF4-FFF2-40B4-BE49-F238E27FC236}">
                <a16:creationId xmlns:a16="http://schemas.microsoft.com/office/drawing/2014/main" id="{EBFEAC6D-EE98-D13E-0931-621E189BBE23}"/>
              </a:ext>
            </a:extLst>
          </p:cNvPr>
          <p:cNvPicPr>
            <a:picLocks noChangeAspect="1"/>
          </p:cNvPicPr>
          <p:nvPr/>
        </p:nvPicPr>
        <p:blipFill>
          <a:blip r:embed="rId2"/>
          <a:stretch>
            <a:fillRect/>
          </a:stretch>
        </p:blipFill>
        <p:spPr>
          <a:xfrm>
            <a:off x="2462699" y="1001217"/>
            <a:ext cx="7263426" cy="4083683"/>
          </a:xfrm>
          <a:prstGeom prst="rect">
            <a:avLst/>
          </a:prstGeom>
        </p:spPr>
      </p:pic>
    </p:spTree>
    <p:extLst>
      <p:ext uri="{BB962C8B-B14F-4D97-AF65-F5344CB8AC3E}">
        <p14:creationId xmlns:p14="http://schemas.microsoft.com/office/powerpoint/2010/main" val="1515135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ge d'inscription.png"/>
          <p:cNvPicPr>
            <a:picLocks noChangeAspect="1"/>
          </p:cNvPicPr>
          <p:nvPr/>
        </p:nvPicPr>
        <p:blipFill>
          <a:blip r:embed="rId2"/>
          <a:stretch>
            <a:fillRect/>
          </a:stretch>
        </p:blipFill>
        <p:spPr>
          <a:xfrm>
            <a:off x="1811971" y="1005840"/>
            <a:ext cx="8564881" cy="4023360"/>
          </a:xfrm>
          <a:prstGeom prst="rect">
            <a:avLst/>
          </a:prstGeom>
        </p:spPr>
      </p:pic>
      <p:sp>
        <p:nvSpPr>
          <p:cNvPr id="5" name="Rectangle 4"/>
          <p:cNvSpPr/>
          <p:nvPr/>
        </p:nvSpPr>
        <p:spPr>
          <a:xfrm>
            <a:off x="-13655" y="-32164"/>
            <a:ext cx="12188825" cy="9144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r>
              <a:rPr lang="fr-FR" sz="4000" dirty="0" smtClean="0"/>
              <a:t>Inscription</a:t>
            </a:r>
            <a:endParaRPr sz="4000" dirty="0"/>
          </a:p>
        </p:txBody>
      </p:sp>
      <p:sp>
        <p:nvSpPr>
          <p:cNvPr id="6" name="Rectangle 5">
            <a:extLst>
              <a:ext uri="{FF2B5EF4-FFF2-40B4-BE49-F238E27FC236}">
                <a16:creationId xmlns:a16="http://schemas.microsoft.com/office/drawing/2014/main" id="{B925366F-F706-E84F-C325-76B764C496C8}"/>
              </a:ext>
            </a:extLst>
          </p:cNvPr>
          <p:cNvSpPr/>
          <p:nvPr/>
        </p:nvSpPr>
        <p:spPr>
          <a:xfrm>
            <a:off x="-13654" y="6510337"/>
            <a:ext cx="12188825" cy="333375"/>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endParaRPr sz="4000" dirty="0"/>
          </a:p>
        </p:txBody>
      </p:sp>
      <p:sp>
        <p:nvSpPr>
          <p:cNvPr id="7" name="Rounded Rectangle 3"/>
          <p:cNvSpPr/>
          <p:nvPr/>
        </p:nvSpPr>
        <p:spPr>
          <a:xfrm>
            <a:off x="2401739" y="5120640"/>
            <a:ext cx="7737230" cy="1266093"/>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wrap="square" rtlCol="0" anchor="ctr"/>
          <a:lstStyle/>
          <a:p>
            <a:pPr>
              <a:defRPr sz="2000">
                <a:solidFill>
                  <a:srgbClr val="373737"/>
                </a:solidFill>
              </a:defRPr>
            </a:pPr>
            <a:r>
              <a:rPr lang="fr-FR" sz="2000" dirty="0" smtClean="0"/>
              <a:t> </a:t>
            </a:r>
            <a:r>
              <a:rPr lang="fr-FR" sz="2000" dirty="0"/>
              <a:t>Formulaire de création de compte pour les nouveaux clients.</a:t>
            </a:r>
            <a:br>
              <a:rPr lang="fr-FR" sz="2000" dirty="0"/>
            </a:br>
            <a:r>
              <a:rPr lang="fr-FR" sz="2000" dirty="0"/>
              <a:t>Demande les informations personnelles essentielles.</a:t>
            </a:r>
            <a:br>
              <a:rPr lang="fr-FR" sz="2000" dirty="0"/>
            </a:br>
            <a:r>
              <a:rPr lang="fr-FR" sz="2000" dirty="0"/>
              <a:t>Donne accès au profil et à l’historique des commandes.</a:t>
            </a: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ge d'acceuil.png"/>
          <p:cNvPicPr>
            <a:picLocks noChangeAspect="1"/>
          </p:cNvPicPr>
          <p:nvPr/>
        </p:nvPicPr>
        <p:blipFill>
          <a:blip r:embed="rId2"/>
          <a:stretch>
            <a:fillRect/>
          </a:stretch>
        </p:blipFill>
        <p:spPr>
          <a:xfrm>
            <a:off x="2133600" y="1036320"/>
            <a:ext cx="8433394" cy="3992880"/>
          </a:xfrm>
          <a:prstGeom prst="rect">
            <a:avLst/>
          </a:prstGeom>
        </p:spPr>
      </p:pic>
      <p:sp>
        <p:nvSpPr>
          <p:cNvPr id="5" name="Rectangle 4"/>
          <p:cNvSpPr/>
          <p:nvPr/>
        </p:nvSpPr>
        <p:spPr>
          <a:xfrm>
            <a:off x="0" y="0"/>
            <a:ext cx="12188825" cy="9144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r>
              <a:rPr lang="fr-FR" sz="4000" b="1" dirty="0"/>
              <a:t>Page d’accueil</a:t>
            </a:r>
            <a:endParaRPr sz="4000" dirty="0"/>
          </a:p>
        </p:txBody>
      </p:sp>
      <p:sp>
        <p:nvSpPr>
          <p:cNvPr id="6" name="Rectangle 5">
            <a:extLst>
              <a:ext uri="{FF2B5EF4-FFF2-40B4-BE49-F238E27FC236}">
                <a16:creationId xmlns:a16="http://schemas.microsoft.com/office/drawing/2014/main" id="{B925366F-F706-E84F-C325-76B764C496C8}"/>
              </a:ext>
            </a:extLst>
          </p:cNvPr>
          <p:cNvSpPr/>
          <p:nvPr/>
        </p:nvSpPr>
        <p:spPr>
          <a:xfrm>
            <a:off x="-1" y="6585585"/>
            <a:ext cx="12188825" cy="333375"/>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endParaRPr sz="4000" dirty="0"/>
          </a:p>
        </p:txBody>
      </p:sp>
      <p:sp>
        <p:nvSpPr>
          <p:cNvPr id="8" name="Rounded Rectangle 3"/>
          <p:cNvSpPr/>
          <p:nvPr/>
        </p:nvSpPr>
        <p:spPr>
          <a:xfrm>
            <a:off x="2268907" y="5181380"/>
            <a:ext cx="8162779" cy="1252025"/>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dirty="0"/>
          </a:p>
          <a:p>
            <a:pPr>
              <a:defRPr sz="2000">
                <a:solidFill>
                  <a:srgbClr val="373737"/>
                </a:solidFill>
              </a:defRPr>
            </a:pPr>
            <a:r>
              <a:rPr dirty="0"/>
              <a:t>Page </a:t>
            </a:r>
            <a:r>
              <a:rPr dirty="0" err="1"/>
              <a:t>d’entrée</a:t>
            </a:r>
            <a:r>
              <a:rPr dirty="0"/>
              <a:t> du site </a:t>
            </a:r>
            <a:r>
              <a:rPr dirty="0" err="1"/>
              <a:t>ReNew</a:t>
            </a:r>
            <a:r>
              <a:rPr dirty="0"/>
              <a:t> </a:t>
            </a:r>
            <a:r>
              <a:rPr dirty="0" err="1"/>
              <a:t>Sénégal</a:t>
            </a:r>
            <a:r>
              <a:rPr dirty="0"/>
              <a:t>. Elle </a:t>
            </a:r>
            <a:r>
              <a:rPr dirty="0" err="1"/>
              <a:t>présente</a:t>
            </a:r>
            <a:r>
              <a:rPr dirty="0"/>
              <a:t> </a:t>
            </a:r>
            <a:r>
              <a:rPr dirty="0" err="1"/>
              <a:t>l’objectif</a:t>
            </a:r>
            <a:r>
              <a:rPr dirty="0"/>
              <a:t> de </a:t>
            </a:r>
            <a:r>
              <a:rPr dirty="0" err="1"/>
              <a:t>l’application</a:t>
            </a:r>
            <a:r>
              <a:rPr dirty="0"/>
              <a:t> et met </a:t>
            </a:r>
            <a:r>
              <a:rPr dirty="0" err="1"/>
              <a:t>en</a:t>
            </a:r>
            <a:r>
              <a:rPr dirty="0"/>
              <a:t> </a:t>
            </a:r>
            <a:r>
              <a:rPr dirty="0" err="1"/>
              <a:t>avant</a:t>
            </a:r>
            <a:r>
              <a:rPr dirty="0"/>
              <a:t> les </a:t>
            </a:r>
            <a:r>
              <a:rPr dirty="0" err="1"/>
              <a:t>offres</a:t>
            </a:r>
            <a:r>
              <a:rPr dirty="0"/>
              <a:t> de smartphones </a:t>
            </a:r>
            <a:r>
              <a:rPr dirty="0" err="1"/>
              <a:t>reconditionnés</a:t>
            </a:r>
            <a:r>
              <a:rPr dirty="0"/>
              <a:t> </a:t>
            </a:r>
            <a:r>
              <a:rPr dirty="0" err="1"/>
              <a:t>accessibles</a:t>
            </a:r>
            <a:r>
              <a:rPr dirty="0"/>
              <a:t>, </a:t>
            </a:r>
            <a:r>
              <a:rPr dirty="0" err="1"/>
              <a:t>fiables</a:t>
            </a:r>
            <a:r>
              <a:rPr dirty="0"/>
              <a:t> et </a:t>
            </a:r>
            <a:r>
              <a:rPr dirty="0" err="1"/>
              <a:t>garantis</a:t>
            </a:r>
            <a:r>
              <a:rPr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88825" cy="9144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r>
              <a:rPr lang="fr-FR" dirty="0"/>
              <a:t>Catalogue des produits</a:t>
            </a:r>
            <a:endParaRPr lang="fr-FR" dirty="0"/>
          </a:p>
        </p:txBody>
      </p:sp>
      <p:sp>
        <p:nvSpPr>
          <p:cNvPr id="7" name="Rectangle 6">
            <a:extLst>
              <a:ext uri="{FF2B5EF4-FFF2-40B4-BE49-F238E27FC236}">
                <a16:creationId xmlns:a16="http://schemas.microsoft.com/office/drawing/2014/main" id="{B925366F-F706-E84F-C325-76B764C496C8}"/>
              </a:ext>
            </a:extLst>
          </p:cNvPr>
          <p:cNvSpPr/>
          <p:nvPr/>
        </p:nvSpPr>
        <p:spPr>
          <a:xfrm>
            <a:off x="-1" y="6571297"/>
            <a:ext cx="12188825" cy="333375"/>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endParaRPr sz="4000" dirty="0"/>
          </a:p>
        </p:txBody>
      </p:sp>
      <p:pic>
        <p:nvPicPr>
          <p:cNvPr id="8" name="Image 7">
            <a:extLst>
              <a:ext uri="{FF2B5EF4-FFF2-40B4-BE49-F238E27FC236}">
                <a16:creationId xmlns:a16="http://schemas.microsoft.com/office/drawing/2014/main" id="{364D03C0-2519-8B25-2FCD-B70DFA3A7FF8}"/>
              </a:ext>
            </a:extLst>
          </p:cNvPr>
          <p:cNvPicPr>
            <a:picLocks noChangeAspect="1"/>
          </p:cNvPicPr>
          <p:nvPr/>
        </p:nvPicPr>
        <p:blipFill>
          <a:blip r:embed="rId2"/>
          <a:stretch>
            <a:fillRect/>
          </a:stretch>
        </p:blipFill>
        <p:spPr>
          <a:xfrm>
            <a:off x="2448321" y="1036859"/>
            <a:ext cx="7292179" cy="4099849"/>
          </a:xfrm>
          <a:prstGeom prst="rect">
            <a:avLst/>
          </a:prstGeom>
        </p:spPr>
      </p:pic>
      <p:sp>
        <p:nvSpPr>
          <p:cNvPr id="9" name="Rounded Rectangle 3"/>
          <p:cNvSpPr/>
          <p:nvPr/>
        </p:nvSpPr>
        <p:spPr>
          <a:xfrm>
            <a:off x="1997194" y="5213922"/>
            <a:ext cx="8194431" cy="1280160"/>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dirty="0"/>
          </a:p>
          <a:p>
            <a:pPr>
              <a:defRPr sz="2000">
                <a:solidFill>
                  <a:srgbClr val="373737"/>
                </a:solidFill>
              </a:defRPr>
            </a:pPr>
            <a:r>
              <a:rPr dirty="0" err="1"/>
              <a:t>Cette</a:t>
            </a:r>
            <a:r>
              <a:rPr dirty="0"/>
              <a:t> page </a:t>
            </a:r>
            <a:r>
              <a:rPr dirty="0" err="1"/>
              <a:t>liste</a:t>
            </a:r>
            <a:r>
              <a:rPr dirty="0"/>
              <a:t> les smartphones </a:t>
            </a:r>
            <a:r>
              <a:rPr dirty="0" err="1"/>
              <a:t>disponibles</a:t>
            </a:r>
            <a:r>
              <a:rPr dirty="0"/>
              <a:t> à la vente. Elle </a:t>
            </a:r>
            <a:r>
              <a:rPr dirty="0" err="1"/>
              <a:t>permet</a:t>
            </a:r>
            <a:r>
              <a:rPr dirty="0"/>
              <a:t> de </a:t>
            </a:r>
            <a:r>
              <a:rPr dirty="0" err="1"/>
              <a:t>filtrer</a:t>
            </a:r>
            <a:r>
              <a:rPr dirty="0"/>
              <a:t> par marque, prix </a:t>
            </a:r>
            <a:r>
              <a:rPr dirty="0" err="1"/>
              <a:t>ou</a:t>
            </a:r>
            <a:r>
              <a:rPr dirty="0"/>
              <a:t> </a:t>
            </a:r>
            <a:r>
              <a:rPr dirty="0" err="1"/>
              <a:t>caractéristiques</a:t>
            </a:r>
            <a:r>
              <a:rPr dirty="0"/>
              <a:t>, pour </a:t>
            </a:r>
            <a:r>
              <a:rPr dirty="0" err="1"/>
              <a:t>une</a:t>
            </a:r>
            <a:r>
              <a:rPr dirty="0"/>
              <a:t> navigation intuitive et </a:t>
            </a:r>
            <a:r>
              <a:rPr dirty="0" err="1"/>
              <a:t>rapide</a:t>
            </a:r>
            <a:r>
              <a:rPr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88825" cy="9144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r>
              <a:rPr lang="fr-FR" dirty="0"/>
              <a:t>Fiche produit détaillée</a:t>
            </a:r>
            <a:endParaRPr lang="fr-FR" dirty="0"/>
          </a:p>
        </p:txBody>
      </p:sp>
      <p:sp>
        <p:nvSpPr>
          <p:cNvPr id="6" name="Rectangle 5">
            <a:extLst>
              <a:ext uri="{FF2B5EF4-FFF2-40B4-BE49-F238E27FC236}">
                <a16:creationId xmlns:a16="http://schemas.microsoft.com/office/drawing/2014/main" id="{B925366F-F706-E84F-C325-76B764C496C8}"/>
              </a:ext>
            </a:extLst>
          </p:cNvPr>
          <p:cNvSpPr/>
          <p:nvPr/>
        </p:nvSpPr>
        <p:spPr>
          <a:xfrm>
            <a:off x="-1" y="6557009"/>
            <a:ext cx="12188825" cy="333375"/>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endParaRPr sz="4000" dirty="0"/>
          </a:p>
        </p:txBody>
      </p:sp>
      <p:pic>
        <p:nvPicPr>
          <p:cNvPr id="7" name="Image 6">
            <a:extLst>
              <a:ext uri="{FF2B5EF4-FFF2-40B4-BE49-F238E27FC236}">
                <a16:creationId xmlns:a16="http://schemas.microsoft.com/office/drawing/2014/main" id="{888239E5-2446-17D8-6AAF-34B340E8D7AF}"/>
              </a:ext>
            </a:extLst>
          </p:cNvPr>
          <p:cNvPicPr>
            <a:picLocks noChangeAspect="1"/>
          </p:cNvPicPr>
          <p:nvPr/>
        </p:nvPicPr>
        <p:blipFill>
          <a:blip r:embed="rId2"/>
          <a:stretch>
            <a:fillRect/>
          </a:stretch>
        </p:blipFill>
        <p:spPr>
          <a:xfrm>
            <a:off x="2273296" y="1069002"/>
            <a:ext cx="7249166" cy="4075666"/>
          </a:xfrm>
          <a:prstGeom prst="rect">
            <a:avLst/>
          </a:prstGeom>
        </p:spPr>
      </p:pic>
      <p:sp>
        <p:nvSpPr>
          <p:cNvPr id="8" name="Rounded Rectangle 3"/>
          <p:cNvSpPr/>
          <p:nvPr/>
        </p:nvSpPr>
        <p:spPr>
          <a:xfrm>
            <a:off x="1934306" y="5224826"/>
            <a:ext cx="7927145" cy="1252025"/>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dirty="0"/>
          </a:p>
          <a:p>
            <a:pPr>
              <a:defRPr sz="2000">
                <a:solidFill>
                  <a:srgbClr val="373737"/>
                </a:solidFill>
              </a:defRPr>
            </a:pPr>
            <a:r>
              <a:rPr dirty="0" err="1"/>
              <a:t>Chaque</a:t>
            </a:r>
            <a:r>
              <a:rPr dirty="0"/>
              <a:t> smartphone dispose </a:t>
            </a:r>
            <a:r>
              <a:rPr dirty="0" err="1"/>
              <a:t>d'une</a:t>
            </a:r>
            <a:r>
              <a:rPr dirty="0"/>
              <a:t> fiche technique qui </a:t>
            </a:r>
            <a:r>
              <a:rPr dirty="0" err="1"/>
              <a:t>présente</a:t>
            </a:r>
            <a:r>
              <a:rPr dirty="0"/>
              <a:t> </a:t>
            </a:r>
            <a:r>
              <a:rPr dirty="0" err="1"/>
              <a:t>ses</a:t>
            </a:r>
            <a:r>
              <a:rPr dirty="0"/>
              <a:t> </a:t>
            </a:r>
            <a:r>
              <a:rPr dirty="0" err="1"/>
              <a:t>spécificités</a:t>
            </a:r>
            <a:r>
              <a:rPr dirty="0"/>
              <a:t> : état, </a:t>
            </a:r>
            <a:r>
              <a:rPr dirty="0" err="1"/>
              <a:t>garantie</a:t>
            </a:r>
            <a:r>
              <a:rPr dirty="0"/>
              <a:t>, prix, marque et options </a:t>
            </a:r>
            <a:r>
              <a:rPr dirty="0" err="1"/>
              <a:t>d’achat</a:t>
            </a:r>
            <a:r>
              <a:rPr dirty="0"/>
              <a:t>. </a:t>
            </a:r>
            <a:r>
              <a:rPr dirty="0" err="1"/>
              <a:t>L'utilisateur</a:t>
            </a:r>
            <a:r>
              <a:rPr dirty="0"/>
              <a:t> </a:t>
            </a:r>
            <a:r>
              <a:rPr dirty="0" err="1"/>
              <a:t>peut</a:t>
            </a:r>
            <a:r>
              <a:rPr dirty="0"/>
              <a:t> </a:t>
            </a:r>
            <a:r>
              <a:rPr dirty="0" err="1"/>
              <a:t>l’ajouter</a:t>
            </a:r>
            <a:r>
              <a:rPr dirty="0"/>
              <a:t> au panier.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12188825" cy="9144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r>
              <a:rPr lang="fr-FR" dirty="0"/>
              <a:t>Panier d'achat</a:t>
            </a:r>
            <a:endParaRPr lang="fr-FR" dirty="0"/>
          </a:p>
        </p:txBody>
      </p:sp>
      <p:sp>
        <p:nvSpPr>
          <p:cNvPr id="7" name="Rectangle 6">
            <a:extLst>
              <a:ext uri="{FF2B5EF4-FFF2-40B4-BE49-F238E27FC236}">
                <a16:creationId xmlns:a16="http://schemas.microsoft.com/office/drawing/2014/main" id="{B925366F-F706-E84F-C325-76B764C496C8}"/>
              </a:ext>
            </a:extLst>
          </p:cNvPr>
          <p:cNvSpPr/>
          <p:nvPr/>
        </p:nvSpPr>
        <p:spPr>
          <a:xfrm>
            <a:off x="0" y="6542721"/>
            <a:ext cx="12188825" cy="333375"/>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endParaRPr sz="4000" dirty="0"/>
          </a:p>
        </p:txBody>
      </p:sp>
      <p:pic>
        <p:nvPicPr>
          <p:cNvPr id="8" name="Image 7">
            <a:extLst>
              <a:ext uri="{FF2B5EF4-FFF2-40B4-BE49-F238E27FC236}">
                <a16:creationId xmlns:a16="http://schemas.microsoft.com/office/drawing/2014/main" id="{33B1152C-530B-0941-7D64-24101718521D}"/>
              </a:ext>
            </a:extLst>
          </p:cNvPr>
          <p:cNvPicPr>
            <a:picLocks noChangeAspect="1"/>
          </p:cNvPicPr>
          <p:nvPr/>
        </p:nvPicPr>
        <p:blipFill>
          <a:blip r:embed="rId2"/>
          <a:stretch>
            <a:fillRect/>
          </a:stretch>
        </p:blipFill>
        <p:spPr>
          <a:xfrm>
            <a:off x="2064432" y="1118111"/>
            <a:ext cx="7301132" cy="3972049"/>
          </a:xfrm>
          <a:prstGeom prst="rect">
            <a:avLst/>
          </a:prstGeom>
        </p:spPr>
      </p:pic>
      <p:sp>
        <p:nvSpPr>
          <p:cNvPr id="9" name="Rounded Rectangle 3"/>
          <p:cNvSpPr/>
          <p:nvPr/>
        </p:nvSpPr>
        <p:spPr>
          <a:xfrm>
            <a:off x="1811213" y="5181270"/>
            <a:ext cx="7807569" cy="1270341"/>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dirty="0"/>
          </a:p>
          <a:p>
            <a:pPr>
              <a:defRPr sz="2000">
                <a:solidFill>
                  <a:srgbClr val="373737"/>
                </a:solidFill>
              </a:defRPr>
            </a:pPr>
            <a:r>
              <a:rPr dirty="0"/>
              <a:t>Le panier </a:t>
            </a:r>
            <a:r>
              <a:rPr dirty="0" err="1"/>
              <a:t>regroupe</a:t>
            </a:r>
            <a:r>
              <a:rPr dirty="0"/>
              <a:t> les </a:t>
            </a:r>
            <a:r>
              <a:rPr dirty="0" err="1"/>
              <a:t>produits</a:t>
            </a:r>
            <a:r>
              <a:rPr dirty="0"/>
              <a:t> </a:t>
            </a:r>
            <a:r>
              <a:rPr dirty="0" err="1"/>
              <a:t>sélectionnés</a:t>
            </a:r>
            <a:r>
              <a:rPr dirty="0"/>
              <a:t>. </a:t>
            </a:r>
            <a:r>
              <a:rPr dirty="0" err="1"/>
              <a:t>L'utilisateur</a:t>
            </a:r>
            <a:r>
              <a:rPr dirty="0"/>
              <a:t> </a:t>
            </a:r>
            <a:r>
              <a:rPr dirty="0" err="1"/>
              <a:t>peut</a:t>
            </a:r>
            <a:r>
              <a:rPr dirty="0"/>
              <a:t> </a:t>
            </a:r>
            <a:r>
              <a:rPr dirty="0" err="1"/>
              <a:t>valider</a:t>
            </a:r>
            <a:r>
              <a:rPr dirty="0"/>
              <a:t> </a:t>
            </a:r>
            <a:r>
              <a:rPr dirty="0" err="1"/>
              <a:t>sa</a:t>
            </a:r>
            <a:r>
              <a:rPr dirty="0"/>
              <a:t> </a:t>
            </a:r>
            <a:r>
              <a:rPr dirty="0" err="1"/>
              <a:t>commande</a:t>
            </a:r>
            <a:r>
              <a:rPr dirty="0"/>
              <a:t>, modifier les </a:t>
            </a:r>
            <a:r>
              <a:rPr dirty="0" err="1"/>
              <a:t>quantités</a:t>
            </a:r>
            <a:r>
              <a:rPr dirty="0"/>
              <a:t> </a:t>
            </a:r>
            <a:r>
              <a:rPr dirty="0" err="1"/>
              <a:t>ou</a:t>
            </a:r>
            <a:r>
              <a:rPr dirty="0"/>
              <a:t> </a:t>
            </a:r>
            <a:r>
              <a:rPr dirty="0" err="1"/>
              <a:t>retirer</a:t>
            </a:r>
            <a:r>
              <a:rPr dirty="0"/>
              <a:t> un article. Il </a:t>
            </a:r>
            <a:r>
              <a:rPr dirty="0" err="1"/>
              <a:t>prépare</a:t>
            </a:r>
            <a:r>
              <a:rPr dirty="0"/>
              <a:t> le processus </a:t>
            </a:r>
            <a:r>
              <a:rPr dirty="0" err="1"/>
              <a:t>d’achat</a:t>
            </a:r>
            <a:r>
              <a:rPr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age Commande.png"/>
          <p:cNvPicPr>
            <a:picLocks noChangeAspect="1"/>
          </p:cNvPicPr>
          <p:nvPr/>
        </p:nvPicPr>
        <p:blipFill>
          <a:blip r:embed="rId2"/>
          <a:stretch>
            <a:fillRect/>
          </a:stretch>
        </p:blipFill>
        <p:spPr>
          <a:xfrm>
            <a:off x="1621829" y="1051560"/>
            <a:ext cx="8945166" cy="4114800"/>
          </a:xfrm>
          <a:prstGeom prst="rect">
            <a:avLst/>
          </a:prstGeom>
        </p:spPr>
      </p:pic>
      <p:sp>
        <p:nvSpPr>
          <p:cNvPr id="5" name="Rectangle 4"/>
          <p:cNvSpPr/>
          <p:nvPr/>
        </p:nvSpPr>
        <p:spPr>
          <a:xfrm>
            <a:off x="0" y="0"/>
            <a:ext cx="12188825" cy="914400"/>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r>
              <a:rPr lang="fr-FR" sz="4000" b="1" dirty="0"/>
              <a:t>Commande</a:t>
            </a:r>
            <a:endParaRPr lang="fr-FR" dirty="0"/>
          </a:p>
        </p:txBody>
      </p:sp>
      <p:sp>
        <p:nvSpPr>
          <p:cNvPr id="6" name="Rectangle 5">
            <a:extLst>
              <a:ext uri="{FF2B5EF4-FFF2-40B4-BE49-F238E27FC236}">
                <a16:creationId xmlns:a16="http://schemas.microsoft.com/office/drawing/2014/main" id="{B925366F-F706-E84F-C325-76B764C496C8}"/>
              </a:ext>
            </a:extLst>
          </p:cNvPr>
          <p:cNvSpPr/>
          <p:nvPr/>
        </p:nvSpPr>
        <p:spPr>
          <a:xfrm>
            <a:off x="-1" y="6528433"/>
            <a:ext cx="12188825" cy="333375"/>
          </a:xfrm>
          <a:prstGeom prst="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defRPr sz="4000" b="1">
                <a:solidFill>
                  <a:srgbClr val="FFFFFF"/>
                </a:solidFill>
              </a:defRPr>
            </a:pPr>
            <a:endParaRPr sz="4000" dirty="0"/>
          </a:p>
        </p:txBody>
      </p:sp>
      <p:sp>
        <p:nvSpPr>
          <p:cNvPr id="7" name="Rounded Rectangle 3"/>
          <p:cNvSpPr/>
          <p:nvPr/>
        </p:nvSpPr>
        <p:spPr>
          <a:xfrm>
            <a:off x="2190626" y="5212226"/>
            <a:ext cx="7807569" cy="1270341"/>
          </a:xfrm>
          <a:prstGeom prst="roundRect">
            <a:avLst/>
          </a:prstGeom>
          <a:solidFill>
            <a:srgbClr val="FFFFFF"/>
          </a:solidFill>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dirty="0"/>
          </a:p>
          <a:p>
            <a:pPr>
              <a:defRPr sz="2000">
                <a:solidFill>
                  <a:srgbClr val="373737"/>
                </a:solidFill>
              </a:defRPr>
            </a:pPr>
            <a:r>
              <a:rPr lang="fr-FR" sz="2000" dirty="0" smtClean="0"/>
              <a:t>Étape </a:t>
            </a:r>
            <a:r>
              <a:rPr lang="fr-FR" sz="2000" dirty="0"/>
              <a:t>finale pour configurer la commande.</a:t>
            </a:r>
            <a:br>
              <a:rPr lang="fr-FR" sz="2000" dirty="0"/>
            </a:br>
            <a:r>
              <a:rPr lang="fr-FR" sz="2000" dirty="0" smtClean="0"/>
              <a:t>Confirmation </a:t>
            </a:r>
            <a:r>
              <a:rPr lang="fr-FR" sz="2000" dirty="0"/>
              <a:t>des produits, quantités, adresse de livraison</a:t>
            </a:r>
            <a:br>
              <a:rPr lang="fr-FR" sz="2000" dirty="0"/>
            </a:br>
            <a:r>
              <a:rPr lang="fr-FR" sz="2000" dirty="0" smtClean="0"/>
              <a:t>Accès </a:t>
            </a:r>
            <a:r>
              <a:rPr lang="fr-FR" sz="2000" dirty="0"/>
              <a:t>au récapitulatif et au paiement</a:t>
            </a:r>
          </a:p>
          <a:p>
            <a:pPr>
              <a:defRPr sz="2000">
                <a:solidFill>
                  <a:srgbClr val="373737"/>
                </a:solidFill>
              </a:defRPr>
            </a:pP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96</TotalTime>
  <Words>399</Words>
  <Application>Microsoft Office PowerPoint</Application>
  <PresentationFormat>Personnalisé</PresentationFormat>
  <Paragraphs>43</Paragraphs>
  <Slides>16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16</vt:i4>
      </vt:variant>
    </vt:vector>
  </HeadingPairs>
  <TitlesOfParts>
    <vt:vector size="20" baseType="lpstr">
      <vt:lpstr>Arial</vt:lpstr>
      <vt:lpstr>Calibri</vt:lpstr>
      <vt:lpstr>Times New Roman</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SAADOU</dc:creator>
  <cp:keywords/>
  <dc:description>generated using python-pptx</dc:description>
  <cp:lastModifiedBy>SAADOU</cp:lastModifiedBy>
  <cp:revision>12</cp:revision>
  <dcterms:created xsi:type="dcterms:W3CDTF">2013-01-27T09:14:16Z</dcterms:created>
  <dcterms:modified xsi:type="dcterms:W3CDTF">2025-06-07T23:01:27Z</dcterms:modified>
  <cp:category/>
</cp:coreProperties>
</file>