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18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B61BEF0D-F0BB-DE4B-95CE-6DB70DBA9567}" type="datetimeFigureOut">
              <a:rPr lang="en-US" dirty="0"/>
              <a:pPr/>
              <a:t>2/26/2021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smtClean="0"/>
              <a:t>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smtClean="0"/>
              <a:t>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smtClean="0"/>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2/26/2021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CA" dirty="0" err="1" smtClean="0"/>
              <a:t>neighborhoods</a:t>
            </a:r>
            <a:r>
              <a:rPr lang="fr-CA" dirty="0" smtClean="0"/>
              <a:t>, </a:t>
            </a:r>
            <a:r>
              <a:rPr lang="fr-CA" dirty="0" err="1" smtClean="0"/>
              <a:t>where</a:t>
            </a:r>
            <a:r>
              <a:rPr lang="fr-CA" dirty="0" smtClean="0"/>
              <a:t> </a:t>
            </a:r>
            <a:r>
              <a:rPr lang="fr-CA" dirty="0" err="1" smtClean="0"/>
              <a:t>we</a:t>
            </a:r>
            <a:r>
              <a:rPr lang="fr-CA" dirty="0" smtClean="0"/>
              <a:t> </a:t>
            </a:r>
            <a:r>
              <a:rPr lang="fr-CA" dirty="0" err="1" smtClean="0"/>
              <a:t>need</a:t>
            </a:r>
            <a:r>
              <a:rPr lang="fr-CA" dirty="0" smtClean="0"/>
              <a:t> to </a:t>
            </a:r>
            <a:r>
              <a:rPr lang="fr-CA" dirty="0" err="1" smtClean="0"/>
              <a:t>buil</a:t>
            </a:r>
            <a:r>
              <a:rPr lang="fr-CA" dirty="0" smtClean="0"/>
              <a:t> new pools, or </a:t>
            </a:r>
            <a:r>
              <a:rPr lang="fr-CA" dirty="0" err="1" smtClean="0"/>
              <a:t>parks</a:t>
            </a:r>
            <a:r>
              <a:rPr lang="fr-CA" dirty="0" smtClean="0"/>
              <a:t> </a:t>
            </a:r>
            <a:endParaRPr lang="fr-CA" dirty="0"/>
          </a:p>
        </p:txBody>
      </p:sp>
      <p:sp>
        <p:nvSpPr>
          <p:cNvPr id="3" name="Sous-titre 2"/>
          <p:cNvSpPr>
            <a:spLocks noGrp="1"/>
          </p:cNvSpPr>
          <p:nvPr>
            <p:ph type="subTitle" idx="1"/>
          </p:nvPr>
        </p:nvSpPr>
        <p:spPr/>
        <p:txBody>
          <a:bodyPr/>
          <a:lstStyle/>
          <a:p>
            <a:endParaRPr lang="fr-CA"/>
          </a:p>
        </p:txBody>
      </p:sp>
    </p:spTree>
    <p:extLst>
      <p:ext uri="{BB962C8B-B14F-4D97-AF65-F5344CB8AC3E}">
        <p14:creationId xmlns:p14="http://schemas.microsoft.com/office/powerpoint/2010/main" val="555267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12284" y="0"/>
            <a:ext cx="8534400" cy="1507067"/>
          </a:xfrm>
        </p:spPr>
        <p:txBody>
          <a:bodyPr/>
          <a:lstStyle/>
          <a:p>
            <a:r>
              <a:rPr lang="fr-CA" dirty="0" smtClean="0"/>
              <a:t>Conclusion</a:t>
            </a:r>
            <a:endParaRPr lang="fr-CA" dirty="0"/>
          </a:p>
        </p:txBody>
      </p:sp>
      <p:sp>
        <p:nvSpPr>
          <p:cNvPr id="3" name="Espace réservé du contenu 2"/>
          <p:cNvSpPr>
            <a:spLocks noGrp="1"/>
          </p:cNvSpPr>
          <p:nvPr>
            <p:ph idx="1"/>
          </p:nvPr>
        </p:nvSpPr>
        <p:spPr>
          <a:xfrm>
            <a:off x="508720" y="2209801"/>
            <a:ext cx="10870479" cy="3615267"/>
          </a:xfrm>
        </p:spPr>
        <p:txBody>
          <a:bodyPr>
            <a:normAutofit lnSpcReduction="10000"/>
          </a:bodyPr>
          <a:lstStyle/>
          <a:p>
            <a:r>
              <a:rPr lang="en-US" dirty="0"/>
              <a:t>1- There are two neighborhoods for which we have less pools than it should be according to the population density: Outremont, and Plateau Mont-royal.</a:t>
            </a:r>
          </a:p>
          <a:p>
            <a:r>
              <a:rPr lang="en-US" dirty="0"/>
              <a:t>2- Actually, There is no correlation between the number of pools, </a:t>
            </a:r>
            <a:r>
              <a:rPr lang="en-US" dirty="0" smtClean="0"/>
              <a:t>and </a:t>
            </a:r>
            <a:r>
              <a:rPr lang="en-US" dirty="0"/>
              <a:t>median age in neighborhoods. We </a:t>
            </a:r>
            <a:r>
              <a:rPr lang="en-US" dirty="0" smtClean="0"/>
              <a:t>recommend </a:t>
            </a:r>
            <a:r>
              <a:rPr lang="en-US" dirty="0"/>
              <a:t>to take in consideration this parameter for </a:t>
            </a:r>
            <a:r>
              <a:rPr lang="en-US" dirty="0" smtClean="0"/>
              <a:t>future </a:t>
            </a:r>
            <a:r>
              <a:rPr lang="en-US" dirty="0"/>
              <a:t>de </a:t>
            </a:r>
            <a:r>
              <a:rPr lang="en-US" dirty="0" smtClean="0"/>
              <a:t>developments.</a:t>
            </a:r>
          </a:p>
          <a:p>
            <a:r>
              <a:rPr lang="en-CA" dirty="0" smtClean="0"/>
              <a:t>3- Ville-Marie</a:t>
            </a:r>
            <a:r>
              <a:rPr lang="en-CA" dirty="0"/>
              <a:t>, Sud-Ouest, and Ville-Marie  are neighborhoods with young population but with few pools. </a:t>
            </a:r>
          </a:p>
          <a:p>
            <a:endParaRPr lang="en-US" dirty="0"/>
          </a:p>
          <a:p>
            <a:r>
              <a:rPr lang="en-US" dirty="0" smtClean="0"/>
              <a:t>4 - </a:t>
            </a:r>
            <a:r>
              <a:rPr lang="en-US" dirty="0"/>
              <a:t>Some </a:t>
            </a:r>
            <a:r>
              <a:rPr lang="en-US" dirty="0" smtClean="0"/>
              <a:t>neighborhoods, </a:t>
            </a:r>
            <a:r>
              <a:rPr lang="en-US" dirty="0"/>
              <a:t>parks are not in the top 10 of venues : Anjou, Cote des </a:t>
            </a:r>
            <a:r>
              <a:rPr lang="en-US" dirty="0" err="1" smtClean="0"/>
              <a:t>neiges</a:t>
            </a:r>
            <a:r>
              <a:rPr lang="en-US" dirty="0" smtClean="0"/>
              <a:t>, </a:t>
            </a:r>
            <a:r>
              <a:rPr lang="en-US" dirty="0" err="1" smtClean="0"/>
              <a:t>Lasalle</a:t>
            </a:r>
            <a:r>
              <a:rPr lang="en-US" dirty="0"/>
              <a:t>, and Outremont.</a:t>
            </a:r>
            <a:endParaRPr lang="fr-CA" dirty="0"/>
          </a:p>
        </p:txBody>
      </p:sp>
    </p:spTree>
    <p:extLst>
      <p:ext uri="{BB962C8B-B14F-4D97-AF65-F5344CB8AC3E}">
        <p14:creationId xmlns:p14="http://schemas.microsoft.com/office/powerpoint/2010/main" val="2515702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85812" y="-417178"/>
            <a:ext cx="8534400" cy="1507067"/>
          </a:xfrm>
        </p:spPr>
        <p:txBody>
          <a:bodyPr/>
          <a:lstStyle/>
          <a:p>
            <a:r>
              <a:rPr lang="fr-CA" dirty="0" smtClean="0"/>
              <a:t>Introduction</a:t>
            </a:r>
            <a:endParaRPr lang="fr-CA" dirty="0"/>
          </a:p>
        </p:txBody>
      </p:sp>
      <p:sp>
        <p:nvSpPr>
          <p:cNvPr id="3" name="Espace réservé du contenu 2"/>
          <p:cNvSpPr>
            <a:spLocks noGrp="1"/>
          </p:cNvSpPr>
          <p:nvPr>
            <p:ph idx="1"/>
          </p:nvPr>
        </p:nvSpPr>
        <p:spPr>
          <a:xfrm>
            <a:off x="683491" y="685800"/>
            <a:ext cx="11268364" cy="6241473"/>
          </a:xfrm>
        </p:spPr>
        <p:txBody>
          <a:bodyPr>
            <a:normAutofit/>
          </a:bodyPr>
          <a:lstStyle/>
          <a:p>
            <a:r>
              <a:rPr lang="en-US" sz="2400" dirty="0"/>
              <a:t>Montreal is the second-most populous city in Canada and most populous city in the Canadian province of Quebec. In 2016, the city had a population of 1,704,694, with a population of 1,942,247 in the urban agglomeration, including all of the other municipalities on the Island of Montreal. French is the city's official language and in 2016 was the main home language of 49.8% of the population, while English was spoken by 22.8% at home, and 18.3% spoke other </a:t>
            </a:r>
            <a:r>
              <a:rPr lang="en-US" sz="2400" dirty="0" smtClean="0"/>
              <a:t>languages</a:t>
            </a:r>
          </a:p>
          <a:p>
            <a:endParaRPr lang="en-US" sz="2400" dirty="0"/>
          </a:p>
          <a:p>
            <a:r>
              <a:rPr lang="en-US" sz="2400" dirty="0"/>
              <a:t>Indoors and outdoors pools in Montreal are the perfect places to go, especially in summer. They are among the best free things to do in Montreal for all ages and numbers in among the best things to do with kids.</a:t>
            </a:r>
          </a:p>
          <a:p>
            <a:endParaRPr lang="fr-CA" dirty="0"/>
          </a:p>
        </p:txBody>
      </p:sp>
    </p:spTree>
    <p:extLst>
      <p:ext uri="{BB962C8B-B14F-4D97-AF65-F5344CB8AC3E}">
        <p14:creationId xmlns:p14="http://schemas.microsoft.com/office/powerpoint/2010/main" val="896822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4212" y="-435650"/>
            <a:ext cx="8534400" cy="1507067"/>
          </a:xfrm>
        </p:spPr>
        <p:txBody>
          <a:bodyPr/>
          <a:lstStyle/>
          <a:p>
            <a:r>
              <a:rPr lang="fr-CA" dirty="0" smtClean="0"/>
              <a:t>Goal of the Project</a:t>
            </a:r>
            <a:endParaRPr lang="fr-CA" dirty="0"/>
          </a:p>
        </p:txBody>
      </p:sp>
      <p:sp>
        <p:nvSpPr>
          <p:cNvPr id="3" name="Espace réservé du contenu 2"/>
          <p:cNvSpPr>
            <a:spLocks noGrp="1"/>
          </p:cNvSpPr>
          <p:nvPr>
            <p:ph idx="1"/>
          </p:nvPr>
        </p:nvSpPr>
        <p:spPr>
          <a:xfrm>
            <a:off x="240145" y="685799"/>
            <a:ext cx="11804073" cy="4708237"/>
          </a:xfrm>
        </p:spPr>
        <p:txBody>
          <a:bodyPr/>
          <a:lstStyle/>
          <a:p>
            <a:r>
              <a:rPr lang="en-US" dirty="0"/>
              <a:t>The goal of the project is to check if there are enough pools in Montreal and incidentally if the order of importance of parks </a:t>
            </a:r>
            <a:r>
              <a:rPr lang="en-US" dirty="0" smtClean="0"/>
              <a:t>. We </a:t>
            </a:r>
            <a:r>
              <a:rPr lang="en-US" dirty="0"/>
              <a:t>want to study how they are distributed on the Montreal island, and to check if there are enough in disadvantaged </a:t>
            </a:r>
            <a:r>
              <a:rPr lang="en-US" dirty="0" smtClean="0"/>
              <a:t>neighborhoods.</a:t>
            </a:r>
            <a:endParaRPr lang="en-US" dirty="0"/>
          </a:p>
          <a:p>
            <a:r>
              <a:rPr lang="en-US" dirty="0"/>
              <a:t>So as part of this project , we will list and </a:t>
            </a:r>
            <a:r>
              <a:rPr lang="en-US" dirty="0" smtClean="0"/>
              <a:t>visualize </a:t>
            </a:r>
            <a:r>
              <a:rPr lang="en-US" dirty="0"/>
              <a:t>all major parts of Montreal.</a:t>
            </a:r>
          </a:p>
          <a:p>
            <a:endParaRPr lang="fr-CA" dirty="0"/>
          </a:p>
        </p:txBody>
      </p:sp>
    </p:spTree>
    <p:extLst>
      <p:ext uri="{BB962C8B-B14F-4D97-AF65-F5344CB8AC3E}">
        <p14:creationId xmlns:p14="http://schemas.microsoft.com/office/powerpoint/2010/main" val="636498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59702" y="451041"/>
            <a:ext cx="8534400" cy="1507067"/>
          </a:xfrm>
        </p:spPr>
        <p:txBody>
          <a:bodyPr>
            <a:normAutofit/>
          </a:bodyPr>
          <a:lstStyle/>
          <a:p>
            <a:r>
              <a:rPr lang="en-US" b="1" dirty="0"/>
              <a:t>Questions that can be </a:t>
            </a:r>
            <a:r>
              <a:rPr lang="en-US" b="1" dirty="0" smtClean="0"/>
              <a:t>asked </a:t>
            </a:r>
            <a:r>
              <a:rPr lang="en-US" b="1" dirty="0"/>
              <a:t/>
            </a:r>
            <a:br>
              <a:rPr lang="en-US" b="1" dirty="0"/>
            </a:br>
            <a:endParaRPr lang="fr-CA" dirty="0"/>
          </a:p>
        </p:txBody>
      </p:sp>
      <p:sp>
        <p:nvSpPr>
          <p:cNvPr id="3" name="Espace réservé du contenu 2"/>
          <p:cNvSpPr>
            <a:spLocks noGrp="1"/>
          </p:cNvSpPr>
          <p:nvPr>
            <p:ph idx="1"/>
          </p:nvPr>
        </p:nvSpPr>
        <p:spPr>
          <a:xfrm>
            <a:off x="739630" y="2034309"/>
            <a:ext cx="10445606" cy="3692236"/>
          </a:xfrm>
        </p:spPr>
        <p:txBody>
          <a:bodyPr/>
          <a:lstStyle/>
          <a:p>
            <a:r>
              <a:rPr lang="en-US" dirty="0" smtClean="0"/>
              <a:t>What </a:t>
            </a:r>
            <a:r>
              <a:rPr lang="en-US" dirty="0"/>
              <a:t>is best location in Montreal City for pool swimming ?</a:t>
            </a:r>
          </a:p>
          <a:p>
            <a:r>
              <a:rPr lang="en-US" dirty="0"/>
              <a:t>Which areas have less pools ?</a:t>
            </a:r>
          </a:p>
          <a:p>
            <a:r>
              <a:rPr lang="en-US" dirty="0"/>
              <a:t>What is the relationship between </a:t>
            </a:r>
            <a:r>
              <a:rPr lang="en-US" dirty="0" smtClean="0"/>
              <a:t>availability </a:t>
            </a:r>
            <a:r>
              <a:rPr lang="en-US" dirty="0"/>
              <a:t>of pools, and mean population age ?</a:t>
            </a:r>
          </a:p>
          <a:p>
            <a:r>
              <a:rPr lang="en-US" dirty="0" smtClean="0"/>
              <a:t>Analyze </a:t>
            </a:r>
            <a:r>
              <a:rPr lang="en-US" dirty="0"/>
              <a:t>the disadvantaged </a:t>
            </a:r>
            <a:r>
              <a:rPr lang="en-US" dirty="0" smtClean="0"/>
              <a:t>neighborhoods </a:t>
            </a:r>
            <a:r>
              <a:rPr lang="en-US" dirty="0"/>
              <a:t>in order to propose building new pools in these areas ?</a:t>
            </a:r>
          </a:p>
          <a:p>
            <a:endParaRPr lang="fr-CA" dirty="0"/>
          </a:p>
        </p:txBody>
      </p:sp>
    </p:spTree>
    <p:extLst>
      <p:ext uri="{BB962C8B-B14F-4D97-AF65-F5344CB8AC3E}">
        <p14:creationId xmlns:p14="http://schemas.microsoft.com/office/powerpoint/2010/main" val="935247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20284" y="-98565"/>
            <a:ext cx="8534400" cy="1507067"/>
          </a:xfrm>
        </p:spPr>
        <p:txBody>
          <a:bodyPr/>
          <a:lstStyle/>
          <a:p>
            <a:r>
              <a:rPr lang="en-US" b="1" dirty="0" smtClean="0"/>
              <a:t>pool clusters in Montreal</a:t>
            </a:r>
            <a:r>
              <a:rPr lang="en-US" b="1" dirty="0"/>
              <a:t/>
            </a:r>
            <a:br>
              <a:rPr lang="en-US" b="1" dirty="0"/>
            </a:br>
            <a:endParaRPr lang="fr-CA" dirty="0"/>
          </a:p>
        </p:txBody>
      </p:sp>
      <p:pic>
        <p:nvPicPr>
          <p:cNvPr id="4" name="Image 3"/>
          <p:cNvPicPr>
            <a:picLocks noChangeAspect="1"/>
          </p:cNvPicPr>
          <p:nvPr/>
        </p:nvPicPr>
        <p:blipFill>
          <a:blip r:embed="rId2"/>
          <a:stretch>
            <a:fillRect/>
          </a:stretch>
        </p:blipFill>
        <p:spPr>
          <a:xfrm>
            <a:off x="2429368" y="1138382"/>
            <a:ext cx="5781554" cy="3646098"/>
          </a:xfrm>
          <a:prstGeom prst="rect">
            <a:avLst/>
          </a:prstGeom>
        </p:spPr>
      </p:pic>
      <p:sp>
        <p:nvSpPr>
          <p:cNvPr id="5" name="ZoneTexte 4"/>
          <p:cNvSpPr txBox="1"/>
          <p:nvPr/>
        </p:nvSpPr>
        <p:spPr>
          <a:xfrm>
            <a:off x="202131" y="5588000"/>
            <a:ext cx="11675444" cy="646331"/>
          </a:xfrm>
          <a:prstGeom prst="rect">
            <a:avLst/>
          </a:prstGeom>
          <a:noFill/>
        </p:spPr>
        <p:txBody>
          <a:bodyPr wrap="square" rtlCol="0">
            <a:spAutoFit/>
          </a:bodyPr>
          <a:lstStyle/>
          <a:p>
            <a:r>
              <a:rPr lang="en-CA" dirty="0" smtClean="0"/>
              <a:t>It looks that there are more pools in the East and in the Center of the island. Only few pools in the West of Montreal. We will inverstigate if it’s at least proportional to the population number in each area</a:t>
            </a:r>
            <a:endParaRPr lang="en-CA" dirty="0"/>
          </a:p>
        </p:txBody>
      </p:sp>
    </p:spTree>
    <p:extLst>
      <p:ext uri="{BB962C8B-B14F-4D97-AF65-F5344CB8AC3E}">
        <p14:creationId xmlns:p14="http://schemas.microsoft.com/office/powerpoint/2010/main" val="1357203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20582" y="-306049"/>
            <a:ext cx="11270365" cy="1432205"/>
          </a:xfrm>
        </p:spPr>
        <p:txBody>
          <a:bodyPr/>
          <a:lstStyle/>
          <a:p>
            <a:r>
              <a:rPr lang="en-US" b="1" dirty="0"/>
              <a:t>Which neighborhood​s have the more pools?</a:t>
            </a:r>
          </a:p>
        </p:txBody>
      </p:sp>
      <p:pic>
        <p:nvPicPr>
          <p:cNvPr id="4" name="Image 3"/>
          <p:cNvPicPr>
            <a:picLocks noChangeAspect="1"/>
          </p:cNvPicPr>
          <p:nvPr/>
        </p:nvPicPr>
        <p:blipFill>
          <a:blip r:embed="rId2"/>
          <a:stretch>
            <a:fillRect/>
          </a:stretch>
        </p:blipFill>
        <p:spPr>
          <a:xfrm>
            <a:off x="1838425" y="1114245"/>
            <a:ext cx="8458173" cy="5055549"/>
          </a:xfrm>
          <a:prstGeom prst="rect">
            <a:avLst/>
          </a:prstGeom>
        </p:spPr>
      </p:pic>
    </p:spTree>
    <p:extLst>
      <p:ext uri="{BB962C8B-B14F-4D97-AF65-F5344CB8AC3E}">
        <p14:creationId xmlns:p14="http://schemas.microsoft.com/office/powerpoint/2010/main" val="3707856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2072539" y="2262910"/>
            <a:ext cx="7652579" cy="3525284"/>
          </a:xfrm>
          <a:prstGeom prst="rect">
            <a:avLst/>
          </a:prstGeom>
        </p:spPr>
      </p:pic>
      <p:sp>
        <p:nvSpPr>
          <p:cNvPr id="5" name="Titre 1"/>
          <p:cNvSpPr>
            <a:spLocks noGrp="1"/>
          </p:cNvSpPr>
          <p:nvPr>
            <p:ph type="title"/>
          </p:nvPr>
        </p:nvSpPr>
        <p:spPr>
          <a:xfrm>
            <a:off x="92364" y="571406"/>
            <a:ext cx="11951854" cy="1349757"/>
          </a:xfrm>
        </p:spPr>
        <p:txBody>
          <a:bodyPr/>
          <a:lstStyle/>
          <a:p>
            <a:pPr algn="ctr"/>
            <a:r>
              <a:rPr lang="en-US" b="1" dirty="0"/>
              <a:t>Relationship between number of pools and population size</a:t>
            </a:r>
          </a:p>
        </p:txBody>
      </p:sp>
      <p:sp>
        <p:nvSpPr>
          <p:cNvPr id="6" name="ZoneTexte 5"/>
          <p:cNvSpPr txBox="1"/>
          <p:nvPr/>
        </p:nvSpPr>
        <p:spPr>
          <a:xfrm>
            <a:off x="0" y="6391564"/>
            <a:ext cx="12513362" cy="369332"/>
          </a:xfrm>
          <a:prstGeom prst="rect">
            <a:avLst/>
          </a:prstGeom>
          <a:noFill/>
        </p:spPr>
        <p:txBody>
          <a:bodyPr wrap="none" rtlCol="0">
            <a:spAutoFit/>
          </a:bodyPr>
          <a:lstStyle/>
          <a:p>
            <a:r>
              <a:rPr lang="en-CA" dirty="0" smtClean="0"/>
              <a:t>Globally, there is a good correlation between the number of pools and the population size per neighborhood</a:t>
            </a:r>
            <a:endParaRPr lang="en-CA" dirty="0"/>
          </a:p>
        </p:txBody>
      </p:sp>
    </p:spTree>
    <p:extLst>
      <p:ext uri="{BB962C8B-B14F-4D97-AF65-F5344CB8AC3E}">
        <p14:creationId xmlns:p14="http://schemas.microsoft.com/office/powerpoint/2010/main" val="4012812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65798" y="183187"/>
            <a:ext cx="8534400" cy="1507067"/>
          </a:xfrm>
        </p:spPr>
        <p:txBody>
          <a:bodyPr/>
          <a:lstStyle/>
          <a:p>
            <a:r>
              <a:rPr lang="en-US" b="1" dirty="0"/>
              <a:t>Relationship between number of pools and </a:t>
            </a:r>
            <a:r>
              <a:rPr lang="en-US" b="1" dirty="0" smtClean="0"/>
              <a:t>the population density</a:t>
            </a:r>
            <a:endParaRPr lang="fr-CA" dirty="0"/>
          </a:p>
        </p:txBody>
      </p:sp>
      <p:sp>
        <p:nvSpPr>
          <p:cNvPr id="5" name="ZoneTexte 4"/>
          <p:cNvSpPr txBox="1"/>
          <p:nvPr/>
        </p:nvSpPr>
        <p:spPr>
          <a:xfrm>
            <a:off x="397164" y="5975927"/>
            <a:ext cx="10947228" cy="646331"/>
          </a:xfrm>
          <a:prstGeom prst="rect">
            <a:avLst/>
          </a:prstGeom>
          <a:noFill/>
        </p:spPr>
        <p:txBody>
          <a:bodyPr wrap="none" rtlCol="0">
            <a:spAutoFit/>
          </a:bodyPr>
          <a:lstStyle/>
          <a:p>
            <a:r>
              <a:rPr lang="en-CA" dirty="0" smtClean="0"/>
              <a:t>There is a good correlation between the number of pools and the population density, except for </a:t>
            </a:r>
          </a:p>
          <a:p>
            <a:r>
              <a:rPr lang="en-CA" dirty="0" smtClean="0"/>
              <a:t>Plateau Mont-Royal , and Outremont, where we recommend to build new pools. </a:t>
            </a:r>
            <a:endParaRPr lang="en-CA" dirty="0"/>
          </a:p>
        </p:txBody>
      </p:sp>
      <p:grpSp>
        <p:nvGrpSpPr>
          <p:cNvPr id="8" name="Groupe 7"/>
          <p:cNvGrpSpPr/>
          <p:nvPr/>
        </p:nvGrpSpPr>
        <p:grpSpPr>
          <a:xfrm>
            <a:off x="1860931" y="1856509"/>
            <a:ext cx="7944134" cy="3711232"/>
            <a:chOff x="1860931" y="1856509"/>
            <a:chExt cx="7944134" cy="3711232"/>
          </a:xfrm>
        </p:grpSpPr>
        <p:pic>
          <p:nvPicPr>
            <p:cNvPr id="4" name="Image 3"/>
            <p:cNvPicPr>
              <a:picLocks noChangeAspect="1"/>
            </p:cNvPicPr>
            <p:nvPr/>
          </p:nvPicPr>
          <p:blipFill>
            <a:blip r:embed="rId2"/>
            <a:stretch>
              <a:fillRect/>
            </a:stretch>
          </p:blipFill>
          <p:spPr>
            <a:xfrm>
              <a:off x="1860931" y="1856509"/>
              <a:ext cx="7944134" cy="3711232"/>
            </a:xfrm>
            <a:prstGeom prst="rect">
              <a:avLst/>
            </a:prstGeom>
          </p:spPr>
        </p:pic>
        <p:sp>
          <p:nvSpPr>
            <p:cNvPr id="6" name="Ellipse 5"/>
            <p:cNvSpPr/>
            <p:nvPr/>
          </p:nvSpPr>
          <p:spPr>
            <a:xfrm>
              <a:off x="7565457" y="3147461"/>
              <a:ext cx="1732547" cy="8855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7" name="Ellipse 6"/>
            <p:cNvSpPr/>
            <p:nvPr/>
          </p:nvSpPr>
          <p:spPr>
            <a:xfrm>
              <a:off x="4577493" y="4443548"/>
              <a:ext cx="1732547" cy="8855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spTree>
    <p:extLst>
      <p:ext uri="{BB962C8B-B14F-4D97-AF65-F5344CB8AC3E}">
        <p14:creationId xmlns:p14="http://schemas.microsoft.com/office/powerpoint/2010/main" val="3165946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1527506" y="1496290"/>
            <a:ext cx="7711079" cy="3810393"/>
          </a:xfrm>
          <a:prstGeom prst="rect">
            <a:avLst/>
          </a:prstGeom>
        </p:spPr>
      </p:pic>
      <p:sp>
        <p:nvSpPr>
          <p:cNvPr id="5" name="Titre 1"/>
          <p:cNvSpPr>
            <a:spLocks noGrp="1"/>
          </p:cNvSpPr>
          <p:nvPr>
            <p:ph type="title"/>
          </p:nvPr>
        </p:nvSpPr>
        <p:spPr>
          <a:xfrm>
            <a:off x="1857375" y="-122238"/>
            <a:ext cx="8534400" cy="1508126"/>
          </a:xfrm>
        </p:spPr>
        <p:txBody>
          <a:bodyPr/>
          <a:lstStyle/>
          <a:p>
            <a:r>
              <a:rPr lang="en-US" b="1" dirty="0"/>
              <a:t>Relationship between number of pools and </a:t>
            </a:r>
            <a:r>
              <a:rPr lang="en-US" b="1" dirty="0" smtClean="0"/>
              <a:t>the median Age</a:t>
            </a:r>
            <a:endParaRPr lang="fr-CA" dirty="0"/>
          </a:p>
        </p:txBody>
      </p:sp>
      <p:sp>
        <p:nvSpPr>
          <p:cNvPr id="6" name="Ellipse 5"/>
          <p:cNvSpPr/>
          <p:nvPr/>
        </p:nvSpPr>
        <p:spPr>
          <a:xfrm>
            <a:off x="2041236" y="2512290"/>
            <a:ext cx="2382982" cy="25122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7" name="ZoneTexte 6"/>
          <p:cNvSpPr txBox="1"/>
          <p:nvPr/>
        </p:nvSpPr>
        <p:spPr>
          <a:xfrm>
            <a:off x="683491" y="5828145"/>
            <a:ext cx="11468204" cy="369332"/>
          </a:xfrm>
          <a:prstGeom prst="rect">
            <a:avLst/>
          </a:prstGeom>
          <a:noFill/>
        </p:spPr>
        <p:txBody>
          <a:bodyPr wrap="none" rtlCol="0">
            <a:spAutoFit/>
          </a:bodyPr>
          <a:lstStyle/>
          <a:p>
            <a:r>
              <a:rPr lang="en-CA" dirty="0" smtClean="0"/>
              <a:t>Ville-Marie, Sud-Ouest, and Ville-Marie  are neighborhoods with young population but with few pools. </a:t>
            </a:r>
            <a:endParaRPr lang="en-CA" dirty="0"/>
          </a:p>
        </p:txBody>
      </p:sp>
    </p:spTree>
    <p:extLst>
      <p:ext uri="{BB962C8B-B14F-4D97-AF65-F5344CB8AC3E}">
        <p14:creationId xmlns:p14="http://schemas.microsoft.com/office/powerpoint/2010/main" val="602147825"/>
      </p:ext>
    </p:extLst>
  </p:cSld>
  <p:clrMapOvr>
    <a:masterClrMapping/>
  </p:clrMapOvr>
</p:sld>
</file>

<file path=ppt/theme/theme1.xml><?xml version="1.0" encoding="utf-8"?>
<a:theme xmlns:a="http://schemas.openxmlformats.org/drawingml/2006/main" name="Secteu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1778</TotalTime>
  <Words>518</Words>
  <Application>Microsoft Office PowerPoint</Application>
  <PresentationFormat>Grand écran</PresentationFormat>
  <Paragraphs>29</Paragraphs>
  <Slides>10</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10</vt:i4>
      </vt:variant>
    </vt:vector>
  </HeadingPairs>
  <TitlesOfParts>
    <vt:vector size="13" baseType="lpstr">
      <vt:lpstr>Century Gothic</vt:lpstr>
      <vt:lpstr>Wingdings 3</vt:lpstr>
      <vt:lpstr>Secteur</vt:lpstr>
      <vt:lpstr>neighborhoods, where we need to buil new pools, or parks </vt:lpstr>
      <vt:lpstr>Introduction</vt:lpstr>
      <vt:lpstr>Goal of the Project</vt:lpstr>
      <vt:lpstr>Questions that can be asked  </vt:lpstr>
      <vt:lpstr>pool clusters in Montreal </vt:lpstr>
      <vt:lpstr>Which neighborhood​s have the more pools?</vt:lpstr>
      <vt:lpstr>Relationship between number of pools and population size</vt:lpstr>
      <vt:lpstr>Relationship between number of pools and the population density</vt:lpstr>
      <vt:lpstr>Relationship between number of pools and the median Age</vt:lpstr>
      <vt:lpstr>Conclusion</vt:lpstr>
    </vt:vector>
  </TitlesOfParts>
  <Company>CEMTL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neighborhoods, where we need to buil new pools, or parks </dc:title>
  <dc:creator>Sadoune Ait Kaci Azzou</dc:creator>
  <cp:lastModifiedBy>Sadoune Ait Kaci Azzou</cp:lastModifiedBy>
  <cp:revision>16</cp:revision>
  <dcterms:created xsi:type="dcterms:W3CDTF">2021-02-26T16:13:18Z</dcterms:created>
  <dcterms:modified xsi:type="dcterms:W3CDTF">2021-02-27T21:51:20Z</dcterms:modified>
</cp:coreProperties>
</file>