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24382413" cy="13716000"/>
  <p:notesSz cx="6858000" cy="9144000"/>
  <p:defaultTextStyle>
    <a:defPPr>
      <a:defRPr lang="ru-RU"/>
    </a:defPPr>
    <a:lvl1pPr marL="0" algn="l" defTabSz="1828709">
      <a:defRPr sz="36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36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36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36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36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36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36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36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36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68" d="100"/>
          <a:sy n="68" d="100"/>
        </p:scale>
        <p:origin x="1560" y="78"/>
      </p:cViewPr>
      <p:guideLst>
        <p:guide pos="7926" orient="horz"/>
        <p:guide pos="15073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AE627D-15EB-40F5-AEC0-AD078B3D9203}" type="datetimeFigureOut">
              <a:rPr lang="ru-RU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3FAC02-5901-4D7E-90A5-4DB54C8C6E8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709">
      <a:defRPr sz="24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>
      <a:defRPr sz="24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>
      <a:defRPr sz="24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>
      <a:defRPr sz="24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>
      <a:defRPr sz="24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>
      <a:defRPr sz="24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>
      <a:defRPr sz="24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>
      <a:defRPr sz="24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>
      <a:defRPr sz="24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F137EE-3395-24D7-2465-EC7779E75C3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63FAC02-5901-4D7E-90A5-4DB54C8C6E87}" type="slidenum">
              <a:rPr lang="ru-RU"/>
              <a:t>8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409EAC-2686-1FCA-7CAC-B1C59FEEDEB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175740-9106-1A31-F473-A8D58B55EAA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02761A-6DA5-1F34-74DA-B4B862B0999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1410EB-D232-05D6-A19F-7FE2564269F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6435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1887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6084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E62A48-A84B-810B-8E45-BF8B2898FE0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361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53027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84807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BF175F-2FD3-83DC-9A7C-800D85390BC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8FA32C-6107-8041-D953-FFBA7ECBE92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002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99386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20449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3654B-55FF-886F-D5D5-FA75D1944E2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Фамилия Имя Отчество</a:t>
            </a:r>
            <a:br>
              <a:rPr lang="ru-RU"/>
            </a:br>
            <a:r>
              <a:rPr lang="ru-RU"/>
              <a:t>Должность спикера в одну</a:t>
            </a:r>
            <a:br>
              <a:rPr lang="ru-RU"/>
            </a:br>
            <a:r>
              <a:rPr lang="ru-RU"/>
              <a:t>или более строк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ри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/>
            </a:br>
            <a:r>
              <a:rPr lang="ru-RU"/>
              <a:t>с целью создания и освоения </a:t>
            </a:r>
            <a:br>
              <a:rPr lang="ru-RU"/>
            </a:br>
            <a:r>
              <a:rPr lang="ru-RU"/>
              <a:t>новых технологий, становления </a:t>
            </a:r>
            <a:br>
              <a:rPr lang="ru-RU"/>
            </a:br>
            <a:r>
              <a:rPr lang="ru-RU"/>
              <a:t>и развития научных школ</a:t>
            </a:r>
            <a:endParaRPr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Достижения науки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Научное сообщество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События отрасли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/>
            </a:br>
            <a:r>
              <a:rPr lang="ru-RU"/>
              <a:t>в целом, способствует правовой охране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Информация о реализуемых образовательных программах,</a:t>
            </a:r>
            <a:br>
              <a:rPr lang="ru-RU"/>
            </a:br>
            <a:r>
              <a:rPr lang="ru-RU"/>
              <a:t>в том числе о реализуемых адаптированных образователь-</a:t>
            </a:r>
            <a:br>
              <a:rPr lang="ru-RU"/>
            </a:br>
            <a:r>
              <a:rPr lang="ru-RU"/>
              <a:t>ных</a:t>
            </a:r>
            <a:r>
              <a:rPr lang="ru-RU"/>
              <a:t> программах, с указанием </a:t>
            </a:r>
            <a:br>
              <a:rPr lang="ru-RU"/>
            </a:br>
            <a:r>
              <a:rPr lang="ru-RU"/>
              <a:t>в отношении каждой </a:t>
            </a:r>
            <a:r>
              <a:rPr lang="ru-RU"/>
              <a:t>образо</a:t>
            </a:r>
            <a:r>
              <a:rPr lang="ru-RU"/>
              <a:t>-</a:t>
            </a:r>
            <a:br>
              <a:rPr lang="ru-RU"/>
            </a:br>
            <a:r>
              <a:rPr lang="ru-RU"/>
              <a:t>вательной</a:t>
            </a:r>
            <a:r>
              <a:rPr lang="ru-RU"/>
              <a:t> программы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6116300" y="4401790"/>
            <a:ext cx="1924670" cy="221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 the industry's standard dummy text ever since the 1500s, when an unknown printer took a galley </a:t>
            </a:r>
            <a:br>
              <a:rPr lang="en-US"/>
            </a:br>
            <a:r>
              <a:rPr lang="en-US"/>
              <a:t>of type and scrambled it to make a type </a:t>
            </a:r>
            <a:br>
              <a:rPr lang="en-US"/>
            </a:br>
            <a:r>
              <a:rPr lang="en-US"/>
              <a:t>specimen book. It has survived not only </a:t>
            </a:r>
            <a:br>
              <a:rPr lang="en-US"/>
            </a:br>
            <a:r>
              <a:rPr lang="en-US"/>
              <a:t>five centuries, but also the leap into electronic typesetting, remaining essentially unchanged. It was </a:t>
            </a:r>
            <a:r>
              <a:rPr lang="en-US"/>
              <a:t>popularised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1-е место</a:t>
            </a:r>
            <a:endParaRPr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cреди</a:t>
            </a:r>
            <a:r>
              <a:rPr lang="ru-RU"/>
              <a:t> вузов Проекта 5–100 </a:t>
            </a:r>
            <a:br>
              <a:rPr lang="ru-RU"/>
            </a:br>
            <a:r>
              <a:rPr lang="ru-RU"/>
              <a:t>по количеству публикаций </a:t>
            </a:r>
            <a:br>
              <a:rPr lang="ru-RU"/>
            </a:br>
            <a:r>
              <a:rPr lang="ru-RU"/>
              <a:t>в материаловедении </a:t>
            </a:r>
            <a:br>
              <a:rPr lang="ru-RU"/>
            </a:br>
            <a:r>
              <a:rPr lang="ru-RU"/>
              <a:t>в журналах первого квартиля по SNIP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193279" y="5430202"/>
            <a:ext cx="2167200" cy="1813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is simply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</a:t>
            </a:r>
            <a:br>
              <a:rPr lang="en-US"/>
            </a:br>
            <a:r>
              <a:rPr lang="en-US"/>
              <a:t>of the printing and typesetting industry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/>
            </a:br>
            <a:r>
              <a:rPr lang="en-US"/>
              <a:t>It has survived not only five centuries</a:t>
            </a:r>
            <a:endParaRPr/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Акцентные плашки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 bwMode="auto"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>
                <a:solidFill>
                  <a:schemeClr val="accent2"/>
                </a:solidFill>
                <a:latin typeface="TT Norms Pro Medium"/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зображени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 printing and</a:t>
            </a:r>
            <a:br>
              <a:rPr lang="en-US"/>
            </a:br>
            <a:r>
              <a:rPr lang="en-US"/>
              <a:t>typesetting industry. Lorem Ipsum has been the industry's</a:t>
            </a:r>
            <a:br>
              <a:rPr lang="en-US"/>
            </a:br>
            <a:r>
              <a:rPr lang="en-US"/>
              <a:t>standard dummy text ever since the 1500s, when </a:t>
            </a:r>
            <a:br>
              <a:rPr lang="en-US"/>
            </a:br>
            <a:r>
              <a:rPr lang="en-US"/>
              <a:t>an unknown printer took a galley of type and scrambled</a:t>
            </a:r>
            <a:br>
              <a:rPr lang="en-US"/>
            </a:br>
            <a:r>
              <a:rPr lang="en-US"/>
              <a:t>it to make a type specimen book</a:t>
            </a:r>
            <a:endParaRPr lang="ru-RU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зображения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Стратегической целью НИТУ «МИСИС», согласно </a:t>
            </a:r>
            <a:br>
              <a:rPr lang="ru-RU"/>
            </a:br>
            <a:r>
              <a:rPr lang="ru-RU"/>
              <a:t>участию в Проекте «5–100», является вхождение </a:t>
            </a:r>
            <a:br>
              <a:rPr lang="ru-RU"/>
            </a:br>
            <a:r>
              <a:rPr lang="ru-RU"/>
              <a:t>и закрепление в числе ведущих мировых университетов </a:t>
            </a:r>
            <a:br>
              <a:rPr lang="ru-RU"/>
            </a:br>
            <a:r>
              <a:rPr lang="ru-RU"/>
              <a:t>по основным международным рейтингам (THE, QS), </a:t>
            </a:r>
            <a:br>
              <a:rPr lang="ru-RU"/>
            </a:br>
            <a:r>
              <a:rPr lang="ru-RU"/>
              <a:t>за счёт фундаментальных и прикладных исследований мирового уровня в материаловедении, нано- и </a:t>
            </a:r>
            <a:r>
              <a:rPr lang="ru-RU"/>
              <a:t>био</a:t>
            </a:r>
            <a:r>
              <a:rPr lang="ru-RU"/>
              <a:t>-</a:t>
            </a:r>
            <a:br>
              <a:rPr lang="ru-RU"/>
            </a:br>
            <a:r>
              <a:rPr lang="ru-RU"/>
              <a:t>технологиях, металлургии и горном деле.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 bwMode="auto"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ru-RU"/>
              <a:t>ТОП-10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956410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>
                <a:solidFill>
                  <a:schemeClr val="bg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Среди лучших вузов России, </a:t>
            </a:r>
            <a:br>
              <a:rPr lang="ru-RU"/>
            </a:br>
            <a:r>
              <a:rPr lang="ru-RU"/>
              <a:t>по версии «Интерфакс»</a:t>
            </a:r>
            <a:endParaRPr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728581" y="9141922"/>
            <a:ext cx="2286000" cy="18963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Диаграмм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График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Название данного</a:t>
            </a:r>
            <a:br>
              <a:rPr lang="ru-RU"/>
            </a:br>
            <a:r>
              <a:rPr lang="ru-RU"/>
              <a:t>блока информации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Постоянный поиск наиболее эффективных действующих</a:t>
            </a:r>
            <a:br>
              <a:rPr lang="ru-RU"/>
            </a:br>
            <a:r>
              <a:rPr lang="ru-RU"/>
              <a:t>веществ и их комбинаций,</a:t>
            </a:r>
            <a:br>
              <a:rPr lang="ru-RU"/>
            </a:br>
            <a:r>
              <a:rPr lang="ru-RU"/>
              <a:t>а также оригинальные</a:t>
            </a:r>
            <a:br>
              <a:rPr lang="ru-RU"/>
            </a:br>
            <a:r>
              <a:rPr lang="ru-RU"/>
              <a:t>инновационные препараты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Таблица 2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Сопроводительный текст</a:t>
            </a:r>
            <a:br>
              <a:rPr lang="ru-RU"/>
            </a:br>
            <a:r>
              <a:rPr lang="ru-RU"/>
              <a:t>к данной таблице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Заключительный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Ленинский проспект, д. 4</a:t>
            </a:r>
            <a:br>
              <a:rPr lang="ru-RU"/>
            </a:br>
            <a:r>
              <a:rPr lang="ru-RU"/>
              <a:t>Москва, 119049</a:t>
            </a:r>
            <a:br>
              <a:rPr lang="ru-RU"/>
            </a:br>
            <a:r>
              <a:rPr lang="ru-RU"/>
              <a:t>тел. +7 (495) 955-00-32</a:t>
            </a:r>
            <a:br>
              <a:rPr lang="ru-RU"/>
            </a:br>
            <a:r>
              <a:rPr lang="ru-RU"/>
              <a:t>e-</a:t>
            </a:r>
            <a:r>
              <a:rPr lang="ru-RU"/>
              <a:t>mail</a:t>
            </a:r>
            <a:r>
              <a:rPr lang="ru-RU"/>
              <a:t>: kancela@misis.ru</a:t>
            </a:r>
            <a:br>
              <a:rPr lang="ru-RU"/>
            </a:br>
            <a:r>
              <a:rPr lang="ru-RU"/>
              <a:t>misis.ru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Спасибо</a:t>
            </a:r>
            <a:br>
              <a:rPr lang="ru-RU"/>
            </a:br>
            <a:r>
              <a:rPr lang="ru-RU"/>
              <a:t>за внимание!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Титульный слайд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7890842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презентации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Подзаголовок в одну, две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>
              <a:lnSpc>
                <a:spcPts val="1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   </a:t>
            </a:r>
            <a:r>
              <a:rPr lang="ru-RU"/>
              <a:t>Заголовок</a:t>
            </a:r>
            <a:br>
              <a:rPr lang="ru-RU"/>
            </a:br>
            <a:r>
              <a:rPr lang="en-US"/>
              <a:t>       </a:t>
            </a: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br>
              <a:rPr lang="ru-RU"/>
            </a:b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 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en-US"/>
            </a:br>
            <a:r>
              <a:rPr lang="en-US"/>
              <a:t>     </a:t>
            </a:r>
            <a:r>
              <a:rPr lang="ru-RU"/>
              <a:t>короткий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Раздел или глав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br>
              <a:rPr lang="ru-RU"/>
            </a:br>
            <a:r>
              <a:rPr lang="ru-RU"/>
              <a:t>раздела</a:t>
            </a:r>
            <a:br>
              <a:rPr lang="ru-RU"/>
            </a:br>
            <a:r>
              <a:rPr lang="ru-RU"/>
              <a:t>или главы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pPr>
              <a:defRPr/>
            </a:pPr>
            <a:r>
              <a:rPr lang="ru-RU"/>
              <a:t>При наличии может</a:t>
            </a:r>
            <a:br>
              <a:rPr lang="ru-RU"/>
            </a:br>
            <a:r>
              <a:rPr lang="ru-RU"/>
              <a:t>размещаться общая</a:t>
            </a:r>
            <a:br>
              <a:rPr lang="ru-RU"/>
            </a:br>
            <a:r>
              <a:rPr lang="ru-RU"/>
              <a:t>информация данного</a:t>
            </a:r>
            <a:br>
              <a:rPr lang="ru-RU"/>
            </a:br>
            <a:r>
              <a:rPr lang="ru-RU"/>
              <a:t>раздела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в одну</a:t>
            </a:r>
            <a:br>
              <a:rPr lang="ru-RU"/>
            </a:br>
            <a:r>
              <a:rPr lang="ru-RU"/>
              <a:t>или несколько строк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</a:t>
            </a:r>
            <a:br>
              <a:rPr lang="en-US"/>
            </a:br>
            <a:r>
              <a:rPr lang="en-US"/>
              <a:t>of the printing and typesetting industry</a:t>
            </a:r>
            <a:br>
              <a:rPr lang="en-US"/>
            </a:br>
            <a:br>
              <a:rPr lang="en-US"/>
            </a:br>
            <a:r>
              <a:rPr lang="en-US"/>
              <a:t>Lorem Ipsum has been the industry's</a:t>
            </a:r>
            <a:br>
              <a:rPr lang="en-US"/>
            </a:br>
            <a:r>
              <a:rPr lang="en-US"/>
              <a:t>standard dummy text ever since the 1500s, when an unknown printer took a galley</a:t>
            </a:r>
            <a:br>
              <a:rPr lang="en-US"/>
            </a:br>
            <a:r>
              <a:rPr lang="en-US"/>
              <a:t>of type and scrambled it to make a type</a:t>
            </a:r>
            <a:br>
              <a:rPr lang="en-US"/>
            </a:br>
            <a:r>
              <a:rPr lang="en-US"/>
              <a:t>specimen book</a:t>
            </a:r>
            <a:endParaRPr lang="ru-RU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is simply dummy text</a:t>
            </a:r>
            <a:br>
              <a:rPr lang="en-US"/>
            </a:br>
            <a:r>
              <a:rPr lang="en-US"/>
              <a:t>Lorem Ipsum is simply 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72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«Хотел бы отметить особую роль НИТУ «</a:t>
            </a:r>
            <a:r>
              <a:rPr lang="ru-RU"/>
              <a:t>МИСиС</a:t>
            </a:r>
            <a:r>
              <a:rPr lang="ru-RU"/>
              <a:t>»</a:t>
            </a:r>
            <a:br>
              <a:rPr lang="ru-RU"/>
            </a:br>
            <a:r>
              <a:rPr lang="ru-RU"/>
              <a:t>в подготовке специалистов для предприятий ОМК.</a:t>
            </a:r>
            <a:br>
              <a:rPr lang="ru-RU"/>
            </a:br>
            <a:r>
              <a:rPr lang="ru-RU"/>
              <a:t>Блестящее качество образования и глубина знаний</a:t>
            </a:r>
            <a:br>
              <a:rPr lang="ru-RU"/>
            </a:br>
            <a:r>
              <a:rPr lang="ru-RU"/>
              <a:t>наших сотрудников, уникальные учебные программы</a:t>
            </a:r>
            <a:br>
              <a:rPr lang="ru-RU"/>
            </a:br>
            <a:r>
              <a:rPr lang="ru-RU"/>
              <a:t>университета, в том числе разработанные специально</a:t>
            </a:r>
            <a:br>
              <a:rPr lang="ru-RU"/>
            </a:br>
            <a:r>
              <a:rPr lang="ru-RU"/>
              <a:t>для нас, — один из главных факторов успеха ОМК»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Анатолий Седых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Председатель правления АО «ОМК».</a:t>
            </a:r>
            <a:br>
              <a:rPr lang="ru-RU"/>
            </a:br>
            <a:r>
              <a:rPr lang="ru-RU"/>
              <a:t>Выпускник МИСИС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</a:t>
            </a:r>
            <a:br>
              <a:rPr lang="en-US"/>
            </a:br>
            <a:r>
              <a:rPr lang="en-US"/>
              <a:t>text of the printing and typesetting</a:t>
            </a:r>
            <a:br>
              <a:rPr lang="en-US"/>
            </a:br>
            <a:r>
              <a:rPr lang="en-US"/>
              <a:t>industry. Lorem Ipsum has been</a:t>
            </a:r>
            <a:br>
              <a:rPr lang="en-US"/>
            </a:br>
            <a:r>
              <a:rPr lang="en-US"/>
              <a:t>the industry's standard dummy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 </a:t>
            </a:r>
            <a:endParaRPr/>
          </a:p>
          <a:p>
            <a:pPr lvl="0">
              <a:defRPr/>
            </a:pPr>
            <a:r>
              <a:rPr lang="en-US"/>
              <a:t>Lorem Ipsum has been the industry's </a:t>
            </a:r>
            <a:br>
              <a:rPr lang="en-US"/>
            </a:br>
            <a:r>
              <a:rPr lang="en-US"/>
              <a:t>standard dummy text ever since the 1500s,</a:t>
            </a:r>
            <a:br>
              <a:rPr lang="en-US"/>
            </a:br>
            <a:r>
              <a:rPr lang="en-US"/>
              <a:t>when an unknown printer took a galley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23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5990107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115</a:t>
            </a:r>
            <a:endParaRPr lang="ru-RU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</a:t>
            </a:r>
            <a:br>
              <a:rPr lang="en-US"/>
            </a:br>
            <a:r>
              <a:rPr lang="en-US"/>
              <a:t>dummy text</a:t>
            </a:r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19665091" y="3326257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8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Инфографика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</a:t>
            </a:r>
            <a:br>
              <a:rPr lang="en-US"/>
            </a:br>
            <a:r>
              <a:rPr lang="en-US"/>
              <a:t>dummy text of the printing and typesetting industry</a:t>
            </a:r>
            <a:endParaRPr/>
          </a:p>
          <a:p>
            <a:pPr lvl="0">
              <a:defRPr/>
            </a:pPr>
            <a:r>
              <a:rPr lang="en-US"/>
              <a:t>Lorem Ipsum has been</a:t>
            </a:r>
            <a:br>
              <a:rPr lang="en-US"/>
            </a:br>
            <a:r>
              <a:rPr lang="en-US"/>
              <a:t>the industry's standard dummy text ever since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Lorem</a:t>
            </a:r>
            <a:endParaRPr lang="ru-RU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</a:t>
            </a:r>
            <a:br>
              <a:rPr lang="en-US"/>
            </a:br>
            <a:r>
              <a:rPr lang="en-US"/>
              <a:t>is simply dummy</a:t>
            </a:r>
            <a:br>
              <a:rPr lang="en-US"/>
            </a:br>
            <a:r>
              <a:rPr lang="en-US"/>
              <a:t>text of the printing</a:t>
            </a:r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62%</a:t>
            </a:r>
            <a:endParaRPr lang="ru-RU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/>
              <a:t> </a:t>
            </a:r>
            <a:r>
              <a:rPr lang="ru-RU"/>
              <a:t>физики частиц»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Григорий Трубников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заместитель министра науки </a:t>
            </a:r>
            <a:br>
              <a:rPr lang="ru-RU"/>
            </a:br>
            <a:r>
              <a:rPr lang="ru-RU"/>
              <a:t>и высшего образования РФ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Lorem Ipsum is simply dummy text of the</a:t>
            </a:r>
            <a:br>
              <a:rPr lang="en-US"/>
            </a:br>
            <a:r>
              <a:rPr lang="en-US"/>
              <a:t>printing and typesetting industry Lorem Ipsum has been the industry's standard dummy text 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Буллиты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Заголовок раздела</a:t>
            </a:r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What is Lorem Ipsum?</a:t>
            </a:r>
            <a:endParaRPr lang="ru-RU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 bwMode="auto">
          <a:xfrm>
            <a:off x="1302653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 bwMode="auto"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ru-RU"/>
              <a:t>Докладчик (при необходимости)</a:t>
            </a:r>
            <a:endParaRPr/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>
                <a:solidFill>
                  <a:schemeClr val="accent1"/>
                </a:solidFill>
              </a:rPr>
              <a:t>misis.ru</a:t>
            </a:r>
            <a:endParaRPr lang="ru-RU" sz="160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/>
              </a:defRPr>
            </a:lvl1pPr>
          </a:lstStyle>
          <a:p>
            <a:pPr lvl="0">
              <a:defRPr/>
            </a:pPr>
            <a:r>
              <a:rPr lang="ru-RU"/>
              <a:t>Организация и управление научно-образовательным</a:t>
            </a:r>
            <a:br>
              <a:rPr lang="ru-RU"/>
            </a:br>
            <a:r>
              <a:rPr lang="ru-RU"/>
              <a:t>процессом по программам</a:t>
            </a:r>
            <a:br>
              <a:rPr lang="ru-RU"/>
            </a:br>
            <a:r>
              <a:rPr lang="ru-RU"/>
              <a:t>подготовки научно-</a:t>
            </a:r>
            <a:br>
              <a:rPr lang="ru-RU"/>
            </a:br>
            <a:r>
              <a:rPr lang="ru-RU"/>
              <a:t>педагогических кадров</a:t>
            </a:r>
            <a:br>
              <a:rPr lang="ru-RU"/>
            </a:br>
            <a:r>
              <a:rPr lang="ru-RU"/>
              <a:t>в аспирантуре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r>
              <a:rPr lang="ru-RU"/>
              <a:t>Разработка нормативной</a:t>
            </a:r>
            <a:br>
              <a:rPr lang="ru-RU"/>
            </a:br>
            <a:r>
              <a:rPr lang="ru-RU"/>
              <a:t>и методической документации</a:t>
            </a:r>
            <a:br>
              <a:rPr lang="ru-RU"/>
            </a:br>
            <a:r>
              <a:rPr lang="ru-RU"/>
              <a:t>по осуществлению </a:t>
            </a:r>
            <a:br>
              <a:rPr lang="ru-RU"/>
            </a:br>
            <a:r>
              <a:rPr lang="ru-RU"/>
              <a:t>научно-образовательной</a:t>
            </a:r>
            <a:br>
              <a:rPr lang="ru-RU"/>
            </a:br>
            <a:r>
              <a:rPr lang="ru-RU"/>
              <a:t>деятельности в аспирантуре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презентации в одну или несколько строк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B5E2A4-72D4-4DC4-9470-54C0EE06E412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1" ftr="1" hdr="0" sldNum="1"/>
  <p:txStyles>
    <p:titleStyle>
      <a:lvl1pPr algn="l" defTabSz="1828709">
        <a:lnSpc>
          <a:spcPct val="90000"/>
        </a:lnSpc>
        <a:spcBef>
          <a:spcPts val="0"/>
        </a:spcBef>
        <a:buNone/>
        <a:defRPr sz="8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>
        <a:lnSpc>
          <a:spcPct val="90000"/>
        </a:lnSpc>
        <a:spcBef>
          <a:spcPts val="2000"/>
        </a:spcBef>
        <a:buFont typeface="Arial"/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>
        <a:lnSpc>
          <a:spcPct val="90000"/>
        </a:lnSpc>
        <a:spcBef>
          <a:spcPts val="1000"/>
        </a:spcBef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>
        <a:defRPr sz="36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 bwMode="auto">
          <a:xfrm>
            <a:off x="1298516" y="3512459"/>
            <a:ext cx="13549598" cy="4314960"/>
          </a:xfrm>
        </p:spPr>
        <p:txBody>
          <a:bodyPr/>
          <a:lstStyle/>
          <a:p>
            <a:pPr>
              <a:defRPr/>
            </a:pPr>
            <a:r>
              <a:rPr sz="7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Задача построения максимального потока в сети. Алгоритм Диницы.</a:t>
            </a:r>
            <a:endParaRPr sz="720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 bwMode="auto"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Борисенко Павел Дмитриевич</a:t>
            </a:r>
            <a:endParaRPr/>
          </a:p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БИВТ-23-4</a:t>
            </a:r>
            <a:br>
              <a:rPr lang="ru-RU">
                <a:latin typeface="Tahoma"/>
                <a:ea typeface="Tahoma"/>
                <a:cs typeface="Tahoma"/>
              </a:rPr>
            </a:br>
            <a:br>
              <a:rPr lang="ru-RU">
                <a:latin typeface="Tahoma"/>
                <a:ea typeface="Tahoma"/>
                <a:cs typeface="Tahoma"/>
              </a:rPr>
            </a:br>
            <a:r>
              <a:rPr lang="ru-RU">
                <a:latin typeface="Tahoma"/>
                <a:ea typeface="Tahoma"/>
                <a:cs typeface="Tahoma"/>
              </a:rPr>
              <a:t>Репозиторий</a:t>
            </a:r>
            <a:r>
              <a:rPr lang="en-US">
                <a:latin typeface="Tahoma"/>
                <a:ea typeface="Tahoma"/>
                <a:cs typeface="Tahoma"/>
              </a:rPr>
              <a:t>:</a:t>
            </a:r>
            <a:endParaRPr/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  <a:p>
            <a:pPr>
              <a:defRPr/>
            </a:pP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283621113" name=""/>
          <p:cNvSpPr txBox="1"/>
          <p:nvPr/>
        </p:nvSpPr>
        <p:spPr bwMode="auto">
          <a:xfrm flipH="0" flipV="0">
            <a:off x="1373115" y="10221588"/>
            <a:ext cx="7419235" cy="640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https://github.com/sadpablik/Dinica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 bwMode="auto">
          <a:xfrm>
            <a:off x="1298516" y="12394465"/>
            <a:ext cx="8542170" cy="610335"/>
          </a:xfrm>
        </p:spPr>
        <p:txBody>
          <a:bodyPr/>
          <a:lstStyle/>
          <a:p>
            <a:pPr>
              <a:defRPr/>
            </a:pPr>
            <a:r>
              <a:rPr lang="ru-RU">
                <a:latin typeface="Tahoma"/>
                <a:ea typeface="Tahoma"/>
                <a:cs typeface="Tahoma"/>
              </a:rPr>
              <a:t>e-mail</a:t>
            </a:r>
            <a:r>
              <a:rPr lang="ru-RU">
                <a:latin typeface="Tahoma"/>
                <a:ea typeface="Tahoma"/>
                <a:cs typeface="Tahoma"/>
              </a:rPr>
              <a:t>:</a:t>
            </a:r>
            <a:r>
              <a:rPr lang="en-US">
                <a:latin typeface="Tahoma"/>
                <a:ea typeface="Tahoma"/>
                <a:cs typeface="Tahoma"/>
              </a:rPr>
              <a:t>m2302250@edu.misis.ru</a:t>
            </a:r>
            <a:endParaRPr lang="ru-RU">
              <a:latin typeface="Tahoma"/>
              <a:ea typeface="Tahoma"/>
              <a:cs typeface="Tahoma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7200" b="1">
                <a:latin typeface="Tahoma"/>
                <a:ea typeface="Tahoma"/>
                <a:cs typeface="Tahoma"/>
              </a:rPr>
              <a:t>Спасибо</a:t>
            </a:r>
            <a:br>
              <a:rPr lang="ru-RU" sz="7200" b="1">
                <a:latin typeface="Tahoma"/>
                <a:ea typeface="Tahoma"/>
                <a:cs typeface="Tahoma"/>
              </a:rPr>
            </a:br>
            <a:r>
              <a:rPr lang="ru-RU" sz="7200" b="1">
                <a:latin typeface="Tahoma"/>
                <a:ea typeface="Tahoma"/>
                <a:cs typeface="Tahoma"/>
              </a:rPr>
              <a:t>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Введение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1298516" y="4843684"/>
            <a:ext cx="12678741" cy="6542999"/>
          </a:xfrm>
        </p:spPr>
        <p:txBody>
          <a:bodyPr/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Задача нахождения максимального потока — это одна из основных задач теории графов, используемая для моделирования и анализа систем, например, транспортных или коммуникационных сетей.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Применение: задачу можно использовать для оптимизации распределения ресурсов, в сетях, в задачах поиска наибольшего потока и в других.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этой работе рассматривается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Диница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эффективный метод нахождения максимального потока в графах.</a:t>
            </a:r>
            <a:endParaRPr sz="36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2</a:t>
            </a:fld>
            <a:endParaRPr lang="ru-RU"/>
          </a:p>
        </p:txBody>
      </p:sp>
      <p:pic>
        <p:nvPicPr>
          <p:cNvPr id="9799962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975416" y="3125642"/>
            <a:ext cx="7610474" cy="7610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Теоретическое описание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841013" y="4360233"/>
            <a:ext cx="13839884" cy="2732773"/>
          </a:xfrm>
        </p:spPr>
        <p:txBody>
          <a:bodyPr/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Диница основан на двух ключевых операциях: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Построение уровневого графа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помощью поиска в ширину (BFS).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Поиск блокирующих потоков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помощью поиска в глубину (DFS).</a:t>
            </a:r>
            <a:endParaRPr sz="36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3</a:t>
            </a:fld>
            <a:endParaRPr lang="ru-RU"/>
          </a:p>
        </p:txBody>
      </p:sp>
      <p:sp>
        <p:nvSpPr>
          <p:cNvPr id="16" name="Текст 3"/>
          <p:cNvSpPr txBox="1"/>
          <p:nvPr/>
        </p:nvSpPr>
        <p:spPr bwMode="auto">
          <a:xfrm>
            <a:off x="841013" y="6449977"/>
            <a:ext cx="13839884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>
              <a:lnSpc>
                <a:spcPct val="100000"/>
              </a:lnSpc>
              <a:spcBef>
                <a:spcPts val="0"/>
              </a:spcBef>
              <a:buFont typeface="Arial"/>
              <a:buNone/>
              <a:defRPr sz="4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использует </a:t>
            </a: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уровневые графы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уменьшения числа возможных путей, по которым может протекать поток, что ускоряет выполнение.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Каждая итерация алгоритма состоит из нескольких фаз: построения уровневого графа и нахождения блокирующих потоков.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продолжается до тех пор, пока невозможно увеличить поток.</a:t>
            </a:r>
            <a:endParaRPr sz="3600"/>
          </a:p>
        </p:txBody>
      </p:sp>
      <p:sp>
        <p:nvSpPr>
          <p:cNvPr id="750568078" name=""/>
          <p:cNvSpPr txBox="1"/>
          <p:nvPr/>
        </p:nvSpPr>
        <p:spPr bwMode="auto">
          <a:xfrm flipH="0" flipV="0">
            <a:off x="15435833" y="246944"/>
            <a:ext cx="3662412" cy="1197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Инициализация  </a:t>
            </a:r>
            <a:endParaRPr lang="ru-RU" sz="20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(Потоки = 0, Создание графа)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|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v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Выполнение BFS       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(Построение уровневого графа) 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|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v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Выполнение DFS         </a:t>
            </a:r>
            <a:endParaRPr lang="ru-RU" sz="20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(Поиск увеличивающих путей)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|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v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Обновление потоков       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(Корректировка потоков по    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найденным путям)   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|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v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Повторять до конца      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(Пока существуют увеличивающие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пути в уровне графа)       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|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        v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----------------------------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   Конечный результат    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(Максимальный поток)    </a:t>
            </a:r>
            <a:endParaRPr sz="2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44620" y="1352064"/>
            <a:ext cx="21053485" cy="1878793"/>
          </a:xfrm>
        </p:spPr>
        <p:txBody>
          <a:bodyPr/>
          <a:lstStyle/>
          <a:p>
            <a:pPr>
              <a:defRPr/>
            </a:pPr>
            <a:r>
              <a:rPr lang="ru-RU" b="1"/>
              <a:t>Сравнение алгоритма с аналогичными алгоритмами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14723826" y="9736543"/>
            <a:ext cx="5207710" cy="1869844"/>
          </a:xfrm>
        </p:spPr>
        <p:txBody>
          <a:bodyPr/>
          <a:lstStyle/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Эдмондса-Карпа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менее эффективен на плотных графах, имеет сложность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O(VE^2)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4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 bwMode="auto">
          <a:xfrm flipH="0" flipV="0">
            <a:off x="18852978" y="5379738"/>
            <a:ext cx="5207710" cy="1869844"/>
          </a:xfrm>
        </p:spPr>
        <p:txBody>
          <a:bodyPr/>
          <a:lstStyle/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Форда-Фалкерсона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имеет большую сложность, особенно при больших графах.</a:t>
            </a:r>
            <a:endParaRPr sz="280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3"/>
          </p:nvPr>
        </p:nvSpPr>
        <p:spPr bwMode="auto">
          <a:xfrm>
            <a:off x="14087331" y="7584599"/>
            <a:ext cx="6937374" cy="593557"/>
          </a:xfrm>
        </p:spPr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Преимущества </a:t>
            </a: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алгоритма Диница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более высокая производительность при работе с графами средней плотности.</a:t>
            </a:r>
            <a:endParaRPr sz="2800"/>
          </a:p>
        </p:txBody>
      </p:sp>
      <p:pic>
        <p:nvPicPr>
          <p:cNvPr id="974793739" name=""/>
          <p:cNvPicPr>
            <a:picLocks noChangeAspect="1"/>
          </p:cNvPicPr>
          <p:nvPr/>
        </p:nvPicPr>
        <p:blipFill>
          <a:blip r:embed="rId3"/>
          <a:srcRect l="0" t="2261" r="0" b="0"/>
          <a:stretch/>
        </p:blipFill>
        <p:spPr bwMode="auto">
          <a:xfrm flipH="0" flipV="0">
            <a:off x="313024" y="9593684"/>
            <a:ext cx="13923363" cy="2248006"/>
          </a:xfrm>
          <a:prstGeom prst="rect">
            <a:avLst/>
          </a:prstGeom>
        </p:spPr>
      </p:pic>
      <p:pic>
        <p:nvPicPr>
          <p:cNvPr id="19628647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4135" y="3859711"/>
            <a:ext cx="11740400" cy="5009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540043" y="1074020"/>
            <a:ext cx="5829400" cy="953475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endParaRPr sz="360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7</a:t>
            </a:fld>
            <a:endParaRPr lang="ru-RU"/>
          </a:p>
        </p:txBody>
      </p:sp>
      <p:pic>
        <p:nvPicPr>
          <p:cNvPr id="9978978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5694" y="2186246"/>
            <a:ext cx="9103471" cy="10212855"/>
          </a:xfrm>
          <a:prstGeom prst="rect">
            <a:avLst/>
          </a:prstGeom>
        </p:spPr>
      </p:pic>
      <p:sp>
        <p:nvSpPr>
          <p:cNvPr id="285224320" name=""/>
          <p:cNvSpPr txBox="1"/>
          <p:nvPr/>
        </p:nvSpPr>
        <p:spPr bwMode="auto">
          <a:xfrm flipH="0" flipV="0">
            <a:off x="12595971" y="1485652"/>
            <a:ext cx="6704217" cy="112335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Описание ключевых частей кода:</a:t>
            </a: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Конструктор класса Dinic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конструкторе создаются все необходимые структуры данных: список смежности </a:t>
            </a:r>
            <a:r>
              <a:rPr sz="3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adj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матрица пропускных способностей </a:t>
            </a:r>
            <a:r>
              <a:rPr sz="3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capacity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массивы для уровней вершин </a:t>
            </a:r>
            <a:r>
              <a:rPr sz="3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level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указателей для обхода рёбер </a:t>
            </a:r>
            <a:r>
              <a:rPr sz="3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ptr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AddEdge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Добавляет рёбра в граф с заданной пропускной способностью. Для каждого рёберного направления добавляется обратное ребро с нулевой пропускной способностью.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9628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540043" y="1074020"/>
            <a:ext cx="5829400" cy="953475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endParaRPr sz="3600"/>
          </a:p>
        </p:txBody>
      </p:sp>
      <p:sp>
        <p:nvSpPr>
          <p:cNvPr id="528015134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8596E43D-C351-8BA0-637F-55B6012B15DF}" type="slidenum">
              <a:rPr lang="ru-RU"/>
              <a:t/>
            </a:fld>
            <a:endParaRPr lang="ru-RU"/>
          </a:p>
        </p:txBody>
      </p:sp>
      <p:pic>
        <p:nvPicPr>
          <p:cNvPr id="19900250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876388" y="739880"/>
            <a:ext cx="8838888" cy="12208604"/>
          </a:xfrm>
          <a:prstGeom prst="rect">
            <a:avLst/>
          </a:prstGeom>
        </p:spPr>
      </p:pic>
      <p:sp>
        <p:nvSpPr>
          <p:cNvPr id="2068601575" name=""/>
          <p:cNvSpPr txBox="1"/>
          <p:nvPr/>
        </p:nvSpPr>
        <p:spPr bwMode="auto">
          <a:xfrm flipH="0" flipV="0">
            <a:off x="689722" y="3157360"/>
            <a:ext cx="10656048" cy="7224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BFS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Строит уровневый граф с помощью поиска в ширину. Уровни вершин показывают, насколько близко каждая вершина находится от истока. Эта функция необходима для понимания, какие вершины могут быть достигнуты из истока в одном блоке поиска.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DFS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Основана на поиске в глубину и используется для передачи потока по найденным путям. Она находит возможный поток вдоль пути и обновляет пропускные способности рёбер.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357643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540043" y="1074020"/>
            <a:ext cx="5829400" cy="953475"/>
          </a:xfrm>
        </p:spPr>
        <p:txBody>
          <a:bodyPr/>
          <a:lstStyle/>
          <a:p>
            <a:pPr>
              <a:defRPr/>
            </a:pPr>
            <a:r>
              <a:rPr lang="ru-RU" sz="3600" b="1"/>
              <a:t>Реализация алгоритма</a:t>
            </a:r>
            <a:endParaRPr sz="3600"/>
          </a:p>
        </p:txBody>
      </p:sp>
      <p:sp>
        <p:nvSpPr>
          <p:cNvPr id="124329688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440597FA-E5F3-E408-316B-E8D8E97B772D}" type="slidenum">
              <a:rPr lang="ru-RU"/>
              <a:t/>
            </a:fld>
            <a:endParaRPr lang="ru-RU"/>
          </a:p>
        </p:txBody>
      </p:sp>
      <p:sp>
        <p:nvSpPr>
          <p:cNvPr id="2046347419" name=""/>
          <p:cNvSpPr txBox="1"/>
          <p:nvPr/>
        </p:nvSpPr>
        <p:spPr bwMode="auto">
          <a:xfrm flipH="0" flipV="0">
            <a:off x="689722" y="3157360"/>
            <a:ext cx="10657128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Функция MaxFlow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/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 основная функция, которая вызывает BFS для построения уровневого графа и затем вызывает DFS для передачи потока через найденные пути.</a:t>
            </a:r>
            <a:endParaRPr sz="3600"/>
          </a:p>
        </p:txBody>
      </p:sp>
      <p:pic>
        <p:nvPicPr>
          <p:cNvPr id="15563606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064333" y="1246913"/>
            <a:ext cx="11864053" cy="10465308"/>
          </a:xfrm>
          <a:prstGeom prst="rect">
            <a:avLst/>
          </a:prstGeom>
        </p:spPr>
      </p:pic>
      <p:sp>
        <p:nvSpPr>
          <p:cNvPr id="1565814292" name=""/>
          <p:cNvSpPr txBox="1"/>
          <p:nvPr/>
        </p:nvSpPr>
        <p:spPr bwMode="auto">
          <a:xfrm flipH="0" flipV="0">
            <a:off x="724999" y="6702777"/>
            <a:ext cx="8493306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Класс </a:t>
            </a:r>
            <a:r>
              <a:rPr lang="en-US"/>
              <a:t>Program:</a:t>
            </a:r>
            <a:endParaRPr lang="en-US"/>
          </a:p>
          <a:p>
            <a:pPr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 основной класс где создаем наш граф и проверяем его</a:t>
            </a:r>
            <a:endParaRPr sz="36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279159" y="924896"/>
            <a:ext cx="6960841" cy="918251"/>
          </a:xfrm>
        </p:spPr>
        <p:txBody>
          <a:bodyPr/>
          <a:lstStyle/>
          <a:p>
            <a:pPr>
              <a:defRPr/>
            </a:pPr>
            <a:r>
              <a:rPr lang="ru-RU" b="1"/>
              <a:t>Тестирование</a:t>
            </a: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66B5E2A4-72D4-4DC4-9470-54C0EE06E412}" type="slidenum">
              <a:rPr lang="ru-RU"/>
              <a:t>6</a:t>
            </a:fld>
            <a:endParaRPr lang="ru-RU"/>
          </a:p>
        </p:txBody>
      </p:sp>
      <p:pic>
        <p:nvPicPr>
          <p:cNvPr id="15393834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2638" y="3457222"/>
            <a:ext cx="11227909" cy="9278055"/>
          </a:xfrm>
          <a:prstGeom prst="rect">
            <a:avLst/>
          </a:prstGeom>
        </p:spPr>
      </p:pic>
      <p:pic>
        <p:nvPicPr>
          <p:cNvPr id="148408370" name=""/>
          <p:cNvPicPr>
            <a:picLocks noChangeAspect="1"/>
          </p:cNvPicPr>
          <p:nvPr/>
        </p:nvPicPr>
        <p:blipFill>
          <a:blip r:embed="rId4"/>
          <a:srcRect l="12007" t="0" r="7579" b="14367"/>
          <a:stretch/>
        </p:blipFill>
        <p:spPr bwMode="auto">
          <a:xfrm flipH="0" flipV="0">
            <a:off x="13646940" y="9954330"/>
            <a:ext cx="6508749" cy="2628194"/>
          </a:xfrm>
          <a:prstGeom prst="rect">
            <a:avLst/>
          </a:prstGeom>
        </p:spPr>
      </p:pic>
      <p:sp>
        <p:nvSpPr>
          <p:cNvPr id="1221938914" name=""/>
          <p:cNvSpPr txBox="1"/>
          <p:nvPr/>
        </p:nvSpPr>
        <p:spPr bwMode="auto">
          <a:xfrm flipH="0" flipV="0">
            <a:off x="12525416" y="4691944"/>
            <a:ext cx="9385328" cy="435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корректно работает на различных графах с разными структурами.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Программа способна обрабатывать как простые, так и более сложные графы.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Программа работает эффективно при увеличении размера графа, но для графов с очень большим числом рёбер и вершин можно ожидать некоторое замедление работы из-за сложности алгоритма.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20206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Заключение</a:t>
            </a:r>
            <a:endParaRPr/>
          </a:p>
        </p:txBody>
      </p:sp>
      <p:sp>
        <p:nvSpPr>
          <p:cNvPr id="1985196026" name="Текст 3"/>
          <p:cNvSpPr>
            <a:spLocks noGrp="1"/>
          </p:cNvSpPr>
          <p:nvPr>
            <p:ph type="body" sz="quarter" idx="12"/>
          </p:nvPr>
        </p:nvSpPr>
        <p:spPr bwMode="auto">
          <a:xfrm>
            <a:off x="1298514" y="4901742"/>
            <a:ext cx="10626782" cy="6542998"/>
          </a:xfrm>
        </p:spPr>
        <p:txBody>
          <a:bodyPr/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Диница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успешно решает задачу нахождения максимального потока в сети с использованием метода улучшенного поиска в ширину (BFS) для построения уровней и глубинного поиска (DFS) для отправки потока. Это делает его эффективным для работы с графами средней и большой сложности.</a:t>
            </a:r>
            <a:endParaRPr sz="3600"/>
          </a:p>
        </p:txBody>
      </p:sp>
      <p:sp>
        <p:nvSpPr>
          <p:cNvPr id="73430699" name="Номер слайда 11"/>
          <p:cNvSpPr>
            <a:spLocks noGrp="1"/>
          </p:cNvSpPr>
          <p:nvPr>
            <p:ph type="sldNum" sz="quarter" idx="20"/>
          </p:nvPr>
        </p:nvSpPr>
        <p:spPr bwMode="auto"/>
        <p:txBody>
          <a:bodyPr/>
          <a:lstStyle/>
          <a:p>
            <a:pPr>
              <a:defRPr/>
            </a:pPr>
            <a:fld id="{85FCA37F-1D9C-F58F-C9D4-E5FA345D7829}" type="slidenum">
              <a:rPr lang="ru-RU"/>
              <a:t/>
            </a:fld>
            <a:endParaRPr lang="ru-RU"/>
          </a:p>
        </p:txBody>
      </p:sp>
      <p:pic>
        <p:nvPicPr>
          <p:cNvPr id="16418374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953749" y="2363610"/>
            <a:ext cx="12706962" cy="7725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/>
  <cp:revision>90</cp:revision>
  <dcterms:created xsi:type="dcterms:W3CDTF">2022-07-26T11:52:44Z</dcterms:created>
  <dcterms:modified xsi:type="dcterms:W3CDTF">2024-12-07T17:17:23Z</dcterms:modified>
</cp:coreProperties>
</file>