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24382413" cy="13716000"/>
  <p:notesSz cx="6858000" cy="9144000"/>
  <p:defaultTextStyle>
    <a:defPPr>
      <a:defRPr lang="ru-RU"/>
    </a:defPPr>
    <a:lvl1pPr marL="0" algn="l" defTabSz="1828709">
      <a:defRPr sz="36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>
      <a:defRPr sz="36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>
      <a:defRPr sz="36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>
      <a:defRPr sz="36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>
      <a:defRPr sz="36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>
      <a:defRPr sz="36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>
      <a:defRPr sz="36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>
      <a:defRPr sz="36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>
      <a:defRPr sz="36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68" d="100"/>
          <a:sy n="68" d="100"/>
        </p:scale>
        <p:origin x="1560" y="78"/>
      </p:cViewPr>
      <p:guideLst>
        <p:guide pos="7926" orient="horz"/>
        <p:guide pos="15073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2AE627D-15EB-40F5-AEC0-AD078B3D9203}" type="datetimeFigureOut">
              <a:rPr lang="ru-RU"/>
              <a:t>07.12.2024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3FAC02-5901-4D7E-90A5-4DB54C8C6E87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709">
      <a:defRPr sz="24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>
      <a:defRPr sz="24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>
      <a:defRPr sz="24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>
      <a:defRPr sz="24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>
      <a:defRPr sz="24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>
      <a:defRPr sz="24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>
      <a:defRPr sz="24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>
      <a:defRPr sz="24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>
      <a:defRPr sz="24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F137EE-3395-24D7-2465-EC7779E75C3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409EAC-2686-1FCA-7CAC-B1C59FEEDEB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175740-9106-1A31-F473-A8D58B55EAA1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03995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46368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36327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60B49F-4C82-F895-66C6-45BC4A0D3FF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73472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82820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4274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C56CDC-F279-F21F-230C-65E2285CD6C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8FA32C-6107-8041-D953-FFBA7ECBE92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6002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099386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20449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C3654B-55FF-886F-D5D5-FA75D1944E24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63FAC02-5901-4D7E-90A5-4DB54C8C6E87}" type="slidenum">
              <a:rPr lang="ru-RU"/>
              <a:t>8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4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5185743"/>
            <a:ext cx="9952581" cy="3850681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презентации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298516" y="9036424"/>
            <a:ext cx="9952581" cy="19995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pPr>
              <a:defRPr/>
            </a:pPr>
            <a:r>
              <a:rPr lang="ru-RU"/>
              <a:t>Фамилия Имя Отчество</a:t>
            </a:r>
            <a:br>
              <a:rPr lang="ru-RU"/>
            </a:br>
            <a:r>
              <a:rPr lang="ru-RU"/>
              <a:t>Должность спикера в одну</a:t>
            </a:r>
            <a:br>
              <a:rPr lang="ru-RU"/>
            </a:br>
            <a:r>
              <a:rPr lang="ru-RU"/>
              <a:t>или более строк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Три колон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851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Управление науки формирует приоритетные направления научно-исследовательской деятельности университета </a:t>
            </a:r>
            <a:br>
              <a:rPr lang="ru-RU"/>
            </a:br>
            <a:r>
              <a:rPr lang="ru-RU"/>
              <a:t>с целью создания и освоения </a:t>
            </a:r>
            <a:br>
              <a:rPr lang="ru-RU"/>
            </a:br>
            <a:r>
              <a:rPr lang="ru-RU"/>
              <a:t>новых технологий, становления </a:t>
            </a:r>
            <a:br>
              <a:rPr lang="ru-RU"/>
            </a:br>
            <a:r>
              <a:rPr lang="ru-RU"/>
              <a:t>и развития научных школ</a:t>
            </a:r>
            <a:endParaRPr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338232" y="7037794"/>
            <a:ext cx="6897051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Достижения науки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8674101" y="7037794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Научное сообщество</a:t>
            </a:r>
            <a:endParaRPr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6054389" y="7037793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События отрасли</a:t>
            </a:r>
            <a:endParaRPr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8674101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Управление науки занимается развитием научно-технического потенциала подразделений университета, отдельных сотрудников и университета</a:t>
            </a:r>
            <a:br>
              <a:rPr lang="ru-RU"/>
            </a:br>
            <a:r>
              <a:rPr lang="ru-RU"/>
              <a:t>в целом, способствует правовой охране</a:t>
            </a:r>
            <a:endParaRPr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1605499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Информация о реализуемых образовательных программах,</a:t>
            </a:r>
            <a:br>
              <a:rPr lang="ru-RU"/>
            </a:br>
            <a:r>
              <a:rPr lang="ru-RU"/>
              <a:t>в том числе о реализуемых адаптированных образователь-</a:t>
            </a:r>
            <a:br>
              <a:rPr lang="ru-RU"/>
            </a:br>
            <a:r>
              <a:rPr lang="ru-RU"/>
              <a:t>ных</a:t>
            </a:r>
            <a:r>
              <a:rPr lang="ru-RU"/>
              <a:t> программах, с указанием </a:t>
            </a:r>
            <a:br>
              <a:rPr lang="ru-RU"/>
            </a:br>
            <a:r>
              <a:rPr lang="ru-RU"/>
              <a:t>в отношении каждой </a:t>
            </a:r>
            <a:r>
              <a:rPr lang="ru-RU"/>
              <a:t>образо</a:t>
            </a:r>
            <a:r>
              <a:rPr lang="ru-RU"/>
              <a:t>-</a:t>
            </a:r>
            <a:br>
              <a:rPr lang="ru-RU"/>
            </a:br>
            <a:r>
              <a:rPr lang="ru-RU"/>
              <a:t>вательной</a:t>
            </a:r>
            <a:r>
              <a:rPr lang="ru-RU"/>
              <a:t> программы</a:t>
            </a:r>
            <a:endParaRPr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390650" y="4776190"/>
            <a:ext cx="2217600" cy="183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8762351" y="4599790"/>
            <a:ext cx="1764000" cy="201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16116300" y="4401790"/>
            <a:ext cx="1924670" cy="221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Акцентные плаш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>
            <a:off x="12442825" y="4707604"/>
            <a:ext cx="11939588" cy="57127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7765" y="4572755"/>
            <a:ext cx="10627535" cy="77002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</a:t>
            </a:r>
            <a:br>
              <a:rPr lang="en-US"/>
            </a:br>
            <a:r>
              <a:rPr lang="en-US"/>
              <a:t>of the printing and typesetting industry</a:t>
            </a:r>
            <a:endParaRPr/>
          </a:p>
          <a:p>
            <a:pPr lvl="0">
              <a:defRPr/>
            </a:pPr>
            <a:r>
              <a:rPr lang="en-US"/>
              <a:t>Lorem Ipsum has been the industry's standard dummy text ever since the 1500s, when an unknown printer took a galley </a:t>
            </a:r>
            <a:br>
              <a:rPr lang="en-US"/>
            </a:br>
            <a:r>
              <a:rPr lang="en-US"/>
              <a:t>of type and scrambled it to make a type </a:t>
            </a:r>
            <a:br>
              <a:rPr lang="en-US"/>
            </a:br>
            <a:r>
              <a:rPr lang="en-US"/>
              <a:t>specimen book. It has survived not only </a:t>
            </a:r>
            <a:br>
              <a:rPr lang="en-US"/>
            </a:br>
            <a:r>
              <a:rPr lang="en-US"/>
              <a:t>five centuries, but also the leap into electronic typesetting, remaining essentially unchanged. It was </a:t>
            </a:r>
            <a:r>
              <a:rPr lang="en-US"/>
              <a:t>popularised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6035339" y="5373052"/>
            <a:ext cx="6937374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1-е место</a:t>
            </a:r>
            <a:endParaRPr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16035946" y="6648450"/>
            <a:ext cx="6936767" cy="33147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cреди</a:t>
            </a:r>
            <a:r>
              <a:rPr lang="ru-RU"/>
              <a:t> вузов Проекта 5–100 </a:t>
            </a:r>
            <a:br>
              <a:rPr lang="ru-RU"/>
            </a:br>
            <a:r>
              <a:rPr lang="ru-RU"/>
              <a:t>по количеству публикаций </a:t>
            </a:r>
            <a:br>
              <a:rPr lang="ru-RU"/>
            </a:br>
            <a:r>
              <a:rPr lang="ru-RU"/>
              <a:t>в материаловедении </a:t>
            </a:r>
            <a:br>
              <a:rPr lang="ru-RU"/>
            </a:br>
            <a:r>
              <a:rPr lang="ru-RU"/>
              <a:t>в журналах первого квартиля по SNIP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3193279" y="5430202"/>
            <a:ext cx="2167200" cy="18130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Акцентные плашки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 bwMode="auto">
          <a:xfrm>
            <a:off x="0" y="4707604"/>
            <a:ext cx="24382413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7765" y="655320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</a:t>
            </a:r>
            <a:br>
              <a:rPr lang="en-US"/>
            </a:br>
            <a:r>
              <a:rPr lang="en-US"/>
              <a:t>of the printing and typesetting industry</a:t>
            </a:r>
            <a:endParaRPr/>
          </a:p>
          <a:p>
            <a:pPr lvl="0">
              <a:defRPr/>
            </a:pPr>
            <a:r>
              <a:rPr lang="en-US"/>
              <a:t>Lorem Ipsum is simply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4" name="Текст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1297765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>
                <a:solidFill>
                  <a:schemeClr val="accent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/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1297765" y="969264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</a:t>
            </a:r>
            <a:br>
              <a:rPr lang="en-US"/>
            </a:br>
            <a:r>
              <a:rPr lang="en-US"/>
              <a:t>of the printing and typesetting industry</a:t>
            </a:r>
            <a:endParaRPr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297765" y="878612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>
                <a:solidFill>
                  <a:schemeClr val="accent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/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12364228" y="6553200"/>
            <a:ext cx="10627535" cy="51968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br>
              <a:rPr lang="en-US"/>
            </a:br>
            <a:r>
              <a:rPr lang="en-US"/>
              <a:t>It has survived not only five centuries</a:t>
            </a:r>
            <a:endParaRPr/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12364228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>
                <a:solidFill>
                  <a:schemeClr val="accent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Акцентные плашки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 bwMode="auto">
          <a:xfrm>
            <a:off x="1" y="3907504"/>
            <a:ext cx="11668538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1297766" y="5697107"/>
            <a:ext cx="9217834" cy="507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297765" y="4790588"/>
            <a:ext cx="92178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>
                <a:solidFill>
                  <a:schemeClr val="accent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2297582" y="4370696"/>
            <a:ext cx="3749905" cy="209748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62%</a:t>
            </a:r>
            <a:endParaRPr lang="ru-RU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2354962" y="6468184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 dummy</a:t>
            </a:r>
            <a:br>
              <a:rPr lang="en-US"/>
            </a:br>
            <a:r>
              <a:rPr lang="en-US"/>
              <a:t>text of the printing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Изображения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6" y="7281725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What is Lorem Ipsum?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8516" y="8328993"/>
            <a:ext cx="14312959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 dummy text of the printing and</a:t>
            </a:r>
            <a:br>
              <a:rPr lang="en-US"/>
            </a:br>
            <a:r>
              <a:rPr lang="en-US"/>
              <a:t>typesetting industry. Lorem Ipsum has been the industry's</a:t>
            </a:r>
            <a:br>
              <a:rPr lang="en-US"/>
            </a:br>
            <a:r>
              <a:rPr lang="en-US"/>
              <a:t>standard dummy text ever since the 1500s, when </a:t>
            </a:r>
            <a:br>
              <a:rPr lang="en-US"/>
            </a:br>
            <a:r>
              <a:rPr lang="en-US"/>
              <a:t>an unknown printer took a galley of type and scrambled</a:t>
            </a:r>
            <a:br>
              <a:rPr lang="en-US"/>
            </a:br>
            <a:r>
              <a:rPr lang="en-US"/>
              <a:t>it to make a type specimen book</a:t>
            </a:r>
            <a:endParaRPr lang="ru-RU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Изображения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8517" y="4572001"/>
            <a:ext cx="10626784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Стратегической целью НИТУ «МИСИС», согласно </a:t>
            </a:r>
            <a:br>
              <a:rPr lang="ru-RU"/>
            </a:br>
            <a:r>
              <a:rPr lang="ru-RU"/>
              <a:t>участию в Проекте «5–100», является вхождение </a:t>
            </a:r>
            <a:br>
              <a:rPr lang="ru-RU"/>
            </a:br>
            <a:r>
              <a:rPr lang="ru-RU"/>
              <a:t>и закрепление в числе ведущих мировых университетов </a:t>
            </a:r>
            <a:br>
              <a:rPr lang="ru-RU"/>
            </a:br>
            <a:r>
              <a:rPr lang="ru-RU"/>
              <a:t>по основным международным рейтингам (THE, QS), </a:t>
            </a:r>
            <a:br>
              <a:rPr lang="ru-RU"/>
            </a:br>
            <a:r>
              <a:rPr lang="ru-RU"/>
              <a:t>за счёт фундаментальных и прикладных исследований мирового уровня в материаловедении, нано- и </a:t>
            </a:r>
            <a:r>
              <a:rPr lang="ru-RU"/>
              <a:t>био</a:t>
            </a:r>
            <a:r>
              <a:rPr lang="ru-RU"/>
              <a:t>-</a:t>
            </a:r>
            <a:br>
              <a:rPr lang="ru-RU"/>
            </a:br>
            <a:r>
              <a:rPr lang="ru-RU"/>
              <a:t>технологиях, металлургии и горном деле.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 bwMode="auto">
          <a:xfrm>
            <a:off x="0" y="8533870"/>
            <a:ext cx="11939588" cy="33930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6"/>
              </a:solidFill>
            </a:endParaRP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943270" y="8909945"/>
            <a:ext cx="6982029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ТОП-10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956410" y="10189483"/>
            <a:ext cx="6968889" cy="1379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spc="-70">
                <a:solidFill>
                  <a:schemeClr val="bg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Среди лучших вузов России, </a:t>
            </a:r>
            <a:br>
              <a:rPr lang="ru-RU"/>
            </a:br>
            <a:r>
              <a:rPr lang="ru-RU"/>
              <a:t>по версии «Интерфакс»</a:t>
            </a:r>
            <a:endParaRPr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728581" y="9141922"/>
            <a:ext cx="2286000" cy="18963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Диаграмм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раздела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 данного</a:t>
            </a:r>
            <a:br>
              <a:rPr lang="ru-RU"/>
            </a:br>
            <a:r>
              <a:rPr lang="ru-RU"/>
              <a:t>блока информации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Постоянный поиск наиболее эффективных действующих</a:t>
            </a:r>
            <a:br>
              <a:rPr lang="ru-RU"/>
            </a:br>
            <a:r>
              <a:rPr lang="ru-RU"/>
              <a:t>веществ и их комбинаций,</a:t>
            </a:r>
            <a:br>
              <a:rPr lang="ru-RU"/>
            </a:br>
            <a:r>
              <a:rPr lang="ru-RU"/>
              <a:t>а также оригинальные</a:t>
            </a:r>
            <a:br>
              <a:rPr lang="ru-RU"/>
            </a:br>
            <a:r>
              <a:rPr lang="ru-RU"/>
              <a:t>инновационные препараты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График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 данного</a:t>
            </a:r>
            <a:br>
              <a:rPr lang="ru-RU"/>
            </a:br>
            <a:r>
              <a:rPr lang="ru-RU"/>
              <a:t>блока информации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Постоянный поиск наиболее эффективных действующих</a:t>
            </a:r>
            <a:br>
              <a:rPr lang="ru-RU"/>
            </a:br>
            <a:r>
              <a:rPr lang="ru-RU"/>
              <a:t>веществ и их комбинаций,</a:t>
            </a:r>
            <a:br>
              <a:rPr lang="ru-RU"/>
            </a:br>
            <a:r>
              <a:rPr lang="ru-RU"/>
              <a:t>а также оригинальные</a:t>
            </a:r>
            <a:br>
              <a:rPr lang="ru-RU"/>
            </a:br>
            <a:r>
              <a:rPr lang="ru-RU"/>
              <a:t>инновационные препараты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Таблиц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раздела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368" y="3512130"/>
            <a:ext cx="3259345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Таблица 2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007804" y="3512131"/>
            <a:ext cx="6937374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Сопроводительный текст</a:t>
            </a:r>
            <a:br>
              <a:rPr lang="ru-RU"/>
            </a:br>
            <a:r>
              <a:rPr lang="ru-RU"/>
              <a:t>к данной таблице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Заключительный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298516" y="10086693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Ленинский проспект, д. 4</a:t>
            </a:r>
            <a:br>
              <a:rPr lang="ru-RU"/>
            </a:br>
            <a:r>
              <a:rPr lang="ru-RU"/>
              <a:t>Москва, 119049</a:t>
            </a:r>
            <a:br>
              <a:rPr lang="ru-RU"/>
            </a:br>
            <a:r>
              <a:rPr lang="ru-RU"/>
              <a:t>тел. +7 (495) 955-00-32</a:t>
            </a:r>
            <a:br>
              <a:rPr lang="ru-RU"/>
            </a:br>
            <a:r>
              <a:rPr lang="ru-RU"/>
              <a:t>e-</a:t>
            </a:r>
            <a:r>
              <a:rPr lang="ru-RU"/>
              <a:t>mail</a:t>
            </a:r>
            <a:r>
              <a:rPr lang="ru-RU"/>
              <a:t>: kancela@misis.ru</a:t>
            </a:r>
            <a:br>
              <a:rPr lang="ru-RU"/>
            </a:br>
            <a:r>
              <a:rPr lang="ru-RU"/>
              <a:t>misis.ru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7184650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Спасибо</a:t>
            </a:r>
            <a:br>
              <a:rPr lang="ru-RU"/>
            </a:br>
            <a:r>
              <a:rPr lang="ru-RU"/>
              <a:t>за внимание!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Титульный слайд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7890842"/>
            <a:ext cx="9952581" cy="2091357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br>
              <a:rPr lang="ru-RU"/>
            </a:br>
            <a:r>
              <a:rPr lang="ru-RU"/>
              <a:t>презентации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298516" y="10362149"/>
            <a:ext cx="9952581" cy="121022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pPr>
              <a:defRPr/>
            </a:pPr>
            <a:r>
              <a:rPr lang="ru-RU"/>
              <a:t>Подзаголовок в одну, две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Раздел или глава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362700" y="5147643"/>
            <a:ext cx="12573000" cy="5539407"/>
          </a:xfrm>
        </p:spPr>
        <p:txBody>
          <a:bodyPr anchor="t">
            <a:noAutofit/>
          </a:bodyPr>
          <a:lstStyle>
            <a:lvl1pPr marL="0" marR="0" indent="0" algn="l" defTabSz="1828709">
              <a:lnSpc>
                <a:spcPts val="1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1828709">
              <a:lnSpc>
                <a:spcPts val="1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   </a:t>
            </a:r>
            <a:r>
              <a:rPr lang="ru-RU"/>
              <a:t>Заголовок</a:t>
            </a:r>
            <a:br>
              <a:rPr lang="ru-RU"/>
            </a:br>
            <a:r>
              <a:rPr lang="en-US"/>
              <a:t>       </a:t>
            </a:r>
            <a:r>
              <a:rPr lang="ru-RU"/>
              <a:t>раздела</a:t>
            </a:r>
            <a:br>
              <a:rPr lang="ru-RU"/>
            </a:br>
            <a:r>
              <a:rPr lang="ru-RU"/>
              <a:t>или главы</a:t>
            </a:r>
            <a:br>
              <a:rPr lang="ru-RU"/>
            </a:b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Раздел или глава 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620000" y="5147643"/>
            <a:ext cx="12573000" cy="3748707"/>
          </a:xfrm>
        </p:spPr>
        <p:txBody>
          <a:bodyPr anchor="t">
            <a:noAutofit/>
          </a:bodyPr>
          <a:lstStyle>
            <a:lvl1pPr algn="l">
              <a:lnSpc>
                <a:spcPts val="13700"/>
              </a:lnSpc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br>
              <a:rPr lang="en-US"/>
            </a:br>
            <a:r>
              <a:rPr lang="en-US"/>
              <a:t>     </a:t>
            </a:r>
            <a:r>
              <a:rPr lang="ru-RU"/>
              <a:t>короткий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Раздел или глава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7" y="2163817"/>
            <a:ext cx="7451784" cy="3130078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bg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br>
              <a:rPr lang="ru-RU"/>
            </a:br>
            <a:r>
              <a:rPr lang="ru-RU"/>
              <a:t>раздела</a:t>
            </a:r>
            <a:br>
              <a:rPr lang="ru-RU"/>
            </a:br>
            <a:r>
              <a:rPr lang="ru-RU"/>
              <a:t>или главы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298516" y="7017374"/>
            <a:ext cx="9952581" cy="29929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pPr>
              <a:defRPr/>
            </a:pPr>
            <a:r>
              <a:rPr lang="ru-RU"/>
              <a:t>При наличии может</a:t>
            </a:r>
            <a:br>
              <a:rPr lang="ru-RU"/>
            </a:br>
            <a:r>
              <a:rPr lang="ru-RU"/>
              <a:t>размещаться общая</a:t>
            </a:r>
            <a:br>
              <a:rPr lang="ru-RU"/>
            </a:br>
            <a:r>
              <a:rPr lang="ru-RU"/>
              <a:t>информация данного</a:t>
            </a:r>
            <a:br>
              <a:rPr lang="ru-RU"/>
            </a:br>
            <a:r>
              <a:rPr lang="ru-RU"/>
              <a:t>раздела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Инфографик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6" y="43794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What is Lorem Ipsum?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8516" y="5787113"/>
            <a:ext cx="10626783" cy="65429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 dummy </a:t>
            </a:r>
            <a:br>
              <a:rPr lang="en-US"/>
            </a:br>
            <a:r>
              <a:rPr lang="en-US"/>
              <a:t>of the printing and typesetting industry</a:t>
            </a:r>
            <a:br>
              <a:rPr lang="en-US"/>
            </a:br>
            <a:br>
              <a:rPr lang="en-US"/>
            </a:br>
            <a:r>
              <a:rPr lang="en-US"/>
              <a:t>Lorem Ipsum has been the industry's</a:t>
            </a:r>
            <a:br>
              <a:rPr lang="en-US"/>
            </a:br>
            <a:r>
              <a:rPr lang="en-US"/>
              <a:t>standard dummy text ever since the 1500s, when an unknown printer took a galley</a:t>
            </a:r>
            <a:br>
              <a:rPr lang="en-US"/>
            </a:br>
            <a:r>
              <a:rPr lang="en-US"/>
              <a:t>of type and scrambled it to make a type</a:t>
            </a:r>
            <a:br>
              <a:rPr lang="en-US"/>
            </a:br>
            <a:r>
              <a:rPr lang="en-US"/>
              <a:t>specimen book</a:t>
            </a:r>
            <a:endParaRPr lang="ru-RU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8060989" y="9152022"/>
            <a:ext cx="4930774" cy="5935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endParaRPr lang="ru-RU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8060989" y="9745579"/>
            <a:ext cx="4930774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is simply dummy text</a:t>
            </a:r>
            <a:br>
              <a:rPr lang="en-US"/>
            </a:br>
            <a:r>
              <a:rPr lang="en-US"/>
              <a:t>Lorem Ipsum is simply </a:t>
            </a:r>
            <a:endParaRPr lang="ru-RU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5878842" y="8839203"/>
            <a:ext cx="2120397" cy="226995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72</a:t>
            </a:r>
            <a:endParaRPr lang="ru-RU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6050292" y="4474746"/>
            <a:ext cx="7362158" cy="24785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«Хотел бы отметить особую роль НИТУ «</a:t>
            </a:r>
            <a:r>
              <a:rPr lang="ru-RU"/>
              <a:t>МИСиС</a:t>
            </a:r>
            <a:r>
              <a:rPr lang="ru-RU"/>
              <a:t>»</a:t>
            </a:r>
            <a:br>
              <a:rPr lang="ru-RU"/>
            </a:br>
            <a:r>
              <a:rPr lang="ru-RU"/>
              <a:t>в подготовке специалистов для предприятий ОМК.</a:t>
            </a:r>
            <a:br>
              <a:rPr lang="ru-RU"/>
            </a:br>
            <a:r>
              <a:rPr lang="ru-RU"/>
              <a:t>Блестящее качество образования и глубина знаний</a:t>
            </a:r>
            <a:br>
              <a:rPr lang="ru-RU"/>
            </a:br>
            <a:r>
              <a:rPr lang="ru-RU"/>
              <a:t>наших сотрудников, уникальные учебные программы</a:t>
            </a:r>
            <a:br>
              <a:rPr lang="ru-RU"/>
            </a:br>
            <a:r>
              <a:rPr lang="ru-RU"/>
              <a:t>университета, в том числе разработанные специально</a:t>
            </a:r>
            <a:br>
              <a:rPr lang="ru-RU"/>
            </a:br>
            <a:r>
              <a:rPr lang="ru-RU"/>
              <a:t>для нас, — один из главных факторов успеха ОМК»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6050292" y="7110162"/>
            <a:ext cx="7362158" cy="3093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Анатолий Седых</a:t>
            </a:r>
            <a:endParaRPr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6050292" y="7382126"/>
            <a:ext cx="736215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Председатель правления АО «ОМК».</a:t>
            </a:r>
            <a:br>
              <a:rPr lang="ru-RU"/>
            </a:br>
            <a:r>
              <a:rPr lang="ru-RU"/>
              <a:t>Выпускник МИСИС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Инфографика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737165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раздела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7" y="3760060"/>
            <a:ext cx="8461710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 dummy</a:t>
            </a:r>
            <a:br>
              <a:rPr lang="en-US"/>
            </a:br>
            <a:r>
              <a:rPr lang="en-US"/>
              <a:t>text of the printing and typesetting</a:t>
            </a:r>
            <a:br>
              <a:rPr lang="en-US"/>
            </a:br>
            <a:r>
              <a:rPr lang="en-US"/>
              <a:t>industry. Lorem Ipsum has been</a:t>
            </a:r>
            <a:br>
              <a:rPr lang="en-US"/>
            </a:br>
            <a:r>
              <a:rPr lang="en-US"/>
              <a:t>the industry's standard dummy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363313" y="7655253"/>
            <a:ext cx="10682129" cy="46748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has been the industry's </a:t>
            </a:r>
            <a:br>
              <a:rPr lang="en-US"/>
            </a:br>
            <a:r>
              <a:rPr lang="en-US"/>
              <a:t>standard dummy text ever since the 1500s,</a:t>
            </a:r>
            <a:br>
              <a:rPr lang="en-US"/>
            </a:br>
            <a:r>
              <a:rPr lang="en-US"/>
              <a:t>when an unknown printer took a galley </a:t>
            </a:r>
            <a:endParaRPr/>
          </a:p>
          <a:p>
            <a:pPr lvl="0">
              <a:defRPr/>
            </a:pPr>
            <a:r>
              <a:rPr lang="en-US"/>
              <a:t>Lorem Ipsum has been the industry's </a:t>
            </a:r>
            <a:br>
              <a:rPr lang="en-US"/>
            </a:br>
            <a:r>
              <a:rPr lang="en-US"/>
              <a:t>standard dummy text ever since the 1500s,</a:t>
            </a:r>
            <a:br>
              <a:rPr lang="en-US"/>
            </a:br>
            <a:r>
              <a:rPr lang="en-US"/>
              <a:t>when an unknown printer took a galley</a:t>
            </a:r>
            <a:endParaRPr lang="ru-RU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2354962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</a:t>
            </a:r>
            <a:br>
              <a:rPr lang="en-US"/>
            </a:br>
            <a:r>
              <a:rPr lang="en-US"/>
              <a:t>dummy text</a:t>
            </a:r>
            <a:endParaRPr lang="ru-RU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2297582" y="3326257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23</a:t>
            </a:r>
            <a:endParaRPr lang="ru-RU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298516" y="7672908"/>
            <a:ext cx="7129868" cy="247850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России  в самых ярких проектах в области</a:t>
            </a:r>
            <a:r>
              <a:rPr lang="en-US"/>
              <a:t> </a:t>
            </a:r>
            <a:r>
              <a:rPr lang="ru-RU"/>
              <a:t>физики частиц»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298516" y="10548418"/>
            <a:ext cx="7129868" cy="27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Григорий Трубников</a:t>
            </a:r>
            <a:endParaRPr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298516" y="10820381"/>
            <a:ext cx="712986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заместитель министра науки </a:t>
            </a:r>
            <a:br>
              <a:rPr lang="ru-RU"/>
            </a:br>
            <a:r>
              <a:rPr lang="ru-RU"/>
              <a:t>и высшего образования РФ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6047487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</a:t>
            </a:r>
            <a:br>
              <a:rPr lang="en-US"/>
            </a:br>
            <a:r>
              <a:rPr lang="en-US"/>
              <a:t>dummy text</a:t>
            </a:r>
            <a:endParaRPr lang="ru-RU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5990107" y="3326257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115</a:t>
            </a:r>
            <a:endParaRPr lang="ru-RU"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19722471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</a:t>
            </a:r>
            <a:br>
              <a:rPr lang="en-US"/>
            </a:br>
            <a:r>
              <a:rPr lang="en-US"/>
              <a:t>dummy text</a:t>
            </a:r>
            <a:endParaRPr lang="ru-RU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19665091" y="3326257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8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Инфографика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7" y="2030650"/>
            <a:ext cx="6956483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</a:t>
            </a:r>
            <a:br>
              <a:rPr lang="en-US"/>
            </a:br>
            <a:r>
              <a:rPr lang="en-US"/>
              <a:t>dummy text of the printing and typesetting industry</a:t>
            </a:r>
            <a:endParaRPr/>
          </a:p>
          <a:p>
            <a:pPr lvl="0">
              <a:defRPr/>
            </a:pPr>
            <a:r>
              <a:rPr lang="en-US"/>
              <a:t>Lorem Ipsum has been</a:t>
            </a:r>
            <a:br>
              <a:rPr lang="en-US"/>
            </a:br>
            <a:r>
              <a:rPr lang="en-US"/>
              <a:t>the industry's standard dummy text ever since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347575" y="8534188"/>
            <a:ext cx="10738355" cy="95663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 lang="ru-RU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2354962" y="3744860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 dummy</a:t>
            </a:r>
            <a:br>
              <a:rPr lang="en-US"/>
            </a:br>
            <a:r>
              <a:rPr lang="en-US"/>
              <a:t>text of the printing</a:t>
            </a:r>
            <a:endParaRPr lang="ru-RU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2297582" y="1707008"/>
            <a:ext cx="3749905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62%</a:t>
            </a:r>
            <a:endParaRPr lang="ru-RU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298516" y="7096435"/>
            <a:ext cx="6135954" cy="287550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 России в самых ярких проектах в области</a:t>
            </a:r>
            <a:r>
              <a:rPr lang="en-US"/>
              <a:t> </a:t>
            </a:r>
            <a:r>
              <a:rPr lang="ru-RU"/>
              <a:t>физики частиц»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298516" y="10309875"/>
            <a:ext cx="6956484" cy="2719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Григорий Трубников</a:t>
            </a:r>
            <a:endParaRPr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298516" y="10581838"/>
            <a:ext cx="6956484" cy="8291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заместитель министра науки </a:t>
            </a:r>
            <a:br>
              <a:rPr lang="ru-RU"/>
            </a:br>
            <a:r>
              <a:rPr lang="ru-RU"/>
              <a:t>и высшего образования РФ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4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2363313" y="9448799"/>
            <a:ext cx="10738355" cy="29003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 dummy text of the</a:t>
            </a:r>
            <a:br>
              <a:rPr lang="en-US"/>
            </a:br>
            <a:r>
              <a:rPr lang="en-US"/>
              <a:t>printing and typesetting industry Lorem Ipsum has been the industry's standard dummy text 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Буллиты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раздела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6" y="36555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What is Lorem Ipsum?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5399" y="5123398"/>
            <a:ext cx="6937375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Организация и управление научно-образовательным</a:t>
            </a:r>
            <a:br>
              <a:rPr lang="ru-RU"/>
            </a:br>
            <a:r>
              <a:rPr lang="ru-RU"/>
              <a:t>процессом по программам</a:t>
            </a:r>
            <a:br>
              <a:rPr lang="ru-RU"/>
            </a:br>
            <a:r>
              <a:rPr lang="ru-RU"/>
              <a:t>подготовки научно-</a:t>
            </a:r>
            <a:br>
              <a:rPr lang="ru-RU"/>
            </a:br>
            <a:r>
              <a:rPr lang="ru-RU"/>
              <a:t>педагогических кадров</a:t>
            </a:r>
            <a:br>
              <a:rPr lang="ru-RU"/>
            </a:br>
            <a:r>
              <a:rPr lang="ru-RU"/>
              <a:t>в аспирантуре</a:t>
            </a:r>
            <a:endParaRPr lang="en-US"/>
          </a:p>
          <a:p>
            <a:pPr lvl="0">
              <a:defRPr/>
            </a:pPr>
            <a:endParaRPr lang="en-US"/>
          </a:p>
          <a:p>
            <a:pPr lvl="0">
              <a:defRPr/>
            </a:pPr>
            <a:r>
              <a:rPr lang="ru-RU"/>
              <a:t>Разработка нормативной</a:t>
            </a:r>
            <a:br>
              <a:rPr lang="ru-RU"/>
            </a:br>
            <a:r>
              <a:rPr lang="ru-RU"/>
              <a:t>и методической документации</a:t>
            </a:r>
            <a:br>
              <a:rPr lang="ru-RU"/>
            </a:br>
            <a:r>
              <a:rPr lang="ru-RU"/>
              <a:t>по осуществлению </a:t>
            </a:r>
            <a:br>
              <a:rPr lang="ru-RU"/>
            </a:br>
            <a:r>
              <a:rPr lang="ru-RU"/>
              <a:t>научно-образовательной</a:t>
            </a:r>
            <a:br>
              <a:rPr lang="ru-RU"/>
            </a:br>
            <a:r>
              <a:rPr lang="ru-RU"/>
              <a:t>деятельности в аспирантуре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8674101" y="5123397"/>
            <a:ext cx="6937374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Организация и управление научно-образовательным</a:t>
            </a:r>
            <a:br>
              <a:rPr lang="ru-RU"/>
            </a:br>
            <a:r>
              <a:rPr lang="ru-RU"/>
              <a:t>процессом по программам</a:t>
            </a:r>
            <a:br>
              <a:rPr lang="ru-RU"/>
            </a:br>
            <a:r>
              <a:rPr lang="ru-RU"/>
              <a:t>подготовки научно-</a:t>
            </a:r>
            <a:br>
              <a:rPr lang="ru-RU"/>
            </a:br>
            <a:r>
              <a:rPr lang="ru-RU"/>
              <a:t>педагогических кадров</a:t>
            </a:r>
            <a:br>
              <a:rPr lang="ru-RU"/>
            </a:br>
            <a:r>
              <a:rPr lang="ru-RU"/>
              <a:t>в аспирантуре</a:t>
            </a:r>
            <a:endParaRPr lang="en-US"/>
          </a:p>
          <a:p>
            <a:pPr lvl="0">
              <a:defRPr/>
            </a:pPr>
            <a:endParaRPr lang="en-US"/>
          </a:p>
          <a:p>
            <a:pPr lvl="0">
              <a:defRPr/>
            </a:pPr>
            <a:r>
              <a:rPr lang="ru-RU"/>
              <a:t>Разработка нормативной</a:t>
            </a:r>
            <a:br>
              <a:rPr lang="ru-RU"/>
            </a:br>
            <a:r>
              <a:rPr lang="ru-RU"/>
              <a:t>и методической документации</a:t>
            </a:r>
            <a:br>
              <a:rPr lang="ru-RU"/>
            </a:br>
            <a:r>
              <a:rPr lang="ru-RU"/>
              <a:t>по осуществлению </a:t>
            </a:r>
            <a:br>
              <a:rPr lang="ru-RU"/>
            </a:br>
            <a:r>
              <a:rPr lang="ru-RU"/>
              <a:t>научно-образовательной</a:t>
            </a:r>
            <a:br>
              <a:rPr lang="ru-RU"/>
            </a:br>
            <a:r>
              <a:rPr lang="ru-RU"/>
              <a:t>деятельности в аспирантуре</a:t>
            </a:r>
            <a:endParaRPr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6052801" y="5123397"/>
            <a:ext cx="6938961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Организация и управление научно-образовательным</a:t>
            </a:r>
            <a:br>
              <a:rPr lang="ru-RU"/>
            </a:br>
            <a:r>
              <a:rPr lang="ru-RU"/>
              <a:t>процессом по программам</a:t>
            </a:r>
            <a:br>
              <a:rPr lang="ru-RU"/>
            </a:br>
            <a:r>
              <a:rPr lang="ru-RU"/>
              <a:t>подготовки научно-</a:t>
            </a:r>
            <a:br>
              <a:rPr lang="ru-RU"/>
            </a:br>
            <a:r>
              <a:rPr lang="ru-RU"/>
              <a:t>педагогических кадров</a:t>
            </a:r>
            <a:br>
              <a:rPr lang="ru-RU"/>
            </a:br>
            <a:r>
              <a:rPr lang="ru-RU"/>
              <a:t>в аспирантуре</a:t>
            </a:r>
            <a:endParaRPr lang="en-US"/>
          </a:p>
          <a:p>
            <a:pPr lvl="0">
              <a:defRPr/>
            </a:pPr>
            <a:endParaRPr lang="en-US"/>
          </a:p>
          <a:p>
            <a:pPr lvl="0">
              <a:defRPr/>
            </a:pPr>
            <a:r>
              <a:rPr lang="ru-RU"/>
              <a:t>Разработка нормативной</a:t>
            </a:r>
            <a:br>
              <a:rPr lang="ru-RU"/>
            </a:br>
            <a:r>
              <a:rPr lang="ru-RU"/>
              <a:t>и методической документации</a:t>
            </a:r>
            <a:br>
              <a:rPr lang="ru-RU"/>
            </a:br>
            <a:r>
              <a:rPr lang="ru-RU"/>
              <a:t>по осуществлению </a:t>
            </a:r>
            <a:br>
              <a:rPr lang="ru-RU"/>
            </a:br>
            <a:r>
              <a:rPr lang="ru-RU"/>
              <a:t>научно-образовательной</a:t>
            </a:r>
            <a:br>
              <a:rPr lang="ru-RU"/>
            </a:br>
            <a:r>
              <a:rPr lang="ru-RU"/>
              <a:t>деятельности в аспирантуре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1" ftr="1" hdr="0" sldNum="1"/>
  <p:txStyles>
    <p:titleStyle>
      <a:lvl1pPr algn="l" defTabSz="1828709">
        <a:lnSpc>
          <a:spcPct val="90000"/>
        </a:lnSpc>
        <a:spcBef>
          <a:spcPts val="0"/>
        </a:spcBef>
        <a:buNone/>
        <a:defRPr sz="88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>
        <a:lnSpc>
          <a:spcPct val="90000"/>
        </a:lnSpc>
        <a:spcBef>
          <a:spcPts val="2000"/>
        </a:spcBef>
        <a:buFont typeface="Arial"/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 bwMode="auto">
          <a:xfrm>
            <a:off x="1298516" y="3512459"/>
            <a:ext cx="13549598" cy="4314960"/>
          </a:xfrm>
        </p:spPr>
        <p:txBody>
          <a:bodyPr/>
          <a:lstStyle/>
          <a:p>
            <a:pPr>
              <a:defRPr/>
            </a:pPr>
            <a:r>
              <a:rPr sz="4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Представления графов в компьютере</a:t>
            </a:r>
            <a:endParaRPr sz="480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 bwMode="auto">
          <a:xfrm>
            <a:off x="1298516" y="8542069"/>
            <a:ext cx="9952581" cy="1999559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>
                <a:latin typeface="Tahoma"/>
                <a:ea typeface="Tahoma"/>
                <a:cs typeface="Tahoma"/>
              </a:rPr>
              <a:t>Борисенко Павел Дмитриевич</a:t>
            </a:r>
            <a:endParaRPr/>
          </a:p>
          <a:p>
            <a:pPr>
              <a:defRPr/>
            </a:pPr>
            <a:r>
              <a:rPr lang="ru-RU">
                <a:latin typeface="Tahoma"/>
                <a:ea typeface="Tahoma"/>
                <a:cs typeface="Tahoma"/>
              </a:rPr>
              <a:t>БИВТ-23-4</a:t>
            </a:r>
            <a:br>
              <a:rPr lang="ru-RU">
                <a:latin typeface="Tahoma"/>
                <a:ea typeface="Tahoma"/>
                <a:cs typeface="Tahoma"/>
              </a:rPr>
            </a:br>
            <a:br>
              <a:rPr lang="ru-RU">
                <a:latin typeface="Tahoma"/>
                <a:ea typeface="Tahoma"/>
                <a:cs typeface="Tahoma"/>
              </a:rPr>
            </a:br>
            <a:r>
              <a:rPr lang="ru-RU">
                <a:latin typeface="Tahoma"/>
                <a:ea typeface="Tahoma"/>
                <a:cs typeface="Tahoma"/>
              </a:rPr>
              <a:t>Репозиторий</a:t>
            </a:r>
            <a:r>
              <a:rPr lang="en-US">
                <a:latin typeface="Tahoma"/>
                <a:ea typeface="Tahoma"/>
                <a:cs typeface="Tahoma"/>
              </a:rPr>
              <a:t>:</a:t>
            </a:r>
            <a:endParaRPr/>
          </a:p>
          <a:p>
            <a:pPr>
              <a:defRPr/>
            </a:pPr>
            <a:endParaRPr lang="ru-RU">
              <a:latin typeface="Tahoma"/>
              <a:ea typeface="Tahoma"/>
              <a:cs typeface="Tahoma"/>
            </a:endParaRPr>
          </a:p>
          <a:p>
            <a:pPr>
              <a:defRPr/>
            </a:pPr>
            <a:endParaRPr lang="ru-RU">
              <a:latin typeface="Tahoma"/>
              <a:ea typeface="Tahoma"/>
              <a:cs typeface="Tahoma"/>
            </a:endParaRPr>
          </a:p>
        </p:txBody>
      </p:sp>
      <p:sp>
        <p:nvSpPr>
          <p:cNvPr id="283621113" name=""/>
          <p:cNvSpPr txBox="1"/>
          <p:nvPr/>
        </p:nvSpPr>
        <p:spPr bwMode="auto">
          <a:xfrm flipH="0" flipV="0">
            <a:off x="1373113" y="10221588"/>
            <a:ext cx="801401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https://github.com/sadpablik/SearchTrees-heir-epresentationInAComputer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968844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4583" y="5356392"/>
            <a:ext cx="15823888" cy="77023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3792" y="1551245"/>
            <a:ext cx="10626782" cy="1878792"/>
          </a:xfrm>
        </p:spPr>
        <p:txBody>
          <a:bodyPr/>
          <a:lstStyle/>
          <a:p>
            <a:pPr>
              <a:defRPr/>
            </a:pPr>
            <a:r>
              <a:rPr sz="4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Что такое Binary Search Tree (BST)?</a:t>
            </a:r>
            <a:endParaRPr sz="480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 bwMode="auto">
          <a:xfrm flipH="0" flipV="0">
            <a:off x="11413769" y="1897989"/>
            <a:ext cx="12678741" cy="5298676"/>
          </a:xfrm>
        </p:spPr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Binary Search Tree (BST) — это структура данных, которая представляет собой упорядоченное бинарное дерево.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Каждая вершина дерева содержит ключ, а также ссылки на два поддерева: левое (меньше ключа) и правое (больше ключа).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Используется для хранения данных, которые нужно быстро искать, вставлять или удалять.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Основное преимущество: операции выполняются за логарифмическое время в сбалансированном дереве.</a:t>
            </a:r>
            <a:endParaRPr sz="280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69626" y="1357218"/>
            <a:ext cx="10626782" cy="1878792"/>
          </a:xfrm>
        </p:spPr>
        <p:txBody>
          <a:bodyPr/>
          <a:lstStyle/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Теоретическое описание BST</a:t>
            </a:r>
            <a:endParaRPr sz="480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 bwMode="auto">
          <a:xfrm flipH="0" flipV="0">
            <a:off x="8884345" y="2296614"/>
            <a:ext cx="13839882" cy="4838032"/>
          </a:xfrm>
        </p:spPr>
        <p:txBody>
          <a:bodyPr/>
          <a:lstStyle/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Вставка: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Новый элемент помещается в правильное место, сохраняя упорядоченность дерева.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проходит от корня до листа, сравнивая ключи.</a:t>
            </a:r>
            <a:endParaRPr sz="2800"/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Поиск: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 нахождения элемента сравнивается его ключ с текущим узлом.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Время выполнения: O(h), где h — высота дерева.</a:t>
            </a:r>
            <a:endParaRPr sz="2800"/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Удаление: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Удаление узла требует сохранения структуры дерева.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Возможны три случая: лист, узел с одним потомком, узел с двумя потомками.</a:t>
            </a:r>
            <a:endParaRPr sz="2800"/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Обход: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Инфиксный (симметричный) обход выводит элементы в отсортированном порядке.</a:t>
            </a:r>
            <a:endParaRPr sz="280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3</a:t>
            </a:fld>
            <a:endParaRPr lang="ru-RU"/>
          </a:p>
        </p:txBody>
      </p:sp>
      <p:sp>
        <p:nvSpPr>
          <p:cNvPr id="1505446180" name=""/>
          <p:cNvSpPr txBox="1"/>
          <p:nvPr/>
        </p:nvSpPr>
        <p:spPr bwMode="auto">
          <a:xfrm flipH="0" flipV="0">
            <a:off x="742638" y="2977135"/>
            <a:ext cx="7691275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Основные операции в BST</a:t>
            </a:r>
            <a:endParaRPr sz="4800"/>
          </a:p>
        </p:txBody>
      </p:sp>
      <p:pic>
        <p:nvPicPr>
          <p:cNvPr id="16521930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776527" y="7273203"/>
            <a:ext cx="15155399" cy="60088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8234162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5902265" y="282222"/>
            <a:ext cx="10626782" cy="1128888"/>
          </a:xfrm>
        </p:spPr>
        <p:txBody>
          <a:bodyPr/>
          <a:lstStyle/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Сравнение BST с аналогичными структурами</a:t>
            </a:r>
            <a:endParaRPr sz="3600"/>
          </a:p>
        </p:txBody>
      </p:sp>
      <p:sp>
        <p:nvSpPr>
          <p:cNvPr id="182747122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 flipH="0" flipV="0">
            <a:off x="346015" y="2206418"/>
            <a:ext cx="10626782" cy="430233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BST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лучше подходит для приложений, где важна упорядоченность и простота реализации.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AVL Tree и красно-чёрные деревья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эффективны для работы с большими наборами данных, так как гарантируют балансировку.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Хэш-таблицы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выигрывают в скорости поиска и вставки, но не поддерживают упорядоченность.</a:t>
            </a:r>
            <a:endParaRPr sz="3600"/>
          </a:p>
        </p:txBody>
      </p:sp>
      <p:sp>
        <p:nvSpPr>
          <p:cNvPr id="348819925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4E7A49A8-D89F-F1CA-DA36-EE0626EF2973}" type="slidenum">
              <a:rPr lang="ru-RU"/>
              <a:t/>
            </a:fld>
            <a:endParaRPr lang="ru-RU"/>
          </a:p>
        </p:txBody>
      </p:sp>
      <p:sp>
        <p:nvSpPr>
          <p:cNvPr id="1991397693" name=""/>
          <p:cNvSpPr txBox="1"/>
          <p:nvPr/>
        </p:nvSpPr>
        <p:spPr bwMode="auto">
          <a:xfrm flipH="0" flipV="0">
            <a:off x="7074999" y="1192887"/>
            <a:ext cx="7692715" cy="64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BST vs. другие структуры данных</a:t>
            </a:r>
            <a:endParaRPr sz="3600"/>
          </a:p>
        </p:txBody>
      </p:sp>
      <p:graphicFrame>
        <p:nvGraphicFramePr>
          <p:cNvPr id="246166558" name=""/>
          <p:cNvGraphicFramePr>
            <a:graphicFrameLocks xmlns:a="http://schemas.openxmlformats.org/drawingml/2006/main"/>
          </p:cNvGraphicFramePr>
          <p:nvPr/>
        </p:nvGraphicFramePr>
        <p:xfrm>
          <a:off x="1684330" y="6235699"/>
          <a:ext cx="19521264" cy="721341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901712"/>
                <a:gridCol w="3901712"/>
                <a:gridCol w="3901712"/>
                <a:gridCol w="3901712"/>
                <a:gridCol w="3901712"/>
              </a:tblGrid>
              <a:tr h="930495"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1" i="0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Характеристика</a:t>
                      </a:r>
                      <a:endParaRPr sz="36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>
                          <a:solidFill>
                            <a:srgbClr val="00B050"/>
                          </a:solidFill>
                        </a:rPr>
                        <a:t>          </a:t>
                      </a:r>
                      <a:r>
                        <a:rPr sz="3600" b="1" i="0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BST</a:t>
                      </a:r>
                      <a:endParaRPr sz="36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>
                          <a:solidFill>
                            <a:srgbClr val="00B050"/>
                          </a:solidFill>
                        </a:rPr>
                        <a:t>     </a:t>
                      </a:r>
                      <a:r>
                        <a:rPr sz="3600" b="1" i="0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AVL Tree</a:t>
                      </a:r>
                      <a:endParaRPr sz="36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1" i="0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Красно-чёрное дерево</a:t>
                      </a:r>
                      <a:endParaRPr sz="36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1" i="0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Хэш-таблица</a:t>
                      </a:r>
                      <a:endParaRPr sz="36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966701"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Скорость поиска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Oh)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O(log n)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O(log n)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3600"/>
                    </a:p>
                  </a:txBody>
                  <a:tcPr/>
                </a:tc>
              </a:tr>
              <a:tr h="930495"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Упорядоченность данных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Да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Да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Да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sz="3600"/>
                    </a:p>
                  </a:txBody>
                  <a:tcPr/>
                </a:tc>
              </a:tr>
              <a:tr h="930495"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Скорость вставки/удаления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O(h)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O(log n)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O(log n)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3600"/>
                    </a:p>
                  </a:txBody>
                  <a:tcPr/>
                </a:tc>
              </a:tr>
              <a:tr h="930495"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Сложность реализации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Простая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Средняя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Сложная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Простая</a:t>
                      </a:r>
                      <a:endParaRPr sz="3600"/>
                    </a:p>
                  </a:txBody>
                  <a:tcPr/>
                </a:tc>
              </a:tr>
              <a:tr h="930495"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Балансировка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Автоматическая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Автоматическая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 требуется</a:t>
                      </a:r>
                      <a:endParaRPr sz="3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7742834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540042" y="1074019"/>
            <a:ext cx="10591901" cy="953474"/>
          </a:xfrm>
        </p:spPr>
        <p:txBody>
          <a:bodyPr/>
          <a:lstStyle/>
          <a:p>
            <a:pPr>
              <a:defRPr/>
            </a:pPr>
            <a:r>
              <a:rPr lang="ru-RU" sz="3600" b="1"/>
              <a:t>Реализация алгоритма</a:t>
            </a:r>
            <a:r>
              <a:rPr lang="ru-RU" sz="3600" b="1"/>
              <a:t> на </a:t>
            </a:r>
            <a:r>
              <a:rPr lang="en-US" sz="3600" b="1"/>
              <a:t>Python</a:t>
            </a:r>
            <a:endParaRPr sz="3600"/>
          </a:p>
          <a:p>
            <a:pPr>
              <a:defRPr/>
            </a:pPr>
            <a:endParaRPr sz="3600"/>
          </a:p>
        </p:txBody>
      </p:sp>
      <p:sp>
        <p:nvSpPr>
          <p:cNvPr id="1763217333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3C86F1B0-2399-AFCF-7693-53A81692436C}" type="slidenum">
              <a:rPr lang="ru-RU"/>
              <a:t/>
            </a:fld>
            <a:endParaRPr lang="ru-RU"/>
          </a:p>
        </p:txBody>
      </p:sp>
      <p:sp>
        <p:nvSpPr>
          <p:cNvPr id="554381127" name=""/>
          <p:cNvSpPr txBox="1"/>
          <p:nvPr/>
        </p:nvSpPr>
        <p:spPr bwMode="auto">
          <a:xfrm flipH="0" flipV="0">
            <a:off x="178193" y="2257776"/>
            <a:ext cx="1980160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4498617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9722" y="2129467"/>
            <a:ext cx="7921666" cy="11081595"/>
          </a:xfrm>
          <a:prstGeom prst="rect">
            <a:avLst/>
          </a:prstGeom>
        </p:spPr>
      </p:pic>
      <p:pic>
        <p:nvPicPr>
          <p:cNvPr id="29654601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748888" y="2047590"/>
            <a:ext cx="8609582" cy="10948519"/>
          </a:xfrm>
          <a:prstGeom prst="rect">
            <a:avLst/>
          </a:prstGeom>
        </p:spPr>
      </p:pic>
      <p:pic>
        <p:nvPicPr>
          <p:cNvPr id="182700606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6482683" y="3994985"/>
            <a:ext cx="8264219" cy="6173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8279159" y="924896"/>
            <a:ext cx="6960841" cy="918251"/>
          </a:xfrm>
        </p:spPr>
        <p:txBody>
          <a:bodyPr/>
          <a:lstStyle/>
          <a:p>
            <a:pPr>
              <a:defRPr/>
            </a:pPr>
            <a:r>
              <a:rPr lang="ru-RU" b="1"/>
              <a:t>Тестирование</a:t>
            </a:r>
            <a:endParaRPr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6</a:t>
            </a:fld>
            <a:endParaRPr lang="ru-RU"/>
          </a:p>
        </p:txBody>
      </p:sp>
      <p:pic>
        <p:nvPicPr>
          <p:cNvPr id="16871928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9166" y="1843146"/>
            <a:ext cx="9544444" cy="11371523"/>
          </a:xfrm>
          <a:prstGeom prst="rect">
            <a:avLst/>
          </a:prstGeom>
        </p:spPr>
      </p:pic>
      <p:pic>
        <p:nvPicPr>
          <p:cNvPr id="198440294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459860" y="8886249"/>
            <a:ext cx="7828306" cy="4109860"/>
          </a:xfrm>
          <a:prstGeom prst="rect">
            <a:avLst/>
          </a:prstGeom>
        </p:spPr>
      </p:pic>
      <p:pic>
        <p:nvPicPr>
          <p:cNvPr id="127863084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0849722" y="3316110"/>
            <a:ext cx="11671129" cy="2768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425055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295694" y="3835733"/>
            <a:ext cx="14214813" cy="7717737"/>
          </a:xfrm>
          <a:prstGeom prst="rect">
            <a:avLst/>
          </a:prstGeom>
        </p:spPr>
      </p:pic>
      <p:sp>
        <p:nvSpPr>
          <p:cNvPr id="163920206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b="1"/>
              <a:t>Заключение</a:t>
            </a:r>
            <a:endParaRPr/>
          </a:p>
        </p:txBody>
      </p:sp>
      <p:sp>
        <p:nvSpPr>
          <p:cNvPr id="1985196026" name="Текст 3"/>
          <p:cNvSpPr>
            <a:spLocks noGrp="1"/>
          </p:cNvSpPr>
          <p:nvPr>
            <p:ph type="body" sz="quarter" idx="12"/>
          </p:nvPr>
        </p:nvSpPr>
        <p:spPr bwMode="auto">
          <a:xfrm>
            <a:off x="804624" y="3896325"/>
            <a:ext cx="10626782" cy="6542998"/>
          </a:xfrm>
        </p:spPr>
        <p:txBody>
          <a:bodyPr/>
          <a:lstStyle/>
          <a:p>
            <a:pPr>
              <a:defRPr/>
            </a:pPr>
            <a:r>
              <a:rPr sz="4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Binary Search Tree (BST) — эффективная структура данных для хранения упорядоченной информации.</a:t>
            </a:r>
            <a:endParaRPr sz="4800"/>
          </a:p>
          <a:p>
            <a:pPr>
              <a:defRPr/>
            </a:pPr>
            <a:r>
              <a:rPr sz="4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Позволяет быстро выполнять операции поиска, вставки и удаления.</a:t>
            </a:r>
            <a:endParaRPr sz="4800"/>
          </a:p>
          <a:p>
            <a:pPr>
              <a:defRPr/>
            </a:pPr>
            <a:r>
              <a:rPr sz="4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Основная сложность — поддержание сбалансированности дерева для оптимальной производительности.</a:t>
            </a:r>
            <a:endParaRPr sz="4800"/>
          </a:p>
          <a:p>
            <a:pPr>
              <a:defRPr/>
            </a:pPr>
            <a:r>
              <a:rPr sz="4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Используется в различных приложениях: базы данных, сетевые алгоритмы, обработка запросов.</a:t>
            </a:r>
            <a:endParaRPr sz="4800"/>
          </a:p>
        </p:txBody>
      </p:sp>
      <p:sp>
        <p:nvSpPr>
          <p:cNvPr id="73430699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85FCA37F-1D9C-F58F-C9D4-E5FA345D7829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22"/>
          </p:nvPr>
        </p:nvSpPr>
        <p:spPr bwMode="auto">
          <a:xfrm>
            <a:off x="1298516" y="12394465"/>
            <a:ext cx="8542170" cy="610335"/>
          </a:xfrm>
        </p:spPr>
        <p:txBody>
          <a:bodyPr/>
          <a:lstStyle/>
          <a:p>
            <a:pPr>
              <a:defRPr/>
            </a:pPr>
            <a:r>
              <a:rPr lang="ru-RU">
                <a:latin typeface="Tahoma"/>
                <a:ea typeface="Tahoma"/>
                <a:cs typeface="Tahoma"/>
              </a:rPr>
              <a:t>e-mail</a:t>
            </a:r>
            <a:r>
              <a:rPr lang="ru-RU">
                <a:latin typeface="Tahoma"/>
                <a:ea typeface="Tahoma"/>
                <a:cs typeface="Tahoma"/>
              </a:rPr>
              <a:t>:</a:t>
            </a:r>
            <a:r>
              <a:rPr lang="en-US">
                <a:latin typeface="Tahoma"/>
                <a:ea typeface="Tahoma"/>
                <a:cs typeface="Tahoma"/>
              </a:rPr>
              <a:t>m2302250@edu.misis.ru</a:t>
            </a:r>
            <a:endParaRPr lang="ru-RU">
              <a:latin typeface="Tahoma"/>
              <a:ea typeface="Tahoma"/>
              <a:cs typeface="Tahoma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7200" b="1">
                <a:latin typeface="Tahoma"/>
                <a:ea typeface="Tahoma"/>
                <a:cs typeface="Tahoma"/>
              </a:rPr>
              <a:t>Спасибо</a:t>
            </a:r>
            <a:br>
              <a:rPr lang="ru-RU" sz="7200" b="1">
                <a:latin typeface="Tahoma"/>
                <a:ea typeface="Tahoma"/>
                <a:cs typeface="Tahoma"/>
              </a:rPr>
            </a:br>
            <a:r>
              <a:rPr lang="ru-RU" sz="7200" b="1">
                <a:latin typeface="Tahoma"/>
                <a:ea typeface="Tahoma"/>
                <a:cs typeface="Tahoma"/>
              </a:rPr>
              <a:t>за внимание!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isis">
  <a:themeElements>
    <a:clrScheme name="MISIS">
      <a:dk1>
        <a:sysClr val="windowText" lastClr="000000"/>
      </a:dk1>
      <a:lt1>
        <a:srgbClr val="FFFFFF"/>
      </a:lt1>
      <a:dk2>
        <a:srgbClr val="505569"/>
      </a:dk2>
      <a:lt2>
        <a:srgbClr val="FFFFFF"/>
      </a:lt2>
      <a:accent1>
        <a:srgbClr val="0541F0"/>
      </a:accent1>
      <a:accent2>
        <a:srgbClr val="37EBFF"/>
      </a:accent2>
      <a:accent3>
        <a:srgbClr val="505569"/>
      </a:accent3>
      <a:accent4>
        <a:srgbClr val="0541F0"/>
      </a:accent4>
      <a:accent5>
        <a:srgbClr val="0A1E64"/>
      </a:accent5>
      <a:accent6>
        <a:srgbClr val="0A1E64"/>
      </a:accent6>
      <a:hlink>
        <a:srgbClr val="00B5E2"/>
      </a:hlink>
      <a:folHlink>
        <a:srgbClr val="E4002B"/>
      </a:folHlink>
    </a:clrScheme>
    <a:fontScheme name="Другая 9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ДД</dc:creator>
  <cp:lastModifiedBy/>
  <cp:revision>92</cp:revision>
  <dcterms:created xsi:type="dcterms:W3CDTF">2022-07-26T11:52:44Z</dcterms:created>
  <dcterms:modified xsi:type="dcterms:W3CDTF">2024-12-14T07:26:17Z</dcterms:modified>
</cp:coreProperties>
</file>