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24382413" cy="13716000"/>
  <p:notesSz cx="6858000" cy="9144000"/>
  <p:embeddedFontLst>
    <p:embeddedFont>
      <p:font typeface="Tahoma" panose="020B0604030504040204" pitchFamily="34" charset="0"/>
      <p:regular r:id="rId12"/>
      <p:bold r:id="rId13"/>
    </p:embeddedFont>
  </p:embeddedFontLst>
  <p:defaultTextStyle>
    <a:defPPr>
      <a:defRPr lang="ru-RU"/>
    </a:defPPr>
    <a:lvl1pPr marL="0" algn="l" defTabSz="1828709">
      <a:defRPr sz="36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36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36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36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36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36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36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36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36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6">
          <p15:clr>
            <a:srgbClr val="A4A3A4"/>
          </p15:clr>
        </p15:guide>
        <p15:guide id="2" pos="150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 showGuides="1">
      <p:cViewPr varScale="1">
        <p:scale>
          <a:sx n="72" d="100"/>
          <a:sy n="72" d="100"/>
        </p:scale>
        <p:origin x="264" y="272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AE627D-15EB-40F5-AEC0-AD078B3D9203}" type="datetimeFigureOut">
              <a:rPr lang="ru-RU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3FAC02-5901-4D7E-90A5-4DB54C8C6E8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709">
      <a:defRPr sz="24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24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24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24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24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24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24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24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24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F137EE-3395-24D7-2465-EC7779E75C33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409EAC-2686-1FCA-7CAC-B1C59FEEDEBC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175740-9106-1A31-F473-A8D58B55EAA1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2761A-6DA5-1F34-74DA-B4B862B09994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34722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82820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4274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C56CDC-F279-F21F-230C-65E2285CD6CF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226731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40678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98574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7C4A4D-5B54-3FCC-BBF6-0CAE680008E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8FA32C-6107-8041-D953-FFBA7ECBE92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0023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099386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2044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3654B-55FF-886F-D5D5-FA75D1944E24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3FAC02-5901-4D7E-90A5-4DB54C8C6E87}" type="slidenum">
              <a:rPr lang="ru-RU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Фамилия Имя Отчество</a:t>
            </a:r>
            <a:br>
              <a:rPr lang="ru-RU"/>
            </a:br>
            <a:r>
              <a:rPr lang="ru-RU"/>
              <a:t>Должность спикера в одну</a:t>
            </a:r>
            <a:br>
              <a:rPr lang="ru-RU"/>
            </a:br>
            <a:r>
              <a:rPr lang="ru-RU"/>
              <a:t>или более строк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ри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/>
            </a:br>
            <a:r>
              <a:rPr lang="ru-RU"/>
              <a:t>с целью создания и освоения </a:t>
            </a:r>
            <a:br>
              <a:rPr lang="ru-RU"/>
            </a:br>
            <a:r>
              <a:rPr lang="ru-RU"/>
              <a:t>новых технологий, становления </a:t>
            </a:r>
            <a:br>
              <a:rPr lang="ru-RU"/>
            </a:br>
            <a:r>
              <a:rPr lang="ru-RU"/>
              <a:t>и развития научных школ</a:t>
            </a:r>
            <a:endParaRPr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Достижения науки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Научное сообщество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События отрасли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/>
            </a:br>
            <a:r>
              <a:rPr lang="ru-RU"/>
              <a:t>в целом, способствует правовой охране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Информация о реализуемых образовательных программах,</a:t>
            </a:r>
            <a:br>
              <a:rPr lang="ru-RU"/>
            </a:br>
            <a:r>
              <a:rPr lang="ru-RU"/>
              <a:t>в том числе о реализуемых адаптированных образователь-</a:t>
            </a:r>
            <a:br>
              <a:rPr lang="ru-RU"/>
            </a:br>
            <a:r>
              <a:rPr lang="ru-RU"/>
              <a:t>ных программах, с указанием </a:t>
            </a:r>
            <a:br>
              <a:rPr lang="ru-RU"/>
            </a:br>
            <a:r>
              <a:rPr lang="ru-RU"/>
              <a:t>в отношении каждой образо-</a:t>
            </a:r>
            <a:br>
              <a:rPr lang="ru-RU"/>
            </a:br>
            <a:r>
              <a:rPr lang="ru-RU"/>
              <a:t>вательной программы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6116300" y="4401790"/>
            <a:ext cx="1924670" cy="221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Акцентные плаш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 the industry's standard dummy text ever since the 1500s, when an unknown printer took a galley </a:t>
            </a:r>
            <a:br>
              <a:rPr lang="en-US"/>
            </a:br>
            <a:r>
              <a:rPr lang="en-US"/>
              <a:t>of type and scrambled it to make a type </a:t>
            </a:r>
            <a:br>
              <a:rPr lang="en-US"/>
            </a:br>
            <a:r>
              <a:rPr lang="en-US"/>
              <a:t>specimen book. It has survived not only </a:t>
            </a:r>
            <a:br>
              <a:rPr lang="en-US"/>
            </a:br>
            <a:r>
              <a:rPr lang="en-US"/>
              <a:t>five centuries, but also the leap into electronic typesetting, remaining essentially unchanged. It was popularised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1-е место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cреди вузов Проекта 5–100 </a:t>
            </a:r>
            <a:br>
              <a:rPr lang="ru-RU"/>
            </a:br>
            <a:r>
              <a:rPr lang="ru-RU"/>
              <a:t>по количеству публикаций </a:t>
            </a:r>
            <a:br>
              <a:rPr lang="ru-RU"/>
            </a:br>
            <a:r>
              <a:rPr lang="ru-RU"/>
              <a:t>в материаловедении </a:t>
            </a:r>
            <a:br>
              <a:rPr lang="ru-RU"/>
            </a:br>
            <a:r>
              <a:rPr lang="ru-RU"/>
              <a:t>в журналах первого квартиля по SNIP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193279" y="5430202"/>
            <a:ext cx="2167200" cy="1813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Акцентные плашки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is simply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/>
            </a:br>
            <a:r>
              <a:rPr lang="en-US"/>
              <a:t>It has survived not only five centuries</a:t>
            </a:r>
            <a:endParaRPr/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Акцентные плашки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зображени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</a:t>
            </a:r>
            <a:br>
              <a:rPr lang="en-US"/>
            </a:br>
            <a:r>
              <a:rPr lang="en-US"/>
              <a:t>typesetting industry. Lorem Ipsum has been the industry's</a:t>
            </a:r>
            <a:br>
              <a:rPr lang="en-US"/>
            </a:br>
            <a:r>
              <a:rPr lang="en-US"/>
              <a:t>standard dummy text ever since the 1500s, when </a:t>
            </a:r>
            <a:br>
              <a:rPr lang="en-US"/>
            </a:br>
            <a:r>
              <a:rPr lang="en-US"/>
              <a:t>an unknown printer took a galley of type and scrambled</a:t>
            </a:r>
            <a:br>
              <a:rPr lang="en-US"/>
            </a:br>
            <a:r>
              <a:rPr lang="en-US"/>
              <a:t>it to make a type specimen book</a:t>
            </a:r>
            <a:endParaRPr lang="ru-RU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зображения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Стратегической целью НИТУ «МИСИС», согласно </a:t>
            </a:r>
            <a:br>
              <a:rPr lang="ru-RU"/>
            </a:br>
            <a:r>
              <a:rPr lang="ru-RU"/>
              <a:t>участию в Проекте «5–100», является вхождение </a:t>
            </a:r>
            <a:br>
              <a:rPr lang="ru-RU"/>
            </a:br>
            <a:r>
              <a:rPr lang="ru-RU"/>
              <a:t>и закрепление в числе ведущих мировых университетов </a:t>
            </a:r>
            <a:br>
              <a:rPr lang="ru-RU"/>
            </a:br>
            <a:r>
              <a:rPr lang="ru-RU"/>
              <a:t>по основным международным рейтингам (THE, QS), </a:t>
            </a:r>
            <a:br>
              <a:rPr lang="ru-RU"/>
            </a:br>
            <a:r>
              <a:rPr lang="ru-RU"/>
              <a:t>за счёт фундаментальных и прикладных исследований мирового уровня в материаловедении, нано- и био-</a:t>
            </a:r>
            <a:br>
              <a:rPr lang="ru-RU"/>
            </a:br>
            <a:r>
              <a:rPr lang="ru-RU"/>
              <a:t>технологиях, металлургии и горном деле.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 bwMode="auto"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ТОП-10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956410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Среди лучших вузов России, </a:t>
            </a:r>
            <a:br>
              <a:rPr lang="ru-RU"/>
            </a:br>
            <a:r>
              <a:rPr lang="ru-RU"/>
              <a:t>по версии «Интерфакс»</a:t>
            </a:r>
            <a:endParaRPr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728581" y="9141922"/>
            <a:ext cx="2286000" cy="18963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Диаграмм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График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Таблица 2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Сопроводительный текст</a:t>
            </a:r>
            <a:br>
              <a:rPr lang="ru-RU"/>
            </a:br>
            <a:r>
              <a:rPr lang="ru-RU"/>
              <a:t>к данной таблице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ключительный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Ленинский проспект, д. 4</a:t>
            </a:r>
            <a:br>
              <a:rPr lang="ru-RU"/>
            </a:br>
            <a:r>
              <a:rPr lang="ru-RU"/>
              <a:t>Москва, 119049</a:t>
            </a:r>
            <a:br>
              <a:rPr lang="ru-RU"/>
            </a:br>
            <a:r>
              <a:rPr lang="ru-RU"/>
              <a:t>тел. +7 (495) 955-00-32</a:t>
            </a:r>
            <a:br>
              <a:rPr lang="ru-RU"/>
            </a:br>
            <a:r>
              <a:rPr lang="ru-RU"/>
              <a:t>e-mail: kancela@misis.ru</a:t>
            </a:r>
            <a:br>
              <a:rPr lang="ru-RU"/>
            </a:br>
            <a:r>
              <a:rPr lang="ru-RU"/>
              <a:t>misis.ru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Спасибо</a:t>
            </a:r>
            <a:br>
              <a:rPr lang="ru-RU"/>
            </a:br>
            <a:r>
              <a:rPr lang="ru-RU"/>
              <a:t>за внимание!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890842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Подзаголовок в одну, две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 или глава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   </a:t>
            </a:r>
            <a:r>
              <a:rPr lang="ru-RU"/>
              <a:t>Заголовок</a:t>
            </a:r>
            <a:br>
              <a:rPr lang="ru-RU"/>
            </a:br>
            <a:r>
              <a:rPr lang="en-US"/>
              <a:t>       </a:t>
            </a: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br>
              <a:rPr lang="ru-RU"/>
            </a:b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 или глава 1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en-US"/>
            </a:br>
            <a:r>
              <a:rPr lang="en-US"/>
              <a:t>     </a:t>
            </a:r>
            <a:r>
              <a:rPr lang="ru-RU"/>
              <a:t>короткий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 или глав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При наличии может</a:t>
            </a:r>
            <a:br>
              <a:rPr lang="ru-RU"/>
            </a:br>
            <a:r>
              <a:rPr lang="ru-RU"/>
              <a:t>размещаться общая</a:t>
            </a:r>
            <a:br>
              <a:rPr lang="ru-RU"/>
            </a:br>
            <a:r>
              <a:rPr lang="ru-RU"/>
              <a:t>информация данного</a:t>
            </a:r>
            <a:br>
              <a:rPr lang="ru-RU"/>
            </a:br>
            <a:r>
              <a:rPr lang="ru-RU"/>
              <a:t>раздела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нфограф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</a:t>
            </a:r>
            <a:br>
              <a:rPr lang="en-US"/>
            </a:br>
            <a:r>
              <a:rPr lang="en-US"/>
              <a:t>of the printing and typesetting industry</a:t>
            </a:r>
            <a:br>
              <a:rPr lang="en-US"/>
            </a:br>
            <a:br>
              <a:rPr lang="en-US"/>
            </a:br>
            <a:r>
              <a:rPr lang="en-US"/>
              <a:t>Lorem Ipsum has been the industry's</a:t>
            </a:r>
            <a:br>
              <a:rPr lang="en-US"/>
            </a:br>
            <a:r>
              <a:rPr lang="en-US"/>
              <a:t>standard dummy text ever since the 1500s, when an unknown printer took a galley</a:t>
            </a:r>
            <a:br>
              <a:rPr lang="en-US"/>
            </a:br>
            <a:r>
              <a:rPr lang="en-US"/>
              <a:t>of type and scrambled it to make a type</a:t>
            </a:r>
            <a:br>
              <a:rPr lang="en-US"/>
            </a:br>
            <a:r>
              <a:rPr lang="en-US"/>
              <a:t>specimen book</a:t>
            </a:r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is simply dummy text</a:t>
            </a:r>
            <a:br>
              <a:rPr lang="en-US"/>
            </a:br>
            <a:r>
              <a:rPr lang="en-US"/>
              <a:t>Lorem Ipsum is simply 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72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«Хотел бы отметить особую роль НИТУ «МИСиС»</a:t>
            </a:r>
            <a:br>
              <a:rPr lang="ru-RU"/>
            </a:br>
            <a:r>
              <a:rPr lang="ru-RU"/>
              <a:t>в подготовке специалистов для предприятий ОМК.</a:t>
            </a:r>
            <a:br>
              <a:rPr lang="ru-RU"/>
            </a:br>
            <a:r>
              <a:rPr lang="ru-RU"/>
              <a:t>Блестящее качество образования и глубина знаний</a:t>
            </a:r>
            <a:br>
              <a:rPr lang="ru-RU"/>
            </a:br>
            <a:r>
              <a:rPr lang="ru-RU"/>
              <a:t>наших сотрудников, уникальные учебные программы</a:t>
            </a:r>
            <a:br>
              <a:rPr lang="ru-RU"/>
            </a:br>
            <a:r>
              <a:rPr lang="ru-RU"/>
              <a:t>университета, в том числе разработанные специально</a:t>
            </a:r>
            <a:br>
              <a:rPr lang="ru-RU"/>
            </a:br>
            <a:r>
              <a:rPr lang="ru-RU"/>
              <a:t>для нас, — один из главных факторов успеха ОМК»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Анатолий Седых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Председатель правления АО «ОМК».</a:t>
            </a:r>
            <a:br>
              <a:rPr lang="ru-RU"/>
            </a:br>
            <a:r>
              <a:rPr lang="ru-RU"/>
              <a:t>Выпускник МИСИС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нфографика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</a:t>
            </a:r>
            <a:br>
              <a:rPr lang="en-US"/>
            </a:br>
            <a:r>
              <a:rPr lang="en-US"/>
              <a:t>text of the printing and typesetting</a:t>
            </a:r>
            <a:br>
              <a:rPr lang="en-US"/>
            </a:br>
            <a:r>
              <a:rPr lang="en-US"/>
              <a:t>industry. Lorem Ipsum has been</a:t>
            </a:r>
            <a:br>
              <a:rPr lang="en-US"/>
            </a:br>
            <a:r>
              <a:rPr lang="en-US"/>
              <a:t>the industry's standard dummy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 </a:t>
            </a:r>
            <a:endParaRPr/>
          </a:p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23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5990107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115</a:t>
            </a:r>
            <a:endParaRPr lang="ru-RU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9665091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8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нфографик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</a:t>
            </a:r>
            <a:br>
              <a:rPr lang="en-US"/>
            </a:br>
            <a:r>
              <a:rPr lang="en-US"/>
              <a:t>dummy text 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</a:t>
            </a:r>
            <a:br>
              <a:rPr lang="en-US"/>
            </a:br>
            <a:r>
              <a:rPr lang="en-US"/>
              <a:t>the industry's standard dummy text ever since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</a:t>
            </a:r>
            <a:br>
              <a:rPr lang="en-US"/>
            </a:br>
            <a:r>
              <a:rPr lang="en-US"/>
              <a:t>printing and typesetting industry Lorem Ipsum has been the industry's standard dummy text 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Буллит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1828709">
        <a:lnSpc>
          <a:spcPct val="90000"/>
        </a:lnSpc>
        <a:spcBef>
          <a:spcPts val="0"/>
        </a:spcBef>
        <a:buNone/>
        <a:defRPr sz="8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>
        <a:lnSpc>
          <a:spcPct val="90000"/>
        </a:lnSpc>
        <a:spcBef>
          <a:spcPts val="2000"/>
        </a:spcBef>
        <a:buFont typeface="Arial"/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 bwMode="auto">
          <a:xfrm>
            <a:off x="1298516" y="3512459"/>
            <a:ext cx="13549598" cy="4314960"/>
          </a:xfrm>
        </p:spPr>
        <p:txBody>
          <a:bodyPr/>
          <a:lstStyle/>
          <a:p>
            <a:pPr>
              <a:defRPr/>
            </a:pPr>
            <a:r>
              <a:rPr sz="4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</a:t>
            </a:r>
            <a:r>
              <a:rPr sz="4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4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сортировки</a:t>
            </a:r>
            <a:r>
              <a:rPr sz="4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"heapsort" (</a:t>
            </a:r>
            <a:r>
              <a:rPr sz="4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пирамидальная</a:t>
            </a:r>
            <a:r>
              <a:rPr sz="4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4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сортировка</a:t>
            </a:r>
            <a:r>
              <a:rPr sz="4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4800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 bwMode="auto"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Борисенко Павел Дмитриевич</a:t>
            </a:r>
            <a:endParaRPr/>
          </a:p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БИВТ-23-4</a:t>
            </a:r>
            <a:br>
              <a:rPr lang="ru-RU">
                <a:latin typeface="Tahoma"/>
                <a:ea typeface="Tahoma"/>
                <a:cs typeface="Tahoma"/>
              </a:rPr>
            </a:br>
            <a:br>
              <a:rPr lang="ru-RU">
                <a:latin typeface="Tahoma"/>
                <a:ea typeface="Tahoma"/>
                <a:cs typeface="Tahoma"/>
              </a:rPr>
            </a:br>
            <a:r>
              <a:rPr lang="ru-RU">
                <a:latin typeface="Tahoma"/>
                <a:ea typeface="Tahoma"/>
                <a:cs typeface="Tahoma"/>
              </a:rPr>
              <a:t>Репозиторий</a:t>
            </a:r>
            <a:r>
              <a:rPr lang="en-US">
                <a:latin typeface="Tahoma"/>
                <a:ea typeface="Tahoma"/>
                <a:cs typeface="Tahoma"/>
              </a:rPr>
              <a:t>:</a:t>
            </a:r>
            <a:endParaRPr/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283621113" name="TextBox 283621112"/>
          <p:cNvSpPr txBox="1"/>
          <p:nvPr/>
        </p:nvSpPr>
        <p:spPr bwMode="auto">
          <a:xfrm>
            <a:off x="1373114" y="10221588"/>
            <a:ext cx="8013299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https://github.com/sadpablik/heapsort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57404" y="2009857"/>
            <a:ext cx="10626782" cy="1878792"/>
          </a:xfrm>
        </p:spPr>
        <p:txBody>
          <a:bodyPr/>
          <a:lstStyle/>
          <a:p>
            <a:pPr>
              <a:defRPr/>
            </a:pPr>
            <a:r>
              <a:rPr lang="ru-RU" b="1"/>
              <a:t>Введение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9324210" y="1474656"/>
            <a:ext cx="12678741" cy="5298676"/>
          </a:xfrm>
        </p:spPr>
        <p:txBody>
          <a:bodyPr/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это алгоритм сортировки, основанный на структуре данных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(heap).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Он использует концепцию бинарной кучи для эффективной сортировки.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Основная идея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Построение кучи из массива и последовательное извлечение максимальных элементов для их размещения в отсортированном массиве.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работает за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по времени, что делает его эффективным для сортировки больших массивов</a:t>
            </a: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2</a:t>
            </a:fld>
            <a:endParaRPr lang="ru-RU"/>
          </a:p>
        </p:txBody>
      </p:sp>
      <p:pic>
        <p:nvPicPr>
          <p:cNvPr id="608490413" name="Рисунок 6084904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69027" y="7268763"/>
            <a:ext cx="12440355" cy="5362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Теоретическое описание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294207" y="4360232"/>
            <a:ext cx="13839883" cy="6928655"/>
          </a:xfrm>
        </p:spPr>
        <p:txBody>
          <a:bodyPr/>
          <a:lstStyle/>
          <a:p>
            <a:pPr>
              <a:defRPr/>
            </a:pP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Куча</a:t>
            </a:r>
            <a:r>
              <a:rPr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(heap)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бинарное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дерево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которое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удовлетворяет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следующим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свойствам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 dirty="0"/>
          </a:p>
          <a:p>
            <a:pPr>
              <a:defRPr/>
            </a:pP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Макс-куча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значение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родительского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узла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больше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или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равно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значениям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его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детей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 dirty="0"/>
          </a:p>
          <a:p>
            <a:pPr>
              <a:defRPr/>
            </a:pP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Мин-куча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значение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родительского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узла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меньше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или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равно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значениям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его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детей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 dirty="0"/>
          </a:p>
          <a:p>
            <a:pPr>
              <a:defRPr/>
            </a:pP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Шаги</a:t>
            </a:r>
            <a:r>
              <a:rPr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 dirty="0"/>
          </a:p>
          <a:p>
            <a:pPr>
              <a:defRPr/>
            </a:pP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Построение</a:t>
            </a:r>
            <a:r>
              <a:rPr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кучи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каждого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узла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поддереве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восстанавливается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свойство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кучи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 dirty="0"/>
          </a:p>
          <a:p>
            <a:pPr>
              <a:defRPr/>
            </a:pP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Извлечение</a:t>
            </a:r>
            <a:r>
              <a:rPr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максимального</a:t>
            </a:r>
            <a:r>
              <a:rPr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элемента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Максимальный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элемент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корень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перемещается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конец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массива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После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этого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восстанавливается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куча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оставшихся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элементов</a:t>
            </a:r>
            <a:r>
              <a:rPr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3</a:t>
            </a:fld>
            <a:endParaRPr lang="ru-RU"/>
          </a:p>
        </p:txBody>
      </p:sp>
      <p:pic>
        <p:nvPicPr>
          <p:cNvPr id="666571501" name="Рисунок 66657150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663257" y="3994483"/>
            <a:ext cx="9408548" cy="5918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6225453" y="611230"/>
            <a:ext cx="4607879" cy="2704880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Сравнение алгоритма с аналогичными алгоритмами</a:t>
            </a:r>
            <a:endParaRPr sz="36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4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>
            <a:off x="596727" y="8969029"/>
            <a:ext cx="8841882" cy="4392206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 vs Quicksort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всегда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но с большими константами, чем у Quicksort.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Quicksort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среднее время работы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но в худшем случае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O(n²)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Преимущество 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стабильность времени работы.</a:t>
            </a:r>
            <a:endParaRPr sz="3600"/>
          </a:p>
        </p:txBody>
      </p:sp>
      <p:sp>
        <p:nvSpPr>
          <p:cNvPr id="1304696231" name=" 1304696230"/>
          <p:cNvSpPr/>
          <p:nvPr/>
        </p:nvSpPr>
        <p:spPr bwMode="auto">
          <a:xfrm>
            <a:off x="10620505" y="9247345"/>
            <a:ext cx="10284102" cy="3383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 vs Merge 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Merge 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также имеет сложность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но требует дополнительной памяти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использует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O(1)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дополнительной памяти, что может быть важным для больших данных.</a:t>
            </a:r>
            <a:endParaRPr sz="3600"/>
          </a:p>
        </p:txBody>
      </p:sp>
      <p:sp>
        <p:nvSpPr>
          <p:cNvPr id="1804274533" name="TextBox 1804274532"/>
          <p:cNvSpPr txBox="1"/>
          <p:nvPr/>
        </p:nvSpPr>
        <p:spPr bwMode="auto">
          <a:xfrm>
            <a:off x="7921666" y="5820833"/>
            <a:ext cx="91440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29988416" name="Рисунок 5299884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9344" y="-19292"/>
            <a:ext cx="14420849" cy="8534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74283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40042" y="1074019"/>
            <a:ext cx="10591901" cy="953474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r>
              <a:rPr sz="3600" b="1"/>
              <a:t> </a:t>
            </a:r>
            <a:r>
              <a:rPr lang="en-US" sz="3600" b="1"/>
              <a:t>Heapsort </a:t>
            </a:r>
            <a:r>
              <a:rPr lang="ru-RU" sz="3600" b="1"/>
              <a:t>на </a:t>
            </a:r>
            <a:r>
              <a:rPr lang="en-US" sz="3600" b="1"/>
              <a:t>Python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763217333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3C86F1B0-2399-AFCF-7693-53A81692436C}" type="slidenum">
              <a:rPr lang="ru-RU"/>
              <a:t>5</a:t>
            </a:fld>
            <a:endParaRPr lang="ru-RU"/>
          </a:p>
        </p:txBody>
      </p:sp>
      <p:sp>
        <p:nvSpPr>
          <p:cNvPr id="554381127" name="TextBox 554381126"/>
          <p:cNvSpPr txBox="1"/>
          <p:nvPr/>
        </p:nvSpPr>
        <p:spPr bwMode="auto">
          <a:xfrm>
            <a:off x="178194" y="2257777"/>
            <a:ext cx="19801241" cy="5015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Основные компоненты алгоритма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Реализация алгоритма Heapsort состоит из двух ключевых частей: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восстанавливает свойство кучи.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heapsort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выполняет сортировку всего массива, используя кучу.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Давайте более подробно разберем каждую из этих частей.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Функция </a:t>
            </a:r>
            <a:r>
              <a:rPr sz="2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Эта функция отвечает за поддержание свойства кучи в поддереве, которое начинается с индекса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Функция принимает три параметра: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массив, в котором нужно поддерживать кучу.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размер массива (или подмассива).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индекс текущего элемента, который нужно обрабатывать.</a:t>
            </a:r>
            <a:endParaRPr sz="2800"/>
          </a:p>
        </p:txBody>
      </p:sp>
      <p:pic>
        <p:nvPicPr>
          <p:cNvPr id="403033549" name="Рисунок 40303354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04405" y="5728888"/>
            <a:ext cx="13244068" cy="7179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517716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078654" y="262630"/>
            <a:ext cx="10591901" cy="953474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r>
              <a:rPr sz="3600" b="1"/>
              <a:t> </a:t>
            </a:r>
            <a:r>
              <a:rPr lang="en-US" sz="3600" b="1"/>
              <a:t>Heapsort </a:t>
            </a:r>
            <a:r>
              <a:rPr lang="ru-RU" sz="3600" b="1"/>
              <a:t>на </a:t>
            </a:r>
            <a:r>
              <a:rPr lang="en-US" sz="3600" b="1"/>
              <a:t>Python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2095812953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1166F6AD-78AB-14C8-4D66-7B63CDAB2C2A}" type="slidenum">
              <a:rPr lang="ru-RU"/>
              <a:t>6</a:t>
            </a:fld>
            <a:endParaRPr lang="ru-RU"/>
          </a:p>
        </p:txBody>
      </p:sp>
      <p:sp>
        <p:nvSpPr>
          <p:cNvPr id="1328380180" name="TextBox 1328380179"/>
          <p:cNvSpPr txBox="1"/>
          <p:nvPr/>
        </p:nvSpPr>
        <p:spPr bwMode="auto">
          <a:xfrm>
            <a:off x="389860" y="1358194"/>
            <a:ext cx="19802321" cy="4523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heapsort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сначала строит кучу из массива, а затем сортирует массив путем извлечения максимальных элементов из кучи и перемещения их в конец массива.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Основной процесс: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Построение кучи: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Начинаем с последнего узла, который имеет дочерние элементы, и вызываем функцию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всех узлов в поддеревьях, двигаясь от конца массива к началу. Это гарантирует, что после этого весь массив будет преобразован в кучу.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 этого цикл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проходит по индексам от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n//2 - 1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до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В этом диапазоне находятся все внутренние узлы дерева (все узлы, которые имеют хотя бы один дочерний элемент).</a:t>
            </a:r>
            <a:endParaRPr sz="2800"/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Извлечение элементов: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цикле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извлекаются элементы из кучи. Элементы перемещаются в конец массива, а затем вызывается функция </a:t>
            </a:r>
            <a:r>
              <a:rPr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heapify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восстановления кучи в оставшейся части массива.</a:t>
            </a:r>
            <a:endParaRPr sz="2800"/>
          </a:p>
        </p:txBody>
      </p:sp>
      <p:pic>
        <p:nvPicPr>
          <p:cNvPr id="1210115526" name="Рисунок 12101155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18055" y="6967360"/>
            <a:ext cx="15735415" cy="4533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279159" y="924896"/>
            <a:ext cx="6960841" cy="918251"/>
          </a:xfrm>
        </p:spPr>
        <p:txBody>
          <a:bodyPr/>
          <a:lstStyle/>
          <a:p>
            <a:pPr>
              <a:defRPr/>
            </a:pPr>
            <a:r>
              <a:rPr lang="ru-RU" b="1"/>
              <a:t>Тестирование</a:t>
            </a: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7</a:t>
            </a:fld>
            <a:endParaRPr lang="ru-RU"/>
          </a:p>
        </p:txBody>
      </p:sp>
      <p:pic>
        <p:nvPicPr>
          <p:cNvPr id="260470311" name="Рисунок 2604703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5555" y="3686527"/>
            <a:ext cx="9509166" cy="9575757"/>
          </a:xfrm>
          <a:prstGeom prst="rect">
            <a:avLst/>
          </a:prstGeom>
        </p:spPr>
      </p:pic>
      <p:sp>
        <p:nvSpPr>
          <p:cNvPr id="1397662771" name=" 1397662770"/>
          <p:cNvSpPr/>
          <p:nvPr/>
        </p:nvSpPr>
        <p:spPr bwMode="auto">
          <a:xfrm>
            <a:off x="10287858" y="1915865"/>
            <a:ext cx="13473525" cy="13719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Тестирование важно для подтверждения правильности работы алгоритма. Для этого можно использовать различные тесты, чтобы убедиться, что алгоритм корректно работает с разными типами данных.</a:t>
            </a:r>
            <a:endParaRPr sz="2800"/>
          </a:p>
        </p:txBody>
      </p:sp>
      <p:pic>
        <p:nvPicPr>
          <p:cNvPr id="463970190" name="Рисунок 46397018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541249" y="3527777"/>
            <a:ext cx="9326224" cy="6438194"/>
          </a:xfrm>
          <a:prstGeom prst="rect">
            <a:avLst/>
          </a:prstGeom>
        </p:spPr>
      </p:pic>
      <p:pic>
        <p:nvPicPr>
          <p:cNvPr id="1774439490" name="Рисунок 177443948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671527" y="10283472"/>
            <a:ext cx="11306174" cy="1200150"/>
          </a:xfrm>
          <a:prstGeom prst="rect">
            <a:avLst/>
          </a:prstGeom>
        </p:spPr>
      </p:pic>
      <p:pic>
        <p:nvPicPr>
          <p:cNvPr id="1780783664" name="Рисунок 1780783663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36138" y="1955972"/>
            <a:ext cx="9784555" cy="13318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20206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Заключение</a:t>
            </a:r>
            <a:endParaRPr/>
          </a:p>
        </p:txBody>
      </p:sp>
      <p:sp>
        <p:nvSpPr>
          <p:cNvPr id="1985196026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1298514" y="4901742"/>
            <a:ext cx="10626782" cy="6542998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это эффективный алгоритм сортировки, который использует структуру данных куча.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Он имеет стабильную сложность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O(n log n)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не требует дополнительной памяти (кроме массива).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Он может быть полезен в ситуациях, когда важна стабильная производительность даже в худшем случае.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Сравнение с другими алгоритмами сортировки, такими как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Quicksort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Merge 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показало, что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Heapsort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имеет свои уникальные преимущества в плане использования памяти и предсказуемости времени работы.</a:t>
            </a:r>
            <a:endParaRPr sz="3600"/>
          </a:p>
        </p:txBody>
      </p:sp>
      <p:sp>
        <p:nvSpPr>
          <p:cNvPr id="73430699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85FCA37F-1D9C-F58F-C9D4-E5FA345D7829}" type="slidenum">
              <a:rPr lang="ru-RU"/>
              <a:t>8</a:t>
            </a:fld>
            <a:endParaRPr lang="ru-RU"/>
          </a:p>
        </p:txBody>
      </p:sp>
      <p:pic>
        <p:nvPicPr>
          <p:cNvPr id="1641837499" name="Рисунок 164183749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953749" y="2363610"/>
            <a:ext cx="12706962" cy="77258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>
            <a:off x="1298516" y="12394465"/>
            <a:ext cx="8542170" cy="610335"/>
          </a:xfrm>
        </p:spPr>
        <p:txBody>
          <a:bodyPr/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e-mail:</a:t>
            </a:r>
            <a:r>
              <a:rPr lang="en-US">
                <a:latin typeface="Tahoma"/>
                <a:ea typeface="Tahoma"/>
                <a:cs typeface="Tahoma"/>
              </a:rPr>
              <a:t>m2302250@edu.misis.ru</a:t>
            </a: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7200" b="1">
                <a:latin typeface="Tahoma"/>
                <a:ea typeface="Tahoma"/>
                <a:cs typeface="Tahoma"/>
              </a:rPr>
              <a:t>Спасибо</a:t>
            </a:r>
            <a:br>
              <a:rPr lang="ru-RU" sz="7200" b="1">
                <a:latin typeface="Tahoma"/>
                <a:ea typeface="Tahoma"/>
                <a:cs typeface="Tahoma"/>
              </a:rPr>
            </a:br>
            <a:r>
              <a:rPr lang="ru-RU" sz="7200" b="1">
                <a:latin typeface="Tahoma"/>
                <a:ea typeface="Tahoma"/>
                <a:cs typeface="Tahoma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641</Words>
  <Application>Microsoft Macintosh PowerPoint</Application>
  <PresentationFormat>Произвольный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Calibri</vt:lpstr>
      <vt:lpstr>TT Norms Pro</vt:lpstr>
      <vt:lpstr>Tahoma</vt:lpstr>
      <vt:lpstr>Courier New</vt:lpstr>
      <vt:lpstr>Arial</vt:lpstr>
      <vt:lpstr>Times New Roman</vt:lpstr>
      <vt:lpstr>TT Norms Pro Medium</vt:lpstr>
      <vt:lpstr>Misis</vt:lpstr>
      <vt:lpstr>Алгоритм сортировки "heapsort" (пирамидальная сортировка)</vt:lpstr>
      <vt:lpstr>Введение</vt:lpstr>
      <vt:lpstr>Теоретическое описание</vt:lpstr>
      <vt:lpstr>Сравнение алгоритма с аналогичными алгоритмами</vt:lpstr>
      <vt:lpstr>Реализация алгоритма Heapsort на Python </vt:lpstr>
      <vt:lpstr>Реализация алгоритма Heapsort на Python 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Pavel Borisenko</cp:lastModifiedBy>
  <cp:revision>92</cp:revision>
  <dcterms:created xsi:type="dcterms:W3CDTF">2022-07-26T11:52:44Z</dcterms:created>
  <dcterms:modified xsi:type="dcterms:W3CDTF">2024-12-09T09:55:31Z</dcterms:modified>
</cp:coreProperties>
</file>