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>
  <p:sldMasterIdLst>
    <p:sldMasterId id="2147483648" r:id="rId1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24382413" cy="13716000"/>
  <p:notesSz cx="6858000" cy="9144000"/>
  <p:defaultTextStyle>
    <a:defPPr>
      <a:defRPr lang="ru-RU"/>
    </a:defPPr>
    <a:lvl1pPr marL="0" algn="l" defTabSz="1828709">
      <a:defRPr sz="36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>
      <a:defRPr sz="36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>
      <a:defRPr sz="36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>
      <a:defRPr sz="36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>
      <a:defRPr sz="36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>
      <a:defRPr sz="36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>
      <a:defRPr sz="36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>
      <a:defRPr sz="36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>
      <a:defRPr sz="36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68" d="100"/>
          <a:sy n="68" d="100"/>
        </p:scale>
        <p:origin x="1560" y="78"/>
      </p:cViewPr>
      <p:guideLst>
        <p:guide pos="7926" orient="horz"/>
        <p:guide pos="15073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2AE627D-15EB-40F5-AEC0-AD078B3D9203}" type="datetimeFigureOut">
              <a:rPr lang="ru-RU"/>
              <a:t>07.12.2024</a:t>
            </a:fld>
            <a:endParaRPr lang="ru-RU"/>
          </a:p>
        </p:txBody>
      </p:sp>
      <p:sp>
        <p:nvSpPr>
          <p:cNvPr id="4" name="Образ слайда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63FAC02-5901-4D7E-90A5-4DB54C8C6E87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828709">
      <a:defRPr sz="24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>
      <a:defRPr sz="24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>
      <a:defRPr sz="24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>
      <a:defRPr sz="24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>
      <a:defRPr sz="24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>
      <a:defRPr sz="24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>
      <a:defRPr sz="24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>
      <a:defRPr sz="24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>
      <a:defRPr sz="24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5F137EE-3395-24D7-2465-EC7779E75C33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C63FAC02-5901-4D7E-90A5-4DB54C8C6E87}" type="slidenum">
              <a:rPr lang="ru-RU"/>
              <a:t>8</a:t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D409EAC-2686-1FCA-7CAC-B1C59FEEDEBC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175740-9106-1A31-F473-A8D58B55EAA1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102761A-6DA5-1F34-74DA-B4B862B09994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1410EB-D232-05D6-A19F-7FE2564269F5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734722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828200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442749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C56CDC-F279-F21F-230C-65E2285CD6CF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222673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406782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898574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7C4A4D-5B54-3FCC-BBF6-0CAE680008EC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38FA32C-6107-8041-D953-FFBA7ECBE929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60023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099386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620449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C3654B-55FF-886F-D5D5-FA75D1944E24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4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5185743"/>
            <a:ext cx="9952581" cy="3850681"/>
          </a:xfrm>
        </p:spPr>
        <p:txBody>
          <a:bodyPr anchor="t">
            <a:noAutofit/>
          </a:bodyPr>
          <a:lstStyle>
            <a:lvl1pPr algn="l">
              <a:lnSpc>
                <a:spcPts val="7700"/>
              </a:lnSpc>
              <a:defRPr sz="860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презентации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298516" y="9036424"/>
            <a:ext cx="9952581" cy="19995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pPr>
              <a:defRPr/>
            </a:pPr>
            <a:r>
              <a:rPr lang="ru-RU"/>
              <a:t>Фамилия Имя Отчество</a:t>
            </a:r>
            <a:br>
              <a:rPr lang="ru-RU"/>
            </a:br>
            <a:r>
              <a:rPr lang="ru-RU"/>
              <a:t>Должность спикера в одну</a:t>
            </a:r>
            <a:br>
              <a:rPr lang="ru-RU"/>
            </a:br>
            <a:r>
              <a:rPr lang="ru-RU"/>
              <a:t>или более строк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300460" y="11867187"/>
            <a:ext cx="3033416" cy="730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Три колонк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в одну</a:t>
            </a:r>
            <a:br>
              <a:rPr lang="ru-RU"/>
            </a:br>
            <a:r>
              <a:rPr lang="ru-RU"/>
              <a:t>или несколько строк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298516" y="7924800"/>
            <a:ext cx="6936767" cy="37957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Управление науки формирует приоритетные направления научно-исследовательской деятельности университета </a:t>
            </a:r>
            <a:br>
              <a:rPr lang="ru-RU"/>
            </a:br>
            <a:r>
              <a:rPr lang="ru-RU"/>
              <a:t>с целью создания и освоения </a:t>
            </a:r>
            <a:br>
              <a:rPr lang="ru-RU"/>
            </a:br>
            <a:r>
              <a:rPr lang="ru-RU"/>
              <a:t>новых технологий, становления </a:t>
            </a:r>
            <a:br>
              <a:rPr lang="ru-RU"/>
            </a:br>
            <a:r>
              <a:rPr lang="ru-RU"/>
              <a:t>и развития научных школ</a:t>
            </a:r>
            <a:endParaRPr/>
          </a:p>
        </p:txBody>
      </p:sp>
      <p:sp>
        <p:nvSpPr>
          <p:cNvPr id="9" name="Текст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338232" y="7037794"/>
            <a:ext cx="6897051" cy="5935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ru-RU"/>
              <a:t>Достижения науки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8674101" y="7037794"/>
            <a:ext cx="6937374" cy="5935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ru-RU"/>
              <a:t>Научное сообщество</a:t>
            </a:r>
            <a:endParaRPr/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16054389" y="7037793"/>
            <a:ext cx="6937374" cy="5935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ru-RU"/>
              <a:t>События отрасли</a:t>
            </a:r>
            <a:endParaRPr/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8674101" y="7924800"/>
            <a:ext cx="6936767" cy="37957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Управление науки занимается развитием научно-технического потенциала подразделений университета, отдельных сотрудников и университета</a:t>
            </a:r>
            <a:br>
              <a:rPr lang="ru-RU"/>
            </a:br>
            <a:r>
              <a:rPr lang="ru-RU"/>
              <a:t>в целом, способствует правовой охране</a:t>
            </a:r>
            <a:endParaRPr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16054996" y="7924800"/>
            <a:ext cx="6936767" cy="37957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Информация о реализуемых образовательных программах,</a:t>
            </a:r>
            <a:br>
              <a:rPr lang="ru-RU"/>
            </a:br>
            <a:r>
              <a:rPr lang="ru-RU"/>
              <a:t>в том числе о реализуемых адаптированных образователь-</a:t>
            </a:r>
            <a:br>
              <a:rPr lang="ru-RU"/>
            </a:br>
            <a:r>
              <a:rPr lang="ru-RU"/>
              <a:t>ных</a:t>
            </a:r>
            <a:r>
              <a:rPr lang="ru-RU"/>
              <a:t> программах, с указанием </a:t>
            </a:r>
            <a:br>
              <a:rPr lang="ru-RU"/>
            </a:br>
            <a:r>
              <a:rPr lang="ru-RU"/>
              <a:t>в отношении каждой </a:t>
            </a:r>
            <a:r>
              <a:rPr lang="ru-RU"/>
              <a:t>образо</a:t>
            </a:r>
            <a:r>
              <a:rPr lang="ru-RU"/>
              <a:t>-</a:t>
            </a:r>
            <a:br>
              <a:rPr lang="ru-RU"/>
            </a:br>
            <a:r>
              <a:rPr lang="ru-RU"/>
              <a:t>вательной</a:t>
            </a:r>
            <a:r>
              <a:rPr lang="ru-RU"/>
              <a:t> программы</a:t>
            </a:r>
            <a:endParaRPr/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1390650" y="4776190"/>
            <a:ext cx="2217600" cy="18396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8762351" y="4599790"/>
            <a:ext cx="1764000" cy="2016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16116300" y="4401790"/>
            <a:ext cx="1924670" cy="221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Акцентные плашк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auto">
          <a:xfrm>
            <a:off x="12442825" y="4707604"/>
            <a:ext cx="11939588" cy="57127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в одну</a:t>
            </a:r>
            <a:br>
              <a:rPr lang="ru-RU"/>
            </a:br>
            <a:r>
              <a:rPr lang="ru-RU"/>
              <a:t>или несколько строк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297765" y="4572755"/>
            <a:ext cx="10627535" cy="77002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tx2"/>
                </a:solidFill>
                <a:latin typeface="TT Norms Pro Medium"/>
              </a:defRPr>
            </a:lvl1pPr>
          </a:lstStyle>
          <a:p>
            <a:pPr lvl="0">
              <a:defRPr/>
            </a:pPr>
            <a:r>
              <a:rPr lang="en-US"/>
              <a:t>Lorem Ipsum is simply dummy text </a:t>
            </a:r>
            <a:br>
              <a:rPr lang="en-US"/>
            </a:br>
            <a:r>
              <a:rPr lang="en-US"/>
              <a:t>of the printing and typesetting industry</a:t>
            </a:r>
            <a:endParaRPr/>
          </a:p>
          <a:p>
            <a:pPr lvl="0">
              <a:defRPr/>
            </a:pPr>
            <a:r>
              <a:rPr lang="en-US"/>
              <a:t>Lorem Ipsum has been the industry's standard dummy text ever since the 1500s, when an unknown printer took a galley </a:t>
            </a:r>
            <a:br>
              <a:rPr lang="en-US"/>
            </a:br>
            <a:r>
              <a:rPr lang="en-US"/>
              <a:t>of type and scrambled it to make a type </a:t>
            </a:r>
            <a:br>
              <a:rPr lang="en-US"/>
            </a:br>
            <a:r>
              <a:rPr lang="en-US"/>
              <a:t>specimen book. It has survived not only </a:t>
            </a:r>
            <a:br>
              <a:rPr lang="en-US"/>
            </a:br>
            <a:r>
              <a:rPr lang="en-US"/>
              <a:t>five centuries, but also the leap into electronic typesetting, remaining essentially unchanged. It was </a:t>
            </a:r>
            <a:r>
              <a:rPr lang="en-US"/>
              <a:t>popularised</a:t>
            </a:r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16035339" y="5373052"/>
            <a:ext cx="6937374" cy="11801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30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ru-RU"/>
              <a:t>1-е место</a:t>
            </a:r>
            <a:endParaRPr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16035946" y="6648450"/>
            <a:ext cx="6936767" cy="33147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bg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cреди</a:t>
            </a:r>
            <a:r>
              <a:rPr lang="ru-RU"/>
              <a:t> вузов Проекта 5–100 </a:t>
            </a:r>
            <a:br>
              <a:rPr lang="ru-RU"/>
            </a:br>
            <a:r>
              <a:rPr lang="ru-RU"/>
              <a:t>по количеству публикаций </a:t>
            </a:r>
            <a:br>
              <a:rPr lang="ru-RU"/>
            </a:br>
            <a:r>
              <a:rPr lang="ru-RU"/>
              <a:t>в материаловедении </a:t>
            </a:r>
            <a:br>
              <a:rPr lang="ru-RU"/>
            </a:br>
            <a:r>
              <a:rPr lang="ru-RU"/>
              <a:t>в журналах первого квартиля по SNIP</a:t>
            </a:r>
            <a:endParaRPr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13193279" y="5430202"/>
            <a:ext cx="2167200" cy="18130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Акцентные плашки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 userDrawn="1"/>
        </p:nvSpPr>
        <p:spPr bwMode="auto">
          <a:xfrm>
            <a:off x="0" y="4707604"/>
            <a:ext cx="24382413" cy="7370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в одну</a:t>
            </a:r>
            <a:br>
              <a:rPr lang="ru-RU"/>
            </a:br>
            <a:r>
              <a:rPr lang="ru-RU"/>
              <a:t>или несколько строк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297765" y="6553200"/>
            <a:ext cx="10627535" cy="2057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bg2"/>
                </a:solidFill>
                <a:latin typeface="TT Norms Pro Medium"/>
              </a:defRPr>
            </a:lvl1pPr>
          </a:lstStyle>
          <a:p>
            <a:pPr lvl="0">
              <a:defRPr/>
            </a:pPr>
            <a:r>
              <a:rPr lang="en-US"/>
              <a:t>Lorem Ipsum is simply dummy text </a:t>
            </a:r>
            <a:br>
              <a:rPr lang="en-US"/>
            </a:br>
            <a:r>
              <a:rPr lang="en-US"/>
              <a:t>of the printing and typesetting industry</a:t>
            </a:r>
            <a:endParaRPr/>
          </a:p>
          <a:p>
            <a:pPr lvl="0">
              <a:defRPr/>
            </a:pPr>
            <a:r>
              <a:rPr lang="en-US"/>
              <a:t>Lorem Ipsum is simply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14" name="Текст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1297765" y="5646681"/>
            <a:ext cx="106275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>
                <a:solidFill>
                  <a:schemeClr val="accent2"/>
                </a:solidFill>
                <a:latin typeface="TT Norms Pro Medium"/>
              </a:defRPr>
            </a:lvl1pPr>
          </a:lstStyle>
          <a:p>
            <a:pPr lvl="0">
              <a:defRPr/>
            </a:pPr>
            <a:r>
              <a:rPr lang="en-US"/>
              <a:t>Lorem Ipsum Lorem</a:t>
            </a:r>
            <a:endParaRPr/>
          </a:p>
        </p:txBody>
      </p:sp>
      <p:sp>
        <p:nvSpPr>
          <p:cNvPr id="20" name="Текст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1297765" y="9692640"/>
            <a:ext cx="10627535" cy="2057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bg2"/>
                </a:solidFill>
                <a:latin typeface="TT Norms Pro Medium"/>
              </a:defRPr>
            </a:lvl1pPr>
          </a:lstStyle>
          <a:p>
            <a:pPr lvl="0">
              <a:defRPr/>
            </a:pPr>
            <a:r>
              <a:rPr lang="en-US"/>
              <a:t>Lorem Ipsum is simply dummy text </a:t>
            </a:r>
            <a:br>
              <a:rPr lang="en-US"/>
            </a:br>
            <a:r>
              <a:rPr lang="en-US"/>
              <a:t>of the printing and typesetting industry</a:t>
            </a:r>
            <a:endParaRPr/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1297765" y="8786121"/>
            <a:ext cx="106275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>
                <a:solidFill>
                  <a:schemeClr val="accent2"/>
                </a:solidFill>
                <a:latin typeface="TT Norms Pro Medium"/>
              </a:defRPr>
            </a:lvl1pPr>
          </a:lstStyle>
          <a:p>
            <a:pPr lvl="0">
              <a:defRPr/>
            </a:pPr>
            <a:r>
              <a:rPr lang="en-US"/>
              <a:t>Lorem Ipsum Lorem</a:t>
            </a:r>
            <a:endParaRPr/>
          </a:p>
        </p:txBody>
      </p:sp>
      <p:sp>
        <p:nvSpPr>
          <p:cNvPr id="24" name="Текст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12364228" y="6553200"/>
            <a:ext cx="10627535" cy="51968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bg2"/>
                </a:solidFill>
                <a:latin typeface="TT Norms Pro Medium"/>
              </a:defRPr>
            </a:lvl1pPr>
          </a:lstStyle>
          <a:p>
            <a:pPr lvl="0">
              <a:defRPr/>
            </a:pPr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br>
              <a:rPr lang="en-US"/>
            </a:br>
            <a:r>
              <a:rPr lang="en-US"/>
              <a:t>It has survived not only five centuries</a:t>
            </a:r>
            <a:endParaRPr/>
          </a:p>
        </p:txBody>
      </p:sp>
      <p:sp>
        <p:nvSpPr>
          <p:cNvPr id="25" name="Текст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12364228" y="5646681"/>
            <a:ext cx="106275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>
                <a:solidFill>
                  <a:schemeClr val="accent2"/>
                </a:solidFill>
                <a:latin typeface="TT Norms Pro Medium"/>
              </a:defRPr>
            </a:lvl1pPr>
          </a:lstStyle>
          <a:p>
            <a:pPr lvl="0">
              <a:defRPr/>
            </a:pPr>
            <a:r>
              <a:rPr lang="en-US"/>
              <a:t>Lorem Ipsum Lorem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Акцентные плашки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 userDrawn="1"/>
        </p:nvSpPr>
        <p:spPr bwMode="auto">
          <a:xfrm>
            <a:off x="1" y="3907504"/>
            <a:ext cx="11668538" cy="7370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в одну</a:t>
            </a:r>
            <a:br>
              <a:rPr lang="ru-RU"/>
            </a:br>
            <a:r>
              <a:rPr lang="ru-RU"/>
              <a:t>или несколько строк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1297766" y="5697107"/>
            <a:ext cx="9217834" cy="50769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bg2"/>
                </a:solidFill>
                <a:latin typeface="TT Norms Pro Medium"/>
              </a:defRPr>
            </a:lvl1pPr>
          </a:lstStyle>
          <a:p>
            <a:pPr lvl="0">
              <a:defRPr/>
            </a:pPr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/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1297765" y="4790588"/>
            <a:ext cx="92178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>
                <a:solidFill>
                  <a:schemeClr val="accent2"/>
                </a:solidFill>
                <a:latin typeface="TT Norms Pro Medium"/>
              </a:defRPr>
            </a:lvl1pPr>
          </a:lstStyle>
          <a:p>
            <a:pPr lvl="0">
              <a:defRPr/>
            </a:pPr>
            <a:r>
              <a:rPr lang="en-US"/>
              <a:t>Lorem Ipsum Lorem</a:t>
            </a:r>
            <a:endParaRPr/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2297582" y="4370696"/>
            <a:ext cx="3749905" cy="209748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62%</a:t>
            </a:r>
            <a:endParaRPr lang="ru-RU"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12354962" y="6468184"/>
            <a:ext cx="3761338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</a:t>
            </a:r>
            <a:br>
              <a:rPr lang="en-US"/>
            </a:br>
            <a:r>
              <a:rPr lang="en-US"/>
              <a:t>is simply dummy</a:t>
            </a:r>
            <a:br>
              <a:rPr lang="en-US"/>
            </a:br>
            <a:r>
              <a:rPr lang="en-US"/>
              <a:t>text of the printing</a:t>
            </a:r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Изображения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в одну</a:t>
            </a:r>
            <a:br>
              <a:rPr lang="ru-RU"/>
            </a:br>
            <a:r>
              <a:rPr lang="ru-RU"/>
              <a:t>или несколько строк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298516" y="7281725"/>
            <a:ext cx="10626783" cy="10507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What is Lorem Ipsum?</a:t>
            </a:r>
            <a:endParaRPr lang="ru-RU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298516" y="8328993"/>
            <a:ext cx="14312959" cy="36774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 is simply dummy text of the printing and</a:t>
            </a:r>
            <a:br>
              <a:rPr lang="en-US"/>
            </a:br>
            <a:r>
              <a:rPr lang="en-US"/>
              <a:t>typesetting industry. Lorem Ipsum has been the industry's</a:t>
            </a:r>
            <a:br>
              <a:rPr lang="en-US"/>
            </a:br>
            <a:r>
              <a:rPr lang="en-US"/>
              <a:t>standard dummy text ever since the 1500s, when </a:t>
            </a:r>
            <a:br>
              <a:rPr lang="en-US"/>
            </a:br>
            <a:r>
              <a:rPr lang="en-US"/>
              <a:t>an unknown printer took a galley of type and scrambled</a:t>
            </a:r>
            <a:br>
              <a:rPr lang="en-US"/>
            </a:br>
            <a:r>
              <a:rPr lang="en-US"/>
              <a:t>it to make a type specimen book</a:t>
            </a:r>
            <a:endParaRPr lang="ru-RU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Изображения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в одну</a:t>
            </a:r>
            <a:br>
              <a:rPr lang="ru-RU"/>
            </a:br>
            <a:r>
              <a:rPr lang="ru-RU"/>
              <a:t>или несколько строк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298517" y="4572001"/>
            <a:ext cx="10626784" cy="36774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Стратегической целью НИТУ «МИСИС», согласно </a:t>
            </a:r>
            <a:br>
              <a:rPr lang="ru-RU"/>
            </a:br>
            <a:r>
              <a:rPr lang="ru-RU"/>
              <a:t>участию в Проекте «5–100», является вхождение </a:t>
            </a:r>
            <a:br>
              <a:rPr lang="ru-RU"/>
            </a:br>
            <a:r>
              <a:rPr lang="ru-RU"/>
              <a:t>и закрепление в числе ведущих мировых университетов </a:t>
            </a:r>
            <a:br>
              <a:rPr lang="ru-RU"/>
            </a:br>
            <a:r>
              <a:rPr lang="ru-RU"/>
              <a:t>по основным международным рейтингам (THE, QS), </a:t>
            </a:r>
            <a:br>
              <a:rPr lang="ru-RU"/>
            </a:br>
            <a:r>
              <a:rPr lang="ru-RU"/>
              <a:t>за счёт фундаментальных и прикладных исследований мирового уровня в материаловедении, нано- и </a:t>
            </a:r>
            <a:r>
              <a:rPr lang="ru-RU"/>
              <a:t>био</a:t>
            </a:r>
            <a:r>
              <a:rPr lang="ru-RU"/>
              <a:t>-</a:t>
            </a:r>
            <a:br>
              <a:rPr lang="ru-RU"/>
            </a:br>
            <a:r>
              <a:rPr lang="ru-RU"/>
              <a:t>технологиях, металлургии и горном деле.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 bwMode="auto">
          <a:xfrm>
            <a:off x="0" y="8533870"/>
            <a:ext cx="11939588" cy="33930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accent6"/>
              </a:solidFill>
            </a:endParaRPr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4943270" y="8909945"/>
            <a:ext cx="6982029" cy="11801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30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ru-RU"/>
              <a:t>ТОП-10</a:t>
            </a:r>
            <a:endParaRPr/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4956410" y="10189483"/>
            <a:ext cx="6968889" cy="13796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spc="-70">
                <a:solidFill>
                  <a:schemeClr val="bg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Среди лучших вузов России, </a:t>
            </a:r>
            <a:br>
              <a:rPr lang="ru-RU"/>
            </a:br>
            <a:r>
              <a:rPr lang="ru-RU"/>
              <a:t>по версии «Интерфакс»</a:t>
            </a:r>
            <a:endParaRPr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1728581" y="9141922"/>
            <a:ext cx="2286000" cy="18963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Диаграмм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103759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раздела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6035130" y="2029598"/>
            <a:ext cx="6956632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ru-RU"/>
              <a:t>Название данного</a:t>
            </a:r>
            <a:br>
              <a:rPr lang="ru-RU"/>
            </a:br>
            <a:r>
              <a:rPr lang="ru-RU"/>
              <a:t>блока информации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16056666" y="3664028"/>
            <a:ext cx="6937374" cy="2657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Постоянный поиск наиболее эффективных действующих</a:t>
            </a:r>
            <a:br>
              <a:rPr lang="ru-RU"/>
            </a:br>
            <a:r>
              <a:rPr lang="ru-RU"/>
              <a:t>веществ и их комбинаций,</a:t>
            </a:r>
            <a:br>
              <a:rPr lang="ru-RU"/>
            </a:br>
            <a:r>
              <a:rPr lang="ru-RU"/>
              <a:t>а также оригинальные</a:t>
            </a:r>
            <a:br>
              <a:rPr lang="ru-RU"/>
            </a:br>
            <a:r>
              <a:rPr lang="ru-RU"/>
              <a:t>инновационные препараты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График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6035130" y="2029598"/>
            <a:ext cx="6956632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ru-RU"/>
              <a:t>Название данного</a:t>
            </a:r>
            <a:br>
              <a:rPr lang="ru-RU"/>
            </a:br>
            <a:r>
              <a:rPr lang="ru-RU"/>
              <a:t>блока информации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16056666" y="3664028"/>
            <a:ext cx="6937374" cy="2657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Постоянный поиск наиболее эффективных действующих</a:t>
            </a:r>
            <a:br>
              <a:rPr lang="ru-RU"/>
            </a:br>
            <a:r>
              <a:rPr lang="ru-RU"/>
              <a:t>веществ и их комбинаций,</a:t>
            </a:r>
            <a:br>
              <a:rPr lang="ru-RU"/>
            </a:br>
            <a:r>
              <a:rPr lang="ru-RU"/>
              <a:t>а также оригинальные</a:t>
            </a:r>
            <a:br>
              <a:rPr lang="ru-RU"/>
            </a:br>
            <a:r>
              <a:rPr lang="ru-RU"/>
              <a:t>инновационные препараты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в одну</a:t>
            </a:r>
            <a:br>
              <a:rPr lang="ru-RU"/>
            </a:br>
            <a:r>
              <a:rPr lang="ru-RU"/>
              <a:t>или несколько строк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Таблиц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103759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раздела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298368" y="3512130"/>
            <a:ext cx="3259345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ru-RU"/>
              <a:t>Таблица 2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007804" y="3512131"/>
            <a:ext cx="6937374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Сопроводительный текст</a:t>
            </a:r>
            <a:br>
              <a:rPr lang="ru-RU"/>
            </a:br>
            <a:r>
              <a:rPr lang="ru-RU"/>
              <a:t>к данной таблице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Заключительный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1298516" y="10086693"/>
            <a:ext cx="6937374" cy="2657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Ленинский проспект, д. 4</a:t>
            </a:r>
            <a:br>
              <a:rPr lang="ru-RU"/>
            </a:br>
            <a:r>
              <a:rPr lang="ru-RU"/>
              <a:t>Москва, 119049</a:t>
            </a:r>
            <a:br>
              <a:rPr lang="ru-RU"/>
            </a:br>
            <a:r>
              <a:rPr lang="ru-RU"/>
              <a:t>тел. +7 (495) 955-00-32</a:t>
            </a:r>
            <a:br>
              <a:rPr lang="ru-RU"/>
            </a:br>
            <a:r>
              <a:rPr lang="ru-RU"/>
              <a:t>e-</a:t>
            </a:r>
            <a:r>
              <a:rPr lang="ru-RU"/>
              <a:t>mail</a:t>
            </a:r>
            <a:r>
              <a:rPr lang="ru-RU"/>
              <a:t>: kancela@misis.ru</a:t>
            </a:r>
            <a:br>
              <a:rPr lang="ru-RU"/>
            </a:br>
            <a:r>
              <a:rPr lang="ru-RU"/>
              <a:t>misis.ru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7184650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Спасибо</a:t>
            </a:r>
            <a:br>
              <a:rPr lang="ru-RU"/>
            </a:br>
            <a:r>
              <a:rPr lang="ru-RU"/>
              <a:t>за внимание!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Титульный слайд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7890842"/>
            <a:ext cx="9952581" cy="2091357"/>
          </a:xfrm>
        </p:spPr>
        <p:txBody>
          <a:bodyPr anchor="t">
            <a:noAutofit/>
          </a:bodyPr>
          <a:lstStyle>
            <a:lvl1pPr algn="l">
              <a:lnSpc>
                <a:spcPts val="7700"/>
              </a:lnSpc>
              <a:defRPr sz="860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</a:t>
            </a:r>
            <a:br>
              <a:rPr lang="ru-RU"/>
            </a:br>
            <a:r>
              <a:rPr lang="ru-RU"/>
              <a:t>презентации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298516" y="10362149"/>
            <a:ext cx="9952581" cy="121022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pPr>
              <a:defRPr/>
            </a:pPr>
            <a:r>
              <a:rPr lang="ru-RU"/>
              <a:t>Подзаголовок в одну, две</a:t>
            </a:r>
            <a:br>
              <a:rPr lang="ru-RU"/>
            </a:br>
            <a:r>
              <a:rPr lang="ru-RU"/>
              <a:t>или несколько строк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300460" y="11867187"/>
            <a:ext cx="3033416" cy="730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Раздел или глава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6362700" y="5147643"/>
            <a:ext cx="12573000" cy="5539407"/>
          </a:xfrm>
        </p:spPr>
        <p:txBody>
          <a:bodyPr anchor="t">
            <a:noAutofit/>
          </a:bodyPr>
          <a:lstStyle>
            <a:lvl1pPr marL="0" marR="0" indent="0" algn="l" defTabSz="1828709">
              <a:lnSpc>
                <a:spcPts val="13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9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1828709">
              <a:lnSpc>
                <a:spcPts val="13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/>
              <a:t>   </a:t>
            </a:r>
            <a:r>
              <a:rPr lang="ru-RU"/>
              <a:t>Заголовок</a:t>
            </a:r>
            <a:br>
              <a:rPr lang="ru-RU"/>
            </a:br>
            <a:r>
              <a:rPr lang="en-US"/>
              <a:t>       </a:t>
            </a:r>
            <a:r>
              <a:rPr lang="ru-RU"/>
              <a:t>раздела</a:t>
            </a:r>
            <a:br>
              <a:rPr lang="ru-RU"/>
            </a:br>
            <a:r>
              <a:rPr lang="ru-RU"/>
              <a:t>или главы</a:t>
            </a:r>
            <a:br>
              <a:rPr lang="ru-RU"/>
            </a:b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Раздел или глава 1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7620000" y="5147643"/>
            <a:ext cx="12573000" cy="3748707"/>
          </a:xfrm>
        </p:spPr>
        <p:txBody>
          <a:bodyPr anchor="t">
            <a:noAutofit/>
          </a:bodyPr>
          <a:lstStyle>
            <a:lvl1pPr algn="l">
              <a:lnSpc>
                <a:spcPts val="13700"/>
              </a:lnSpc>
              <a:defRPr sz="15900">
                <a:solidFill>
                  <a:schemeClr val="bg2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</a:t>
            </a:r>
            <a:br>
              <a:rPr lang="en-US"/>
            </a:br>
            <a:r>
              <a:rPr lang="en-US"/>
              <a:t>     </a:t>
            </a:r>
            <a:r>
              <a:rPr lang="ru-RU"/>
              <a:t>короткий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Раздел или глава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7" y="2163817"/>
            <a:ext cx="7451784" cy="3130078"/>
          </a:xfrm>
        </p:spPr>
        <p:txBody>
          <a:bodyPr anchor="t">
            <a:noAutofit/>
          </a:bodyPr>
          <a:lstStyle>
            <a:lvl1pPr algn="l">
              <a:lnSpc>
                <a:spcPts val="7700"/>
              </a:lnSpc>
              <a:defRPr sz="8600">
                <a:solidFill>
                  <a:schemeClr val="bg2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</a:t>
            </a:r>
            <a:br>
              <a:rPr lang="ru-RU"/>
            </a:br>
            <a:r>
              <a:rPr lang="ru-RU"/>
              <a:t>раздела</a:t>
            </a:r>
            <a:br>
              <a:rPr lang="ru-RU"/>
            </a:br>
            <a:r>
              <a:rPr lang="ru-RU"/>
              <a:t>или главы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298516" y="7017374"/>
            <a:ext cx="9952581" cy="29929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pPr>
              <a:defRPr/>
            </a:pPr>
            <a:r>
              <a:rPr lang="ru-RU"/>
              <a:t>При наличии может</a:t>
            </a:r>
            <a:br>
              <a:rPr lang="ru-RU"/>
            </a:br>
            <a:r>
              <a:rPr lang="ru-RU"/>
              <a:t>размещаться общая</a:t>
            </a:r>
            <a:br>
              <a:rPr lang="ru-RU"/>
            </a:br>
            <a:r>
              <a:rPr lang="ru-RU"/>
              <a:t>информация данного</a:t>
            </a:r>
            <a:br>
              <a:rPr lang="ru-RU"/>
            </a:br>
            <a:r>
              <a:rPr lang="ru-RU"/>
              <a:t>раздела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300460" y="11867187"/>
            <a:ext cx="3033416" cy="730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Инфографик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в одну</a:t>
            </a:r>
            <a:br>
              <a:rPr lang="ru-RU"/>
            </a:br>
            <a:r>
              <a:rPr lang="ru-RU"/>
              <a:t>или несколько строк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298516" y="4379496"/>
            <a:ext cx="10626783" cy="10507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What is Lorem Ipsum?</a:t>
            </a:r>
            <a:endParaRPr lang="ru-RU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298516" y="5787113"/>
            <a:ext cx="10626783" cy="654299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 is simply dummy </a:t>
            </a:r>
            <a:br>
              <a:rPr lang="en-US"/>
            </a:br>
            <a:r>
              <a:rPr lang="en-US"/>
              <a:t>of the printing and typesetting industry</a:t>
            </a:r>
            <a:br>
              <a:rPr lang="en-US"/>
            </a:br>
            <a:br>
              <a:rPr lang="en-US"/>
            </a:br>
            <a:r>
              <a:rPr lang="en-US"/>
              <a:t>Lorem Ipsum has been the industry's</a:t>
            </a:r>
            <a:br>
              <a:rPr lang="en-US"/>
            </a:br>
            <a:r>
              <a:rPr lang="en-US"/>
              <a:t>standard dummy text ever since the 1500s, when an unknown printer took a galley</a:t>
            </a:r>
            <a:br>
              <a:rPr lang="en-US"/>
            </a:br>
            <a:r>
              <a:rPr lang="en-US"/>
              <a:t>of type and scrambled it to make a type</a:t>
            </a:r>
            <a:br>
              <a:rPr lang="en-US"/>
            </a:br>
            <a:r>
              <a:rPr lang="en-US"/>
              <a:t>specimen book</a:t>
            </a:r>
            <a:endParaRPr lang="ru-RU"/>
          </a:p>
        </p:txBody>
      </p:sp>
      <p:sp>
        <p:nvSpPr>
          <p:cNvPr id="9" name="Текст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8060989" y="9152022"/>
            <a:ext cx="4930774" cy="59355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</a:t>
            </a:r>
            <a:endParaRPr lang="ru-RU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18060989" y="9745579"/>
            <a:ext cx="4930774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is simply dummy text</a:t>
            </a:r>
            <a:br>
              <a:rPr lang="en-US"/>
            </a:br>
            <a:r>
              <a:rPr lang="en-US"/>
              <a:t>Lorem Ipsum is simply </a:t>
            </a:r>
            <a:endParaRPr lang="ru-RU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5878842" y="8839203"/>
            <a:ext cx="2120397" cy="226995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72</a:t>
            </a:r>
            <a:endParaRPr lang="ru-RU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6050292" y="4474746"/>
            <a:ext cx="7362158" cy="24785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«Хотел бы отметить особую роль НИТУ «</a:t>
            </a:r>
            <a:r>
              <a:rPr lang="ru-RU"/>
              <a:t>МИСиС</a:t>
            </a:r>
            <a:r>
              <a:rPr lang="ru-RU"/>
              <a:t>»</a:t>
            </a:r>
            <a:br>
              <a:rPr lang="ru-RU"/>
            </a:br>
            <a:r>
              <a:rPr lang="ru-RU"/>
              <a:t>в подготовке специалистов для предприятий ОМК.</a:t>
            </a:r>
            <a:br>
              <a:rPr lang="ru-RU"/>
            </a:br>
            <a:r>
              <a:rPr lang="ru-RU"/>
              <a:t>Блестящее качество образования и глубина знаний</a:t>
            </a:r>
            <a:br>
              <a:rPr lang="ru-RU"/>
            </a:br>
            <a:r>
              <a:rPr lang="ru-RU"/>
              <a:t>наших сотрудников, уникальные учебные программы</a:t>
            </a:r>
            <a:br>
              <a:rPr lang="ru-RU"/>
            </a:br>
            <a:r>
              <a:rPr lang="ru-RU"/>
              <a:t>университета, в том числе разработанные специально</a:t>
            </a:r>
            <a:br>
              <a:rPr lang="ru-RU"/>
            </a:br>
            <a:r>
              <a:rPr lang="ru-RU"/>
              <a:t>для нас, — один из главных факторов успеха ОМК»</a:t>
            </a:r>
            <a:endParaRPr/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16050292" y="7110162"/>
            <a:ext cx="7362158" cy="30931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Анатолий Седых</a:t>
            </a:r>
            <a:endParaRPr/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16050292" y="7382126"/>
            <a:ext cx="7362158" cy="8284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Председатель правления АО «ОМК».</a:t>
            </a:r>
            <a:br>
              <a:rPr lang="ru-RU"/>
            </a:br>
            <a:r>
              <a:rPr lang="ru-RU"/>
              <a:t>Выпускник МИСИС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Инфографика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737165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раздела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298517" y="3760060"/>
            <a:ext cx="8461710" cy="29301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 is simply dummy</a:t>
            </a:r>
            <a:br>
              <a:rPr lang="en-US"/>
            </a:br>
            <a:r>
              <a:rPr lang="en-US"/>
              <a:t>text of the printing and typesetting</a:t>
            </a:r>
            <a:br>
              <a:rPr lang="en-US"/>
            </a:br>
            <a:r>
              <a:rPr lang="en-US"/>
              <a:t>industry. Lorem Ipsum has been</a:t>
            </a:r>
            <a:br>
              <a:rPr lang="en-US"/>
            </a:br>
            <a:r>
              <a:rPr lang="en-US"/>
              <a:t>the industry's standard dummy</a:t>
            </a:r>
            <a:endParaRPr lang="ru-RU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2363313" y="7655253"/>
            <a:ext cx="10682129" cy="467486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 has been the industry's </a:t>
            </a:r>
            <a:br>
              <a:rPr lang="en-US"/>
            </a:br>
            <a:r>
              <a:rPr lang="en-US"/>
              <a:t>standard dummy text ever since the 1500s,</a:t>
            </a:r>
            <a:br>
              <a:rPr lang="en-US"/>
            </a:br>
            <a:r>
              <a:rPr lang="en-US"/>
              <a:t>when an unknown printer took a galley </a:t>
            </a:r>
            <a:endParaRPr/>
          </a:p>
          <a:p>
            <a:pPr lvl="0">
              <a:defRPr/>
            </a:pPr>
            <a:r>
              <a:rPr lang="en-US"/>
              <a:t>Lorem Ipsum has been the industry's </a:t>
            </a:r>
            <a:br>
              <a:rPr lang="en-US"/>
            </a:br>
            <a:r>
              <a:rPr lang="en-US"/>
              <a:t>standard dummy text ever since the 1500s,</a:t>
            </a:r>
            <a:br>
              <a:rPr lang="en-US"/>
            </a:br>
            <a:r>
              <a:rPr lang="en-US"/>
              <a:t>when an unknown printer took a galley</a:t>
            </a:r>
            <a:endParaRPr lang="ru-RU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12354962" y="5364110"/>
            <a:ext cx="3256513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</a:t>
            </a:r>
            <a:br>
              <a:rPr lang="en-US"/>
            </a:br>
            <a:r>
              <a:rPr lang="en-US"/>
              <a:t>is simply</a:t>
            </a:r>
            <a:br>
              <a:rPr lang="en-US"/>
            </a:br>
            <a:r>
              <a:rPr lang="en-US"/>
              <a:t>dummy text</a:t>
            </a:r>
            <a:endParaRPr lang="ru-RU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2297582" y="3326257"/>
            <a:ext cx="3313893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23</a:t>
            </a:r>
            <a:endParaRPr lang="ru-RU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298516" y="7672908"/>
            <a:ext cx="7129868" cy="247850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«НИТУ «МИСИС» полноправно вошёл в «обойму» тех организаций, которые сотрудничают с CERN. Теперь НИТУ «МИСИС» — не только университет, блистающий в области новых материалов и технологий, но и организация, имеющая отношение к участию России  в самых ярких проектах в области</a:t>
            </a:r>
            <a:r>
              <a:rPr lang="en-US"/>
              <a:t> </a:t>
            </a:r>
            <a:r>
              <a:rPr lang="ru-RU"/>
              <a:t>физики частиц»</a:t>
            </a:r>
            <a:endParaRPr/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1298516" y="10548418"/>
            <a:ext cx="7129868" cy="27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Григорий Трубников</a:t>
            </a:r>
            <a:endParaRPr/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1298516" y="10820381"/>
            <a:ext cx="7129868" cy="8284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заместитель министра науки </a:t>
            </a:r>
            <a:br>
              <a:rPr lang="ru-RU"/>
            </a:br>
            <a:r>
              <a:rPr lang="ru-RU"/>
              <a:t>и высшего образования РФ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16047487" y="5364110"/>
            <a:ext cx="3256513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</a:t>
            </a:r>
            <a:br>
              <a:rPr lang="en-US"/>
            </a:br>
            <a:r>
              <a:rPr lang="en-US"/>
              <a:t>is simply</a:t>
            </a:r>
            <a:br>
              <a:rPr lang="en-US"/>
            </a:br>
            <a:r>
              <a:rPr lang="en-US"/>
              <a:t>dummy text</a:t>
            </a:r>
            <a:endParaRPr lang="ru-RU"/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15990107" y="3326257"/>
            <a:ext cx="3313893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115</a:t>
            </a:r>
            <a:endParaRPr lang="ru-RU"/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19722471" y="5364110"/>
            <a:ext cx="3256513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</a:t>
            </a:r>
            <a:br>
              <a:rPr lang="en-US"/>
            </a:br>
            <a:r>
              <a:rPr lang="en-US"/>
              <a:t>is simply</a:t>
            </a:r>
            <a:br>
              <a:rPr lang="en-US"/>
            </a:br>
            <a:r>
              <a:rPr lang="en-US"/>
              <a:t>dummy text</a:t>
            </a:r>
            <a:endParaRPr lang="ru-RU"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19665091" y="3326257"/>
            <a:ext cx="3313893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8</a:t>
            </a: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Инфографика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298517" y="2030650"/>
            <a:ext cx="6956483" cy="29301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 is simply</a:t>
            </a:r>
            <a:br>
              <a:rPr lang="en-US"/>
            </a:br>
            <a:r>
              <a:rPr lang="en-US"/>
              <a:t>dummy text of the printing and typesetting industry</a:t>
            </a:r>
            <a:endParaRPr/>
          </a:p>
          <a:p>
            <a:pPr lvl="0">
              <a:defRPr/>
            </a:pPr>
            <a:r>
              <a:rPr lang="en-US"/>
              <a:t>Lorem Ipsum has been</a:t>
            </a:r>
            <a:br>
              <a:rPr lang="en-US"/>
            </a:br>
            <a:r>
              <a:rPr lang="en-US"/>
              <a:t>the industry's standard dummy text ever since</a:t>
            </a:r>
            <a:endParaRPr lang="ru-RU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2347575" y="8534188"/>
            <a:ext cx="10738355" cy="95663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 Lorem</a:t>
            </a:r>
            <a:endParaRPr lang="ru-RU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12354962" y="3744860"/>
            <a:ext cx="3761338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</a:t>
            </a:r>
            <a:br>
              <a:rPr lang="en-US"/>
            </a:br>
            <a:r>
              <a:rPr lang="en-US"/>
              <a:t>is simply dummy</a:t>
            </a:r>
            <a:br>
              <a:rPr lang="en-US"/>
            </a:br>
            <a:r>
              <a:rPr lang="en-US"/>
              <a:t>text of the printing</a:t>
            </a:r>
            <a:endParaRPr lang="ru-RU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2297582" y="1707008"/>
            <a:ext cx="3749905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62%</a:t>
            </a:r>
            <a:endParaRPr lang="ru-RU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298516" y="7096435"/>
            <a:ext cx="6135954" cy="287550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«НИТУ «МИСИС» полноправно вошёл в «обойму» тех организаций, которые сотрудничают с CERN. Теперь НИТУ «МИСИС» — не только университет, блистающий в области новых материалов и технологий, но и организация, имеющая отношение к участию  России в самых ярких проектах в области</a:t>
            </a:r>
            <a:r>
              <a:rPr lang="en-US"/>
              <a:t> </a:t>
            </a:r>
            <a:r>
              <a:rPr lang="ru-RU"/>
              <a:t>физики частиц»</a:t>
            </a:r>
            <a:endParaRPr/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1298516" y="10309875"/>
            <a:ext cx="6956484" cy="27196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Григорий Трубников</a:t>
            </a:r>
            <a:endParaRPr/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1298516" y="10581838"/>
            <a:ext cx="6956484" cy="8291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заместитель министра науки </a:t>
            </a:r>
            <a:br>
              <a:rPr lang="ru-RU"/>
            </a:br>
            <a:r>
              <a:rPr lang="ru-RU"/>
              <a:t>и высшего образования РФ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4" name="Текст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12363313" y="9448799"/>
            <a:ext cx="10738355" cy="29003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 is simply dummy text of the</a:t>
            </a:r>
            <a:br>
              <a:rPr lang="en-US"/>
            </a:br>
            <a:r>
              <a:rPr lang="en-US"/>
              <a:t>printing and typesetting industry Lorem Ipsum has been the industry's standard dummy text 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Буллиты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103759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раздела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298516" y="3655596"/>
            <a:ext cx="10626783" cy="10507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What is Lorem Ipsum?</a:t>
            </a:r>
            <a:endParaRPr lang="ru-RU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295399" y="5123398"/>
            <a:ext cx="6937375" cy="6542999"/>
          </a:xfrm>
        </p:spPr>
        <p:txBody>
          <a:bodyPr>
            <a:noAutofit/>
          </a:bodyPr>
          <a:lstStyle>
            <a:lvl1pPr marL="723900" indent="-723900">
              <a:lnSpc>
                <a:spcPct val="100000"/>
              </a:lnSpc>
              <a:spcBef>
                <a:spcPts val="0"/>
              </a:spcBef>
              <a:buFontTx/>
              <a:buBlip>
                <a:blip r:embed="rId3"/>
              </a:buBlip>
              <a:defRPr sz="30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Организация и управление научно-образовательным</a:t>
            </a:r>
            <a:br>
              <a:rPr lang="ru-RU"/>
            </a:br>
            <a:r>
              <a:rPr lang="ru-RU"/>
              <a:t>процессом по программам</a:t>
            </a:r>
            <a:br>
              <a:rPr lang="ru-RU"/>
            </a:br>
            <a:r>
              <a:rPr lang="ru-RU"/>
              <a:t>подготовки научно-</a:t>
            </a:r>
            <a:br>
              <a:rPr lang="ru-RU"/>
            </a:br>
            <a:r>
              <a:rPr lang="ru-RU"/>
              <a:t>педагогических кадров</a:t>
            </a:r>
            <a:br>
              <a:rPr lang="ru-RU"/>
            </a:br>
            <a:r>
              <a:rPr lang="ru-RU"/>
              <a:t>в аспирантуре</a:t>
            </a:r>
            <a:endParaRPr lang="en-US"/>
          </a:p>
          <a:p>
            <a:pPr lvl="0">
              <a:defRPr/>
            </a:pPr>
            <a:endParaRPr lang="en-US"/>
          </a:p>
          <a:p>
            <a:pPr lvl="0">
              <a:defRPr/>
            </a:pPr>
            <a:r>
              <a:rPr lang="ru-RU"/>
              <a:t>Разработка нормативной</a:t>
            </a:r>
            <a:br>
              <a:rPr lang="ru-RU"/>
            </a:br>
            <a:r>
              <a:rPr lang="ru-RU"/>
              <a:t>и методической документации</a:t>
            </a:r>
            <a:br>
              <a:rPr lang="ru-RU"/>
            </a:br>
            <a:r>
              <a:rPr lang="ru-RU"/>
              <a:t>по осуществлению </a:t>
            </a:r>
            <a:br>
              <a:rPr lang="ru-RU"/>
            </a:br>
            <a:r>
              <a:rPr lang="ru-RU"/>
              <a:t>научно-образовательной</a:t>
            </a:r>
            <a:br>
              <a:rPr lang="ru-RU"/>
            </a:br>
            <a:r>
              <a:rPr lang="ru-RU"/>
              <a:t>деятельности в аспирантуре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8674101" y="5123397"/>
            <a:ext cx="6937374" cy="6542999"/>
          </a:xfrm>
        </p:spPr>
        <p:txBody>
          <a:bodyPr>
            <a:noAutofit/>
          </a:bodyPr>
          <a:lstStyle>
            <a:lvl1pPr marL="723900" indent="-723900">
              <a:lnSpc>
                <a:spcPct val="100000"/>
              </a:lnSpc>
              <a:spcBef>
                <a:spcPts val="0"/>
              </a:spcBef>
              <a:buFontTx/>
              <a:buBlip>
                <a:blip r:embed="rId3"/>
              </a:buBlip>
              <a:defRPr sz="30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Организация и управление научно-образовательным</a:t>
            </a:r>
            <a:br>
              <a:rPr lang="ru-RU"/>
            </a:br>
            <a:r>
              <a:rPr lang="ru-RU"/>
              <a:t>процессом по программам</a:t>
            </a:r>
            <a:br>
              <a:rPr lang="ru-RU"/>
            </a:br>
            <a:r>
              <a:rPr lang="ru-RU"/>
              <a:t>подготовки научно-</a:t>
            </a:r>
            <a:br>
              <a:rPr lang="ru-RU"/>
            </a:br>
            <a:r>
              <a:rPr lang="ru-RU"/>
              <a:t>педагогических кадров</a:t>
            </a:r>
            <a:br>
              <a:rPr lang="ru-RU"/>
            </a:br>
            <a:r>
              <a:rPr lang="ru-RU"/>
              <a:t>в аспирантуре</a:t>
            </a:r>
            <a:endParaRPr lang="en-US"/>
          </a:p>
          <a:p>
            <a:pPr lvl="0">
              <a:defRPr/>
            </a:pPr>
            <a:endParaRPr lang="en-US"/>
          </a:p>
          <a:p>
            <a:pPr lvl="0">
              <a:defRPr/>
            </a:pPr>
            <a:r>
              <a:rPr lang="ru-RU"/>
              <a:t>Разработка нормативной</a:t>
            </a:r>
            <a:br>
              <a:rPr lang="ru-RU"/>
            </a:br>
            <a:r>
              <a:rPr lang="ru-RU"/>
              <a:t>и методической документации</a:t>
            </a:r>
            <a:br>
              <a:rPr lang="ru-RU"/>
            </a:br>
            <a:r>
              <a:rPr lang="ru-RU"/>
              <a:t>по осуществлению </a:t>
            </a:r>
            <a:br>
              <a:rPr lang="ru-RU"/>
            </a:br>
            <a:r>
              <a:rPr lang="ru-RU"/>
              <a:t>научно-образовательной</a:t>
            </a:r>
            <a:br>
              <a:rPr lang="ru-RU"/>
            </a:br>
            <a:r>
              <a:rPr lang="ru-RU"/>
              <a:t>деятельности в аспирантуре</a:t>
            </a:r>
            <a:endParaRPr/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16052801" y="5123397"/>
            <a:ext cx="6938961" cy="6542999"/>
          </a:xfrm>
        </p:spPr>
        <p:txBody>
          <a:bodyPr>
            <a:noAutofit/>
          </a:bodyPr>
          <a:lstStyle>
            <a:lvl1pPr marL="723900" indent="-723900">
              <a:lnSpc>
                <a:spcPct val="100000"/>
              </a:lnSpc>
              <a:spcBef>
                <a:spcPts val="0"/>
              </a:spcBef>
              <a:buFontTx/>
              <a:buBlip>
                <a:blip r:embed="rId3"/>
              </a:buBlip>
              <a:defRPr sz="30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Организация и управление научно-образовательным</a:t>
            </a:r>
            <a:br>
              <a:rPr lang="ru-RU"/>
            </a:br>
            <a:r>
              <a:rPr lang="ru-RU"/>
              <a:t>процессом по программам</a:t>
            </a:r>
            <a:br>
              <a:rPr lang="ru-RU"/>
            </a:br>
            <a:r>
              <a:rPr lang="ru-RU"/>
              <a:t>подготовки научно-</a:t>
            </a:r>
            <a:br>
              <a:rPr lang="ru-RU"/>
            </a:br>
            <a:r>
              <a:rPr lang="ru-RU"/>
              <a:t>педагогических кадров</a:t>
            </a:r>
            <a:br>
              <a:rPr lang="ru-RU"/>
            </a:br>
            <a:r>
              <a:rPr lang="ru-RU"/>
              <a:t>в аспирантуре</a:t>
            </a:r>
            <a:endParaRPr lang="en-US"/>
          </a:p>
          <a:p>
            <a:pPr lvl="0">
              <a:defRPr/>
            </a:pPr>
            <a:endParaRPr lang="en-US"/>
          </a:p>
          <a:p>
            <a:pPr lvl="0">
              <a:defRPr/>
            </a:pPr>
            <a:r>
              <a:rPr lang="ru-RU"/>
              <a:t>Разработка нормативной</a:t>
            </a:r>
            <a:br>
              <a:rPr lang="ru-RU"/>
            </a:br>
            <a:r>
              <a:rPr lang="ru-RU"/>
              <a:t>и методической документации</a:t>
            </a:r>
            <a:br>
              <a:rPr lang="ru-RU"/>
            </a:br>
            <a:r>
              <a:rPr lang="ru-RU"/>
              <a:t>по осуществлению </a:t>
            </a:r>
            <a:br>
              <a:rPr lang="ru-RU"/>
            </a:br>
            <a:r>
              <a:rPr lang="ru-RU"/>
              <a:t>научно-образовательной</a:t>
            </a:r>
            <a:br>
              <a:rPr lang="ru-RU"/>
            </a:br>
            <a:r>
              <a:rPr lang="ru-RU"/>
              <a:t>деятельности в аспирантуре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1" ftr="1" hdr="0" sldNum="1"/>
  <p:txStyles>
    <p:titleStyle>
      <a:lvl1pPr algn="l" defTabSz="1828709">
        <a:lnSpc>
          <a:spcPct val="90000"/>
        </a:lnSpc>
        <a:spcBef>
          <a:spcPts val="0"/>
        </a:spcBef>
        <a:buNone/>
        <a:defRPr sz="88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>
        <a:lnSpc>
          <a:spcPct val="90000"/>
        </a:lnSpc>
        <a:spcBef>
          <a:spcPts val="2000"/>
        </a:spcBef>
        <a:buFont typeface="Arial"/>
        <a:buChar char="•"/>
        <a:defRPr sz="56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>
        <a:lnSpc>
          <a:spcPct val="90000"/>
        </a:lnSpc>
        <a:spcBef>
          <a:spcPts val="1000"/>
        </a:spcBef>
        <a:buFont typeface="Arial"/>
        <a:buChar char="•"/>
        <a:defRPr sz="48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>
        <a:lnSpc>
          <a:spcPct val="90000"/>
        </a:lnSpc>
        <a:spcBef>
          <a:spcPts val="1000"/>
        </a:spcBef>
        <a:buFont typeface="Arial"/>
        <a:buChar char="•"/>
        <a:defRPr sz="40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>
        <a:lnSpc>
          <a:spcPct val="90000"/>
        </a:lnSpc>
        <a:spcBef>
          <a:spcPts val="1000"/>
        </a:spcBef>
        <a:buFont typeface="Arial"/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>
        <a:lnSpc>
          <a:spcPct val="90000"/>
        </a:lnSpc>
        <a:spcBef>
          <a:spcPts val="1000"/>
        </a:spcBef>
        <a:buFont typeface="Arial"/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>
        <a:lnSpc>
          <a:spcPct val="90000"/>
        </a:lnSpc>
        <a:spcBef>
          <a:spcPts val="1000"/>
        </a:spcBef>
        <a:buFont typeface="Arial"/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>
        <a:lnSpc>
          <a:spcPct val="90000"/>
        </a:lnSpc>
        <a:spcBef>
          <a:spcPts val="1000"/>
        </a:spcBef>
        <a:buFont typeface="Arial"/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>
        <a:lnSpc>
          <a:spcPct val="90000"/>
        </a:lnSpc>
        <a:spcBef>
          <a:spcPts val="1000"/>
        </a:spcBef>
        <a:buFont typeface="Arial"/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>
        <a:lnSpc>
          <a:spcPct val="90000"/>
        </a:lnSpc>
        <a:spcBef>
          <a:spcPts val="1000"/>
        </a:spcBef>
        <a:buFont typeface="Arial"/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>
        <a:defRPr sz="36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>
        <a:defRPr sz="36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>
        <a:defRPr sz="36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>
        <a:defRPr sz="36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>
        <a:defRPr sz="36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>
        <a:defRPr sz="36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>
        <a:defRPr sz="36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>
        <a:defRPr sz="36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 bwMode="auto">
          <a:xfrm>
            <a:off x="1298516" y="3512459"/>
            <a:ext cx="13549598" cy="4314960"/>
          </a:xfrm>
        </p:spPr>
        <p:txBody>
          <a:bodyPr/>
          <a:lstStyle/>
          <a:p>
            <a:pPr>
              <a:defRPr/>
            </a:pPr>
            <a:r>
              <a:rPr sz="4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Алгоритм сортировки "heapsort" (пирамидальная сортировка)</a:t>
            </a:r>
            <a:endParaRPr sz="480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 bwMode="auto">
          <a:xfrm>
            <a:off x="1298516" y="8542069"/>
            <a:ext cx="9952581" cy="1999559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ru-RU">
                <a:latin typeface="Tahoma"/>
                <a:ea typeface="Tahoma"/>
                <a:cs typeface="Tahoma"/>
              </a:rPr>
              <a:t>Борисенко Павел Дмитриевич</a:t>
            </a:r>
            <a:endParaRPr/>
          </a:p>
          <a:p>
            <a:pPr>
              <a:defRPr/>
            </a:pPr>
            <a:r>
              <a:rPr lang="ru-RU">
                <a:latin typeface="Tahoma"/>
                <a:ea typeface="Tahoma"/>
                <a:cs typeface="Tahoma"/>
              </a:rPr>
              <a:t>БИВТ-23-4</a:t>
            </a:r>
            <a:br>
              <a:rPr lang="ru-RU">
                <a:latin typeface="Tahoma"/>
                <a:ea typeface="Tahoma"/>
                <a:cs typeface="Tahoma"/>
              </a:rPr>
            </a:br>
            <a:br>
              <a:rPr lang="ru-RU">
                <a:latin typeface="Tahoma"/>
                <a:ea typeface="Tahoma"/>
                <a:cs typeface="Tahoma"/>
              </a:rPr>
            </a:br>
            <a:r>
              <a:rPr lang="ru-RU">
                <a:latin typeface="Tahoma"/>
                <a:ea typeface="Tahoma"/>
                <a:cs typeface="Tahoma"/>
              </a:rPr>
              <a:t>Репозиторий</a:t>
            </a:r>
            <a:r>
              <a:rPr lang="en-US">
                <a:latin typeface="Tahoma"/>
                <a:ea typeface="Tahoma"/>
                <a:cs typeface="Tahoma"/>
              </a:rPr>
              <a:t>:</a:t>
            </a:r>
            <a:endParaRPr/>
          </a:p>
          <a:p>
            <a:pPr>
              <a:defRPr/>
            </a:pPr>
            <a:endParaRPr lang="ru-RU">
              <a:latin typeface="Tahoma"/>
              <a:ea typeface="Tahoma"/>
              <a:cs typeface="Tahoma"/>
            </a:endParaRPr>
          </a:p>
          <a:p>
            <a:pPr>
              <a:defRPr/>
            </a:pPr>
            <a:endParaRPr lang="ru-RU">
              <a:latin typeface="Tahoma"/>
              <a:ea typeface="Tahoma"/>
              <a:cs typeface="Tahoma"/>
            </a:endParaRPr>
          </a:p>
        </p:txBody>
      </p:sp>
      <p:sp>
        <p:nvSpPr>
          <p:cNvPr id="283621113" name=""/>
          <p:cNvSpPr txBox="1"/>
          <p:nvPr/>
        </p:nvSpPr>
        <p:spPr bwMode="auto">
          <a:xfrm flipH="0" flipV="0">
            <a:off x="1373114" y="10221588"/>
            <a:ext cx="8013299" cy="640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ru-RU" sz="36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https://github.com/sadpablik/heapsort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22"/>
          </p:nvPr>
        </p:nvSpPr>
        <p:spPr bwMode="auto">
          <a:xfrm>
            <a:off x="1298516" y="12394465"/>
            <a:ext cx="8542170" cy="610335"/>
          </a:xfrm>
        </p:spPr>
        <p:txBody>
          <a:bodyPr/>
          <a:lstStyle/>
          <a:p>
            <a:pPr>
              <a:defRPr/>
            </a:pPr>
            <a:r>
              <a:rPr lang="ru-RU">
                <a:latin typeface="Tahoma"/>
                <a:ea typeface="Tahoma"/>
                <a:cs typeface="Tahoma"/>
              </a:rPr>
              <a:t>e-mail</a:t>
            </a:r>
            <a:r>
              <a:rPr lang="ru-RU">
                <a:latin typeface="Tahoma"/>
                <a:ea typeface="Tahoma"/>
                <a:cs typeface="Tahoma"/>
              </a:rPr>
              <a:t>:</a:t>
            </a:r>
            <a:r>
              <a:rPr lang="en-US">
                <a:latin typeface="Tahoma"/>
                <a:ea typeface="Tahoma"/>
                <a:cs typeface="Tahoma"/>
              </a:rPr>
              <a:t>m2302250@edu.misis.ru</a:t>
            </a:r>
            <a:endParaRPr lang="ru-RU">
              <a:latin typeface="Tahoma"/>
              <a:ea typeface="Tahoma"/>
              <a:cs typeface="Tahoma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7200" b="1">
                <a:latin typeface="Tahoma"/>
                <a:ea typeface="Tahoma"/>
                <a:cs typeface="Tahoma"/>
              </a:rPr>
              <a:t>Спасибо</a:t>
            </a:r>
            <a:br>
              <a:rPr lang="ru-RU" sz="7200" b="1">
                <a:latin typeface="Tahoma"/>
                <a:ea typeface="Tahoma"/>
                <a:cs typeface="Tahoma"/>
              </a:rPr>
            </a:br>
            <a:r>
              <a:rPr lang="ru-RU" sz="7200" b="1">
                <a:latin typeface="Tahoma"/>
                <a:ea typeface="Tahoma"/>
                <a:cs typeface="Tahoma"/>
              </a:rPr>
              <a:t>за внимание!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157404" y="2009857"/>
            <a:ext cx="10626782" cy="1878792"/>
          </a:xfrm>
        </p:spPr>
        <p:txBody>
          <a:bodyPr/>
          <a:lstStyle/>
          <a:p>
            <a:pPr>
              <a:defRPr/>
            </a:pPr>
            <a:r>
              <a:rPr lang="ru-RU" b="1"/>
              <a:t>Введение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 bwMode="auto">
          <a:xfrm flipH="0" flipV="0">
            <a:off x="9324210" y="1474656"/>
            <a:ext cx="12678741" cy="5298676"/>
          </a:xfrm>
        </p:spPr>
        <p:txBody>
          <a:bodyPr/>
          <a:lstStyle/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Алгоритм </a:t>
            </a: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Heapsort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это алгоритм сортировки, основанный на структуре данных </a:t>
            </a: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куча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(heap).</a:t>
            </a:r>
            <a:endParaRPr sz="3600"/>
          </a:p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Он использует концепцию бинарной кучи для эффективной сортировки.</a:t>
            </a:r>
            <a:endParaRPr sz="3600"/>
          </a:p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Основная идея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Построение кучи из массива и последовательное извлечение максимальных элементов для их размещения в отсортированном массиве.</a:t>
            </a:r>
            <a:endParaRPr sz="3600"/>
          </a:p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Алгоритм работает за </a:t>
            </a: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O(n log n)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по времени, что делает его эффективным для сортировки больших массивов</a:t>
            </a:r>
            <a:endParaRPr sz="360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20"/>
          </p:nvPr>
        </p:nvSpPr>
        <p:spPr bwMode="auto"/>
        <p:txBody>
          <a:bodyPr/>
          <a:lstStyle/>
          <a:p>
            <a:pPr>
              <a:defRPr/>
            </a:pPr>
            <a:fld id="{66B5E2A4-72D4-4DC4-9470-54C0EE06E412}" type="slidenum">
              <a:rPr lang="ru-RU"/>
              <a:t>2</a:t>
            </a:fld>
            <a:endParaRPr lang="ru-RU"/>
          </a:p>
        </p:txBody>
      </p:sp>
      <p:pic>
        <p:nvPicPr>
          <p:cNvPr id="60849041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369027" y="7268763"/>
            <a:ext cx="12440355" cy="53622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b="1"/>
              <a:t>Теоретическое описание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 bwMode="auto">
          <a:xfrm flipH="0" flipV="0">
            <a:off x="294207" y="4360232"/>
            <a:ext cx="13839883" cy="6928655"/>
          </a:xfrm>
        </p:spPr>
        <p:txBody>
          <a:bodyPr/>
          <a:lstStyle/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Куча (heap)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это бинарное дерево, которое удовлетворяет следующим свойствам:</a:t>
            </a:r>
            <a:endParaRPr sz="3600"/>
          </a:p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Макс-куча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значение родительского узла больше или равно значениям его детей.</a:t>
            </a:r>
            <a:endParaRPr sz="3600"/>
          </a:p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Мин-куча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значение родительского узла меньше или равно значениям его детей.</a:t>
            </a:r>
            <a:endParaRPr sz="3600"/>
          </a:p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Шаги алгоритма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3600"/>
          </a:p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Построение кучи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Для каждого узла в поддереве восстанавливается свойство кучи.</a:t>
            </a:r>
            <a:endParaRPr sz="3600"/>
          </a:p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Извлечение максимального элемента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Максимальный элемент (корень) перемещается в конец массива. После этого восстанавливается куча для оставшихся элементов.</a:t>
            </a:r>
            <a:endParaRPr sz="360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20"/>
          </p:nvPr>
        </p:nvSpPr>
        <p:spPr bwMode="auto"/>
        <p:txBody>
          <a:bodyPr/>
          <a:lstStyle/>
          <a:p>
            <a:pPr>
              <a:defRPr/>
            </a:pPr>
            <a:fld id="{66B5E2A4-72D4-4DC4-9470-54C0EE06E412}" type="slidenum">
              <a:rPr lang="ru-RU"/>
              <a:t>3</a:t>
            </a:fld>
            <a:endParaRPr lang="ru-RU"/>
          </a:p>
        </p:txBody>
      </p:sp>
      <p:pic>
        <p:nvPicPr>
          <p:cNvPr id="6665715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4663257" y="3994483"/>
            <a:ext cx="9408548" cy="59185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 flipH="0" flipV="0">
            <a:off x="16225453" y="611230"/>
            <a:ext cx="4607879" cy="2704880"/>
          </a:xfrm>
        </p:spPr>
        <p:txBody>
          <a:bodyPr/>
          <a:lstStyle/>
          <a:p>
            <a:pPr>
              <a:defRPr/>
            </a:pPr>
            <a:r>
              <a:rPr lang="ru-RU" sz="3600" b="1"/>
              <a:t>Сравнение алгоритма с аналогичными алгоритмами</a:t>
            </a:r>
            <a:endParaRPr sz="360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20"/>
          </p:nvPr>
        </p:nvSpPr>
        <p:spPr bwMode="auto"/>
        <p:txBody>
          <a:bodyPr/>
          <a:lstStyle/>
          <a:p>
            <a:pPr>
              <a:defRPr/>
            </a:pPr>
            <a:fld id="{66B5E2A4-72D4-4DC4-9470-54C0EE06E412}" type="slidenum">
              <a:rPr lang="ru-RU"/>
              <a:t>4</a:t>
            </a:fld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22"/>
          </p:nvPr>
        </p:nvSpPr>
        <p:spPr bwMode="auto">
          <a:xfrm flipH="0" flipV="0">
            <a:off x="596727" y="8969029"/>
            <a:ext cx="8841882" cy="4392206"/>
          </a:xfrm>
        </p:spPr>
        <p:txBody>
          <a:bodyPr/>
          <a:lstStyle/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Heapsort vs Quicksort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3600"/>
          </a:p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Heapsort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всегда </a:t>
            </a: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O(n log n)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но с большими константами, чем у Quicksort.</a:t>
            </a:r>
            <a:endParaRPr sz="3600"/>
          </a:p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Quicksort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среднее время работы </a:t>
            </a: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O(n log n)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но в худшем случае </a:t>
            </a: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O(n²)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3600"/>
          </a:p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Преимущество Heapsort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стабильность времени работы.</a:t>
            </a:r>
            <a:endParaRPr sz="3600"/>
          </a:p>
        </p:txBody>
      </p:sp>
      <p:sp>
        <p:nvSpPr>
          <p:cNvPr id="1304696231" name=""/>
          <p:cNvSpPr/>
          <p:nvPr/>
        </p:nvSpPr>
        <p:spPr bwMode="auto">
          <a:xfrm flipH="0" flipV="0">
            <a:off x="10620505" y="9247345"/>
            <a:ext cx="10284102" cy="33836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Heapsort vs Merge Sort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3600"/>
          </a:p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Merge Sort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также имеет сложность </a:t>
            </a: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O(n log n)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но требует дополнительной памяти </a:t>
            </a: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O(n)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3600"/>
          </a:p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Heapsort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использует </a:t>
            </a: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O(1)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дополнительной памяти, что может быть важным для больших данных.</a:t>
            </a:r>
            <a:endParaRPr sz="3600"/>
          </a:p>
        </p:txBody>
      </p:sp>
      <p:sp>
        <p:nvSpPr>
          <p:cNvPr id="1804274533" name=""/>
          <p:cNvSpPr txBox="1"/>
          <p:nvPr/>
        </p:nvSpPr>
        <p:spPr bwMode="auto">
          <a:xfrm flipH="0" flipV="0">
            <a:off x="7921666" y="5820833"/>
            <a:ext cx="914400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52998841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99344" y="-19292"/>
            <a:ext cx="14420849" cy="8534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 flipH="0" flipV="0">
            <a:off x="540042" y="1074019"/>
            <a:ext cx="10591901" cy="953474"/>
          </a:xfrm>
        </p:spPr>
        <p:txBody>
          <a:bodyPr/>
          <a:lstStyle/>
          <a:p>
            <a:pPr>
              <a:defRPr/>
            </a:pPr>
            <a:r>
              <a:rPr lang="ru-RU" sz="3600" b="1"/>
              <a:t>Реализация алгоритма</a:t>
            </a:r>
            <a:r>
              <a:rPr sz="3600" b="1"/>
              <a:t> </a:t>
            </a:r>
            <a:r>
              <a:rPr lang="en-US" sz="3600" b="1"/>
              <a:t>Heapsort </a:t>
            </a:r>
            <a:r>
              <a:rPr lang="ru-RU" sz="3600" b="1"/>
              <a:t>на </a:t>
            </a:r>
            <a:r>
              <a:rPr lang="en-US" sz="3600" b="1"/>
              <a:t>Python</a:t>
            </a:r>
            <a:endParaRPr sz="3600"/>
          </a:p>
          <a:p>
            <a:pPr>
              <a:defRPr/>
            </a:pPr>
            <a:endParaRPr sz="360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20"/>
          </p:nvPr>
        </p:nvSpPr>
        <p:spPr bwMode="auto"/>
        <p:txBody>
          <a:bodyPr/>
          <a:lstStyle/>
          <a:p>
            <a:pPr>
              <a:defRPr/>
            </a:pPr>
            <a:fld id="{66B5E2A4-72D4-4DC4-9470-54C0EE06E412}" type="slidenum">
              <a:rPr lang="ru-RU"/>
              <a:t>7</a:t>
            </a:fld>
            <a:endParaRPr lang="ru-RU"/>
          </a:p>
        </p:txBody>
      </p:sp>
      <p:sp>
        <p:nvSpPr>
          <p:cNvPr id="788857844" name=""/>
          <p:cNvSpPr txBox="1"/>
          <p:nvPr/>
        </p:nvSpPr>
        <p:spPr bwMode="auto">
          <a:xfrm flipH="0" flipV="0">
            <a:off x="689722" y="2187222"/>
            <a:ext cx="19800521" cy="394648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1.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Основные компоненты алгоритма</a:t>
            </a:r>
            <a:endParaRPr sz="24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Реализация алгоритма Heapsort состоит из двух ключевых частей:</a:t>
            </a:r>
            <a:endParaRPr sz="2400"/>
          </a:p>
          <a:p>
            <a:pPr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Функция </a:t>
            </a:r>
            <a:r>
              <a:rPr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heapify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восстанавливает свойство кучи.</a:t>
            </a:r>
            <a:endParaRPr sz="2400"/>
          </a:p>
          <a:p>
            <a:pPr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Функция </a:t>
            </a:r>
            <a:r>
              <a:rPr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heapsort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выполняет сортировку всего массива, используя кучу.</a:t>
            </a:r>
            <a:endParaRPr sz="24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Давайте более подробно разберем каждую из этих частей.</a:t>
            </a:r>
            <a:endParaRPr sz="2400"/>
          </a:p>
          <a:p>
            <a:pPr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2.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Функция </a:t>
            </a:r>
            <a:r>
              <a:rPr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heapify</a:t>
            </a:r>
            <a:endParaRPr sz="24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Эта функция отвечает за поддержание свойства кучи в поддереве, которое начинается с индекса </a:t>
            </a:r>
            <a:r>
              <a:rPr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Функция принимает три параметра:</a:t>
            </a:r>
            <a:endParaRPr sz="24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arr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массив, в котором нужно поддерживать кучу.</a:t>
            </a:r>
            <a:endParaRPr sz="24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n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размер массива (или подмассива).</a:t>
            </a:r>
            <a:endParaRPr sz="24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индекс текущего элемента, который нужно обрабатывать.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7742834" name="Заголовок 1"/>
          <p:cNvSpPr>
            <a:spLocks noGrp="1"/>
          </p:cNvSpPr>
          <p:nvPr>
            <p:ph type="ctrTitle"/>
          </p:nvPr>
        </p:nvSpPr>
        <p:spPr bwMode="auto">
          <a:xfrm flipH="0" flipV="0">
            <a:off x="540042" y="1074019"/>
            <a:ext cx="10591901" cy="953474"/>
          </a:xfrm>
        </p:spPr>
        <p:txBody>
          <a:bodyPr/>
          <a:lstStyle/>
          <a:p>
            <a:pPr>
              <a:defRPr/>
            </a:pPr>
            <a:r>
              <a:rPr lang="ru-RU" sz="3600" b="1"/>
              <a:t>Реализация алгоритма</a:t>
            </a:r>
            <a:r>
              <a:rPr sz="3600" b="1"/>
              <a:t> </a:t>
            </a:r>
            <a:r>
              <a:rPr lang="en-US" sz="3600" b="1"/>
              <a:t>Heapsort </a:t>
            </a:r>
            <a:r>
              <a:rPr lang="ru-RU" sz="3600" b="1"/>
              <a:t>на </a:t>
            </a:r>
            <a:r>
              <a:rPr lang="en-US" sz="3600" b="1"/>
              <a:t>Python</a:t>
            </a:r>
            <a:endParaRPr sz="3600"/>
          </a:p>
          <a:p>
            <a:pPr>
              <a:defRPr/>
            </a:pPr>
            <a:endParaRPr sz="3600"/>
          </a:p>
        </p:txBody>
      </p:sp>
      <p:sp>
        <p:nvSpPr>
          <p:cNvPr id="1763217333" name="Номер слайда 11"/>
          <p:cNvSpPr>
            <a:spLocks noGrp="1"/>
          </p:cNvSpPr>
          <p:nvPr>
            <p:ph type="sldNum" sz="quarter" idx="20"/>
          </p:nvPr>
        </p:nvSpPr>
        <p:spPr bwMode="auto"/>
        <p:txBody>
          <a:bodyPr/>
          <a:lstStyle/>
          <a:p>
            <a:pPr>
              <a:defRPr/>
            </a:pPr>
            <a:fld id="{3C86F1B0-2399-AFCF-7693-53A81692436C}" type="slidenum">
              <a:rPr lang="ru-RU"/>
              <a:t/>
            </a:fld>
            <a:endParaRPr lang="ru-RU"/>
          </a:p>
        </p:txBody>
      </p:sp>
      <p:sp>
        <p:nvSpPr>
          <p:cNvPr id="554381127" name=""/>
          <p:cNvSpPr txBox="1"/>
          <p:nvPr/>
        </p:nvSpPr>
        <p:spPr bwMode="auto">
          <a:xfrm flipH="0" flipV="0">
            <a:off x="178194" y="2257777"/>
            <a:ext cx="19801241" cy="501564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1. </a:t>
            </a: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Основные компоненты алгоритма</a:t>
            </a:r>
            <a:endParaRPr sz="2800"/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Реализация алгоритма Heapsort состоит из двух ключевых частей:</a:t>
            </a:r>
            <a:endParaRPr sz="2800"/>
          </a:p>
          <a:p>
            <a:pPr>
              <a:defRPr/>
            </a:pP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Функция </a:t>
            </a:r>
            <a:r>
              <a:rPr sz="2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heapify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восстанавливает свойство кучи.</a:t>
            </a:r>
            <a:endParaRPr sz="2800"/>
          </a:p>
          <a:p>
            <a:pPr>
              <a:defRPr/>
            </a:pP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Функция </a:t>
            </a:r>
            <a:r>
              <a:rPr sz="2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heapsort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выполняет сортировку всего массива, используя кучу.</a:t>
            </a:r>
            <a:endParaRPr sz="2800"/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Давайте более подробно разберем каждую из этих частей.</a:t>
            </a:r>
            <a:endParaRPr sz="2800"/>
          </a:p>
          <a:p>
            <a:pPr>
              <a:defRPr/>
            </a:pP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2. </a:t>
            </a: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Функция </a:t>
            </a:r>
            <a:r>
              <a:rPr sz="2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heapify</a:t>
            </a:r>
            <a:endParaRPr sz="2800"/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Эта функция отвечает за поддержание свойства кучи в поддереве, которое начинается с индекса </a:t>
            </a:r>
            <a:r>
              <a:rPr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Функция принимает три параметра:</a:t>
            </a:r>
            <a:endParaRPr sz="2800"/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arr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массив, в котором нужно поддерживать кучу.</a:t>
            </a:r>
            <a:endParaRPr sz="2800"/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n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размер массива (или подмассива).</a:t>
            </a:r>
            <a:endParaRPr sz="2800"/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индекс текущего элемента, который нужно обрабатывать.</a:t>
            </a:r>
            <a:endParaRPr sz="2800"/>
          </a:p>
        </p:txBody>
      </p:sp>
      <p:pic>
        <p:nvPicPr>
          <p:cNvPr id="40303354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404405" y="5728888"/>
            <a:ext cx="13244068" cy="71790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4517716" name="Заголовок 1"/>
          <p:cNvSpPr>
            <a:spLocks noGrp="1"/>
          </p:cNvSpPr>
          <p:nvPr>
            <p:ph type="ctrTitle"/>
          </p:nvPr>
        </p:nvSpPr>
        <p:spPr bwMode="auto">
          <a:xfrm flipH="0" flipV="0">
            <a:off x="6078654" y="262630"/>
            <a:ext cx="10591901" cy="953474"/>
          </a:xfrm>
        </p:spPr>
        <p:txBody>
          <a:bodyPr/>
          <a:lstStyle/>
          <a:p>
            <a:pPr>
              <a:defRPr/>
            </a:pPr>
            <a:r>
              <a:rPr lang="ru-RU" sz="3600" b="1"/>
              <a:t>Реализация алгоритма</a:t>
            </a:r>
            <a:r>
              <a:rPr sz="3600" b="1"/>
              <a:t> </a:t>
            </a:r>
            <a:r>
              <a:rPr lang="en-US" sz="3600" b="1"/>
              <a:t>Heapsort </a:t>
            </a:r>
            <a:r>
              <a:rPr lang="ru-RU" sz="3600" b="1"/>
              <a:t>на </a:t>
            </a:r>
            <a:r>
              <a:rPr lang="en-US" sz="3600" b="1"/>
              <a:t>Python</a:t>
            </a:r>
            <a:endParaRPr sz="3600"/>
          </a:p>
          <a:p>
            <a:pPr>
              <a:defRPr/>
            </a:pPr>
            <a:endParaRPr sz="3600"/>
          </a:p>
        </p:txBody>
      </p:sp>
      <p:sp>
        <p:nvSpPr>
          <p:cNvPr id="2095812953" name="Номер слайда 11"/>
          <p:cNvSpPr>
            <a:spLocks noGrp="1"/>
          </p:cNvSpPr>
          <p:nvPr>
            <p:ph type="sldNum" sz="quarter" idx="20"/>
          </p:nvPr>
        </p:nvSpPr>
        <p:spPr bwMode="auto"/>
        <p:txBody>
          <a:bodyPr/>
          <a:lstStyle/>
          <a:p>
            <a:pPr>
              <a:defRPr/>
            </a:pPr>
            <a:fld id="{1166F6AD-78AB-14C8-4D66-7B63CDAB2C2A}" type="slidenum">
              <a:rPr lang="ru-RU"/>
              <a:t/>
            </a:fld>
            <a:endParaRPr lang="ru-RU"/>
          </a:p>
        </p:txBody>
      </p:sp>
      <p:sp>
        <p:nvSpPr>
          <p:cNvPr id="1328380180" name=""/>
          <p:cNvSpPr txBox="1"/>
          <p:nvPr/>
        </p:nvSpPr>
        <p:spPr bwMode="auto">
          <a:xfrm flipH="0" flipV="0">
            <a:off x="389860" y="1358194"/>
            <a:ext cx="19802321" cy="45232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Функция </a:t>
            </a:r>
            <a:r>
              <a:rPr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heapsort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сначала строит кучу из массива, а затем сортирует массив путем извлечения максимальных элементов из кучи и перемещения их в конец массива.</a:t>
            </a:r>
            <a:endParaRPr sz="2800"/>
          </a:p>
          <a:p>
            <a:pPr>
              <a:defRPr/>
            </a:pP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Основной процесс:</a:t>
            </a:r>
            <a:endParaRPr sz="2800"/>
          </a:p>
          <a:p>
            <a:pPr>
              <a:defRPr/>
            </a:pP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Построение кучи: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Начинаем с последнего узла, который имеет дочерние элементы, и вызываем функцию </a:t>
            </a:r>
            <a:r>
              <a:rPr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heapify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для всех узлов в поддеревьях, двигаясь от конца массива к началу. Это гарантирует, что после этого весь массив будет преобразован в кучу.</a:t>
            </a:r>
            <a:endParaRPr sz="2800"/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Для этого цикл </a:t>
            </a:r>
            <a:r>
              <a:rPr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for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проходит по индексам от </a:t>
            </a:r>
            <a:r>
              <a:rPr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n//2 - 1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до </a:t>
            </a:r>
            <a:r>
              <a:rPr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В этом диапазоне находятся все внутренние узлы дерева (все узлы, которые имеют хотя бы один дочерний элемент).</a:t>
            </a:r>
            <a:endParaRPr sz="2800"/>
          </a:p>
          <a:p>
            <a:pPr>
              <a:defRPr/>
            </a:pP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Извлечение элементов: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В цикле </a:t>
            </a:r>
            <a:r>
              <a:rPr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for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извлекаются элементы из кучи. Элементы перемещаются в конец массива, а затем вызывается функция </a:t>
            </a:r>
            <a:r>
              <a:rPr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heapify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для восстановления кучи в оставшейся части массива.</a:t>
            </a:r>
            <a:endParaRPr sz="2800"/>
          </a:p>
        </p:txBody>
      </p:sp>
      <p:pic>
        <p:nvPicPr>
          <p:cNvPr id="121011552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018055" y="6967360"/>
            <a:ext cx="15735415" cy="45331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8279159" y="924896"/>
            <a:ext cx="6960841" cy="918251"/>
          </a:xfrm>
        </p:spPr>
        <p:txBody>
          <a:bodyPr/>
          <a:lstStyle/>
          <a:p>
            <a:pPr>
              <a:defRPr/>
            </a:pPr>
            <a:r>
              <a:rPr lang="ru-RU" b="1"/>
              <a:t>Тестирование</a:t>
            </a:r>
            <a:endParaRPr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20"/>
          </p:nvPr>
        </p:nvSpPr>
        <p:spPr bwMode="auto"/>
        <p:txBody>
          <a:bodyPr/>
          <a:lstStyle/>
          <a:p>
            <a:pPr>
              <a:defRPr/>
            </a:pPr>
            <a:fld id="{66B5E2A4-72D4-4DC4-9470-54C0EE06E412}" type="slidenum">
              <a:rPr lang="ru-RU"/>
              <a:t>6</a:t>
            </a:fld>
            <a:endParaRPr lang="ru-RU"/>
          </a:p>
        </p:txBody>
      </p:sp>
      <p:pic>
        <p:nvPicPr>
          <p:cNvPr id="2604703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05555" y="3686527"/>
            <a:ext cx="9509166" cy="9575757"/>
          </a:xfrm>
          <a:prstGeom prst="rect">
            <a:avLst/>
          </a:prstGeom>
        </p:spPr>
      </p:pic>
      <p:sp>
        <p:nvSpPr>
          <p:cNvPr id="1397662771" name=""/>
          <p:cNvSpPr/>
          <p:nvPr/>
        </p:nvSpPr>
        <p:spPr bwMode="auto">
          <a:xfrm>
            <a:off x="10287858" y="1915865"/>
            <a:ext cx="13473525" cy="13719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Тестирование важно для подтверждения правильности работы алгоритма. Для этого можно использовать различные тесты, чтобы убедиться, что алгоритм корректно работает с разными типами данных.</a:t>
            </a:r>
            <a:endParaRPr sz="2800"/>
          </a:p>
        </p:txBody>
      </p:sp>
      <p:pic>
        <p:nvPicPr>
          <p:cNvPr id="46397019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2541249" y="3527777"/>
            <a:ext cx="9326224" cy="6438194"/>
          </a:xfrm>
          <a:prstGeom prst="rect">
            <a:avLst/>
          </a:prstGeom>
        </p:spPr>
      </p:pic>
      <p:pic>
        <p:nvPicPr>
          <p:cNvPr id="177443949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671527" y="10283472"/>
            <a:ext cx="11306174" cy="1200150"/>
          </a:xfrm>
          <a:prstGeom prst="rect">
            <a:avLst/>
          </a:prstGeom>
        </p:spPr>
      </p:pic>
      <p:pic>
        <p:nvPicPr>
          <p:cNvPr id="1780783664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236138" y="1955972"/>
            <a:ext cx="9784555" cy="1331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920206" name="Заголовок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b="1"/>
              <a:t>Заключение</a:t>
            </a:r>
            <a:endParaRPr/>
          </a:p>
        </p:txBody>
      </p:sp>
      <p:sp>
        <p:nvSpPr>
          <p:cNvPr id="1985196026" name="Текст 3"/>
          <p:cNvSpPr>
            <a:spLocks noGrp="1"/>
          </p:cNvSpPr>
          <p:nvPr>
            <p:ph type="body" sz="quarter" idx="12"/>
          </p:nvPr>
        </p:nvSpPr>
        <p:spPr bwMode="auto">
          <a:xfrm>
            <a:off x="1298514" y="4901742"/>
            <a:ext cx="10626782" cy="6542998"/>
          </a:xfrm>
        </p:spPr>
        <p:txBody>
          <a:bodyPr/>
          <a:lstStyle/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Heapsort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это эффективный алгоритм сортировки, который использует структуру данных куча.</a:t>
            </a:r>
            <a:endParaRPr sz="3600"/>
          </a:p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Он имеет стабильную сложность </a:t>
            </a: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O(n log n)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и не требует дополнительной памяти (кроме массива).</a:t>
            </a:r>
            <a:endParaRPr sz="3600"/>
          </a:p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Он может быть полезен в ситуациях, когда важна стабильная производительность даже в худшем случае.</a:t>
            </a:r>
            <a:endParaRPr sz="3600"/>
          </a:p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Сравнение с другими алгоритмами сортировки, такими как </a:t>
            </a: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Quicksort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и </a:t>
            </a: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Merge Sort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показало, что </a:t>
            </a: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Heapsort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имеет свои уникальные преимущества в плане использования памяти и предсказуемости времени работы.</a:t>
            </a:r>
            <a:endParaRPr sz="3600"/>
          </a:p>
        </p:txBody>
      </p:sp>
      <p:sp>
        <p:nvSpPr>
          <p:cNvPr id="73430699" name="Номер слайда 11"/>
          <p:cNvSpPr>
            <a:spLocks noGrp="1"/>
          </p:cNvSpPr>
          <p:nvPr>
            <p:ph type="sldNum" sz="quarter" idx="20"/>
          </p:nvPr>
        </p:nvSpPr>
        <p:spPr bwMode="auto"/>
        <p:txBody>
          <a:bodyPr/>
          <a:lstStyle/>
          <a:p>
            <a:pPr>
              <a:defRPr/>
            </a:pPr>
            <a:fld id="{85FCA37F-1D9C-F58F-C9D4-E5FA345D7829}" type="slidenum">
              <a:rPr lang="ru-RU"/>
              <a:t/>
            </a:fld>
            <a:endParaRPr lang="ru-RU"/>
          </a:p>
        </p:txBody>
      </p:sp>
      <p:pic>
        <p:nvPicPr>
          <p:cNvPr id="164183749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953749" y="2363610"/>
            <a:ext cx="12706962" cy="77258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Misis">
  <a:themeElements>
    <a:clrScheme name="MISIS">
      <a:dk1>
        <a:sysClr val="windowText" lastClr="000000"/>
      </a:dk1>
      <a:lt1>
        <a:srgbClr val="FFFFFF"/>
      </a:lt1>
      <a:dk2>
        <a:srgbClr val="505569"/>
      </a:dk2>
      <a:lt2>
        <a:srgbClr val="FFFFFF"/>
      </a:lt2>
      <a:accent1>
        <a:srgbClr val="0541F0"/>
      </a:accent1>
      <a:accent2>
        <a:srgbClr val="37EBFF"/>
      </a:accent2>
      <a:accent3>
        <a:srgbClr val="505569"/>
      </a:accent3>
      <a:accent4>
        <a:srgbClr val="0541F0"/>
      </a:accent4>
      <a:accent5>
        <a:srgbClr val="0A1E64"/>
      </a:accent5>
      <a:accent6>
        <a:srgbClr val="0A1E64"/>
      </a:accent6>
      <a:hlink>
        <a:srgbClr val="00B5E2"/>
      </a:hlink>
      <a:folHlink>
        <a:srgbClr val="E4002B"/>
      </a:folHlink>
    </a:clrScheme>
    <a:fontScheme name="Другая 9">
      <a:majorFont>
        <a:latin typeface="Tahoma"/>
        <a:ea typeface="Arial"/>
        <a:cs typeface="Arial"/>
      </a:majorFont>
      <a:minorFont>
        <a:latin typeface="Tahoma"/>
        <a:ea typeface="Arial"/>
        <a:cs typeface="Arial"/>
      </a:minorFont>
    </a:fontScheme>
    <a:fmtScheme name="Тема 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ONLYOFFICE/8.2.1.38</Application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ДД</dc:creator>
  <cp:lastModifiedBy/>
  <cp:revision>91</cp:revision>
  <dcterms:created xsi:type="dcterms:W3CDTF">2022-07-26T11:52:44Z</dcterms:created>
  <dcterms:modified xsi:type="dcterms:W3CDTF">2024-12-07T18:00:59Z</dcterms:modified>
</cp:coreProperties>
</file>