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exend Exa SemiBold"/>
      <p:regular r:id="rId20"/>
      <p:bold r:id="rId21"/>
    </p:embeddedFont>
    <p:embeddedFont>
      <p:font typeface="Lexend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ExaSemiBold-regular.fntdata"/><Relationship Id="rId22" Type="http://schemas.openxmlformats.org/officeDocument/2006/relationships/font" Target="fonts/Lexend-regular.fntdata"/><Relationship Id="rId21" Type="http://schemas.openxmlformats.org/officeDocument/2006/relationships/font" Target="fonts/LexendExaSemiBold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Lexe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2a73ab5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2a73ab5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2c3c92ba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2c3c92ba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32a0ab5c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32a0ab5c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2c3c92b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2c3c92b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2c3c92b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2c3c92b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2c3c92b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2c3c92b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32a0ab5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32a0ab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32a0ab5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32a0ab5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2c3c92ba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2c3c92ba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2c3c92ba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2c3c92ba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49000"/>
          </a:blip>
          <a:srcRect b="0" l="153" r="3757" t="400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0" y="4893300"/>
            <a:ext cx="91440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802980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2177700" y="901950"/>
            <a:ext cx="5725200" cy="25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177700" y="3600350"/>
            <a:ext cx="5725200" cy="409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flipH="1"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/>
          <p:nvPr/>
        </p:nvSpPr>
        <p:spPr>
          <a:xfrm flipH="1">
            <a:off x="0" y="0"/>
            <a:ext cx="91440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1"/>
          <p:cNvSpPr/>
          <p:nvPr/>
        </p:nvSpPr>
        <p:spPr>
          <a:xfrm flipH="1">
            <a:off x="7315200" y="0"/>
            <a:ext cx="1828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1"/>
          <p:cNvSpPr txBox="1"/>
          <p:nvPr>
            <p:ph hasCustomPrompt="1" type="title"/>
          </p:nvPr>
        </p:nvSpPr>
        <p:spPr>
          <a:xfrm>
            <a:off x="715100" y="1156075"/>
            <a:ext cx="56694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/>
          <p:nvPr>
            <p:ph idx="1" type="subTitle"/>
          </p:nvPr>
        </p:nvSpPr>
        <p:spPr>
          <a:xfrm>
            <a:off x="715122" y="2833450"/>
            <a:ext cx="5669400" cy="11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55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/>
          <p:nvPr/>
        </p:nvSpPr>
        <p:spPr>
          <a:xfrm>
            <a:off x="0" y="0"/>
            <a:ext cx="91440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2" type="title"/>
          </p:nvPr>
        </p:nvSpPr>
        <p:spPr>
          <a:xfrm>
            <a:off x="722482" y="1212550"/>
            <a:ext cx="1106700" cy="4833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3" type="title"/>
          </p:nvPr>
        </p:nvSpPr>
        <p:spPr>
          <a:xfrm>
            <a:off x="722482" y="2895253"/>
            <a:ext cx="1106700" cy="479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4" type="title"/>
          </p:nvPr>
        </p:nvSpPr>
        <p:spPr>
          <a:xfrm>
            <a:off x="722482" y="1776051"/>
            <a:ext cx="1106700" cy="479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5" type="title"/>
          </p:nvPr>
        </p:nvSpPr>
        <p:spPr>
          <a:xfrm>
            <a:off x="722482" y="3454853"/>
            <a:ext cx="1106700" cy="479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hasCustomPrompt="1" idx="6" type="title"/>
          </p:nvPr>
        </p:nvSpPr>
        <p:spPr>
          <a:xfrm>
            <a:off x="715100" y="2335652"/>
            <a:ext cx="1106700" cy="479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7" type="title"/>
          </p:nvPr>
        </p:nvSpPr>
        <p:spPr>
          <a:xfrm>
            <a:off x="715100" y="4014454"/>
            <a:ext cx="1106700" cy="479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2040650" y="1212550"/>
            <a:ext cx="52446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8" type="subTitle"/>
          </p:nvPr>
        </p:nvSpPr>
        <p:spPr>
          <a:xfrm>
            <a:off x="2040650" y="1772151"/>
            <a:ext cx="52446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9" type="subTitle"/>
          </p:nvPr>
        </p:nvSpPr>
        <p:spPr>
          <a:xfrm>
            <a:off x="2040650" y="2331752"/>
            <a:ext cx="52446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3" type="subTitle"/>
          </p:nvPr>
        </p:nvSpPr>
        <p:spPr>
          <a:xfrm>
            <a:off x="2040650" y="2891353"/>
            <a:ext cx="52446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4" type="subTitle"/>
          </p:nvPr>
        </p:nvSpPr>
        <p:spPr>
          <a:xfrm>
            <a:off x="2040650" y="3450953"/>
            <a:ext cx="52446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5" type="subTitle"/>
          </p:nvPr>
        </p:nvSpPr>
        <p:spPr>
          <a:xfrm>
            <a:off x="2040650" y="4010554"/>
            <a:ext cx="52446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9" name="Google Shape;89;p13"/>
          <p:cNvSpPr/>
          <p:nvPr/>
        </p:nvSpPr>
        <p:spPr>
          <a:xfrm rot="10800000">
            <a:off x="8029800" y="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2">
            <a:alphaModFix amt="49000"/>
          </a:blip>
          <a:srcRect b="0" l="153" r="3757" t="4003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" name="Google Shape;93;p14"/>
          <p:cNvSpPr/>
          <p:nvPr/>
        </p:nvSpPr>
        <p:spPr>
          <a:xfrm rot="10800000">
            <a:off x="0" y="4893300"/>
            <a:ext cx="91440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4"/>
          <p:cNvSpPr/>
          <p:nvPr/>
        </p:nvSpPr>
        <p:spPr>
          <a:xfrm flipH="1" rot="10800000">
            <a:off x="0" y="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2">
            <a:alphaModFix amt="49000"/>
          </a:blip>
          <a:srcRect b="0" l="153" r="3757" t="4003"/>
          <a:stretch/>
        </p:blipFill>
        <p:spPr>
          <a:xfrm flipH="1" rot="10800000">
            <a:off x="0" y="-6858"/>
            <a:ext cx="9144000" cy="515721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720000" y="445025"/>
            <a:ext cx="77040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5"/>
          <p:cNvSpPr/>
          <p:nvPr/>
        </p:nvSpPr>
        <p:spPr>
          <a:xfrm rot="10800000">
            <a:off x="0" y="4893300"/>
            <a:ext cx="91440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5"/>
          <p:cNvSpPr/>
          <p:nvPr/>
        </p:nvSpPr>
        <p:spPr>
          <a:xfrm flipH="1" rot="10800000">
            <a:off x="0" y="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 rot="10800000">
            <a:off x="1776" y="-6858"/>
            <a:ext cx="9140448" cy="5157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/>
          <p:nvPr/>
        </p:nvSpPr>
        <p:spPr>
          <a:xfrm rot="5400000">
            <a:off x="-2450950" y="2446600"/>
            <a:ext cx="51561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0" y="-6350"/>
            <a:ext cx="91440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4305100" y="1019925"/>
            <a:ext cx="412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4305100" y="1572075"/>
            <a:ext cx="41238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16"/>
          <p:cNvSpPr/>
          <p:nvPr>
            <p:ph idx="2" type="pic"/>
          </p:nvPr>
        </p:nvSpPr>
        <p:spPr>
          <a:xfrm>
            <a:off x="4305100" y="2575550"/>
            <a:ext cx="4123800" cy="203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6"/>
          <p:cNvSpPr/>
          <p:nvPr>
            <p:ph idx="3" type="pic"/>
          </p:nvPr>
        </p:nvSpPr>
        <p:spPr>
          <a:xfrm>
            <a:off x="720000" y="535000"/>
            <a:ext cx="3117300" cy="40737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6"/>
          <p:cNvSpPr/>
          <p:nvPr/>
        </p:nvSpPr>
        <p:spPr>
          <a:xfrm flipH="1">
            <a:off x="802990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 rotWithShape="1">
          <a:blip r:embed="rId2">
            <a:alphaModFix amt="49000"/>
          </a:blip>
          <a:srcRect b="0" l="153" r="3757" t="4003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 rot="10800000">
            <a:off x="0" y="4893300"/>
            <a:ext cx="91440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0" y="0"/>
            <a:ext cx="363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0000" y="1152475"/>
            <a:ext cx="7704000" cy="21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Anaheim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551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 rot="5400000">
            <a:off x="-2455650" y="2448750"/>
            <a:ext cx="51477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-6900" y="0"/>
            <a:ext cx="9157800" cy="53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8"/>
          <p:cNvSpPr txBox="1"/>
          <p:nvPr>
            <p:ph hasCustomPrompt="1" type="title"/>
          </p:nvPr>
        </p:nvSpPr>
        <p:spPr>
          <a:xfrm>
            <a:off x="798388" y="2711288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798388" y="3546410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hasCustomPrompt="1" idx="2" type="title"/>
          </p:nvPr>
        </p:nvSpPr>
        <p:spPr>
          <a:xfrm>
            <a:off x="2825700" y="1000302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8"/>
          <p:cNvSpPr txBox="1"/>
          <p:nvPr>
            <p:ph idx="3" type="subTitle"/>
          </p:nvPr>
        </p:nvSpPr>
        <p:spPr>
          <a:xfrm>
            <a:off x="2825700" y="1835414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hasCustomPrompt="1" idx="4" type="title"/>
          </p:nvPr>
        </p:nvSpPr>
        <p:spPr>
          <a:xfrm>
            <a:off x="4853013" y="2711288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/>
          <p:nvPr>
            <p:ph idx="5" type="subTitle"/>
          </p:nvPr>
        </p:nvSpPr>
        <p:spPr>
          <a:xfrm>
            <a:off x="4853013" y="3546410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8"/>
          <p:cNvSpPr/>
          <p:nvPr/>
        </p:nvSpPr>
        <p:spPr>
          <a:xfrm flipH="1">
            <a:off x="803670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flipH="1"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719975" y="2623100"/>
            <a:ext cx="2499600" cy="19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2" type="subTitle"/>
          </p:nvPr>
        </p:nvSpPr>
        <p:spPr>
          <a:xfrm>
            <a:off x="3322246" y="2623100"/>
            <a:ext cx="2499600" cy="19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3" type="subTitle"/>
          </p:nvPr>
        </p:nvSpPr>
        <p:spPr>
          <a:xfrm>
            <a:off x="5924525" y="2623100"/>
            <a:ext cx="2499600" cy="19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4" type="subTitle"/>
          </p:nvPr>
        </p:nvSpPr>
        <p:spPr>
          <a:xfrm>
            <a:off x="719975" y="2122950"/>
            <a:ext cx="249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5" type="subTitle"/>
          </p:nvPr>
        </p:nvSpPr>
        <p:spPr>
          <a:xfrm>
            <a:off x="3322250" y="2122950"/>
            <a:ext cx="249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6" type="subTitle"/>
          </p:nvPr>
        </p:nvSpPr>
        <p:spPr>
          <a:xfrm>
            <a:off x="5924525" y="2122950"/>
            <a:ext cx="249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5" name="Google Shape;135;p19"/>
          <p:cNvSpPr/>
          <p:nvPr/>
        </p:nvSpPr>
        <p:spPr>
          <a:xfrm>
            <a:off x="0" y="0"/>
            <a:ext cx="9144000" cy="28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0" y="4893300"/>
            <a:ext cx="91440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 rotWithShape="1">
          <a:blip r:embed="rId2">
            <a:alphaModFix amt="49000"/>
          </a:blip>
          <a:srcRect b="0" l="153" r="3757" t="400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>
            <a:off x="0" y="4893300"/>
            <a:ext cx="91440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8780700" y="0"/>
            <a:ext cx="363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0"/>
          <p:cNvSpPr/>
          <p:nvPr/>
        </p:nvSpPr>
        <p:spPr>
          <a:xfrm flipH="1" rot="10800000">
            <a:off x="0" y="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" type="subTitle"/>
          </p:nvPr>
        </p:nvSpPr>
        <p:spPr>
          <a:xfrm>
            <a:off x="907091" y="1306475"/>
            <a:ext cx="33303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2" type="subTitle"/>
          </p:nvPr>
        </p:nvSpPr>
        <p:spPr>
          <a:xfrm>
            <a:off x="907093" y="1832375"/>
            <a:ext cx="33303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3" type="subTitle"/>
          </p:nvPr>
        </p:nvSpPr>
        <p:spPr>
          <a:xfrm>
            <a:off x="4906609" y="1832375"/>
            <a:ext cx="33303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4" type="subTitle"/>
          </p:nvPr>
        </p:nvSpPr>
        <p:spPr>
          <a:xfrm>
            <a:off x="907093" y="3580700"/>
            <a:ext cx="33303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5" type="subTitle"/>
          </p:nvPr>
        </p:nvSpPr>
        <p:spPr>
          <a:xfrm>
            <a:off x="4906609" y="3580700"/>
            <a:ext cx="33303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6" type="subTitle"/>
          </p:nvPr>
        </p:nvSpPr>
        <p:spPr>
          <a:xfrm>
            <a:off x="907091" y="3054800"/>
            <a:ext cx="33303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7" type="subTitle"/>
          </p:nvPr>
        </p:nvSpPr>
        <p:spPr>
          <a:xfrm>
            <a:off x="4906606" y="1306475"/>
            <a:ext cx="33303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8" type="subTitle"/>
          </p:nvPr>
        </p:nvSpPr>
        <p:spPr>
          <a:xfrm>
            <a:off x="4906606" y="3054800"/>
            <a:ext cx="33303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0" y="4893300"/>
            <a:ext cx="91440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428900" y="0"/>
            <a:ext cx="7152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4376375" y="2021825"/>
            <a:ext cx="3743400" cy="17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5715000" y="1007458"/>
            <a:ext cx="2404800" cy="8418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/>
          <p:nvPr>
            <p:ph idx="3" type="pic"/>
          </p:nvPr>
        </p:nvSpPr>
        <p:spPr>
          <a:xfrm>
            <a:off x="0" y="1007458"/>
            <a:ext cx="3997500" cy="2732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1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/>
          <p:nvPr/>
        </p:nvSpPr>
        <p:spPr>
          <a:xfrm>
            <a:off x="0" y="0"/>
            <a:ext cx="720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1"/>
          <p:cNvSpPr/>
          <p:nvPr/>
        </p:nvSpPr>
        <p:spPr>
          <a:xfrm rot="10800000">
            <a:off x="8029800" y="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1022350" y="1710160"/>
            <a:ext cx="21021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2" type="subTitle"/>
          </p:nvPr>
        </p:nvSpPr>
        <p:spPr>
          <a:xfrm>
            <a:off x="3520500" y="1710150"/>
            <a:ext cx="21030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3" type="subTitle"/>
          </p:nvPr>
        </p:nvSpPr>
        <p:spPr>
          <a:xfrm>
            <a:off x="1022350" y="3428000"/>
            <a:ext cx="21030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4" type="subTitle"/>
          </p:nvPr>
        </p:nvSpPr>
        <p:spPr>
          <a:xfrm>
            <a:off x="3520500" y="3428000"/>
            <a:ext cx="21030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5" type="subTitle"/>
          </p:nvPr>
        </p:nvSpPr>
        <p:spPr>
          <a:xfrm>
            <a:off x="6018649" y="1710150"/>
            <a:ext cx="21030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6" type="subTitle"/>
          </p:nvPr>
        </p:nvSpPr>
        <p:spPr>
          <a:xfrm>
            <a:off x="6018649" y="3428000"/>
            <a:ext cx="21030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7" type="subTitle"/>
          </p:nvPr>
        </p:nvSpPr>
        <p:spPr>
          <a:xfrm>
            <a:off x="1022350" y="1081875"/>
            <a:ext cx="21030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4" name="Google Shape;164;p21"/>
          <p:cNvSpPr txBox="1"/>
          <p:nvPr>
            <p:ph idx="8" type="subTitle"/>
          </p:nvPr>
        </p:nvSpPr>
        <p:spPr>
          <a:xfrm>
            <a:off x="3520500" y="1081875"/>
            <a:ext cx="21030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idx="9" type="subTitle"/>
          </p:nvPr>
        </p:nvSpPr>
        <p:spPr>
          <a:xfrm>
            <a:off x="6018649" y="1081875"/>
            <a:ext cx="21030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13" type="subTitle"/>
          </p:nvPr>
        </p:nvSpPr>
        <p:spPr>
          <a:xfrm>
            <a:off x="1022350" y="2796548"/>
            <a:ext cx="21030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14" type="subTitle"/>
          </p:nvPr>
        </p:nvSpPr>
        <p:spPr>
          <a:xfrm>
            <a:off x="3520500" y="2796552"/>
            <a:ext cx="21030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15" type="subTitle"/>
          </p:nvPr>
        </p:nvSpPr>
        <p:spPr>
          <a:xfrm>
            <a:off x="6018649" y="2796552"/>
            <a:ext cx="21030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2"/>
          <p:cNvPicPr preferRelativeResize="0"/>
          <p:nvPr/>
        </p:nvPicPr>
        <p:blipFill rotWithShape="1">
          <a:blip r:embed="rId2">
            <a:alphaModFix amt="49000"/>
          </a:blip>
          <a:srcRect b="0" l="153" r="3757" t="400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>
            <p:ph type="ctrTitle"/>
          </p:nvPr>
        </p:nvSpPr>
        <p:spPr>
          <a:xfrm>
            <a:off x="715100" y="593625"/>
            <a:ext cx="35826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715100" y="1552150"/>
            <a:ext cx="35826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22"/>
          <p:cNvSpPr txBox="1"/>
          <p:nvPr/>
        </p:nvSpPr>
        <p:spPr>
          <a:xfrm>
            <a:off x="715100" y="3647325"/>
            <a:ext cx="35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</a:t>
            </a:r>
            <a:r>
              <a:rPr b="1"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including icons by </a:t>
            </a:r>
            <a:r>
              <a:rPr b="1" lang="en" sz="10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0" y="4893300"/>
            <a:ext cx="91440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7315200" y="0"/>
            <a:ext cx="1828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2"/>
          <p:cNvSpPr/>
          <p:nvPr/>
        </p:nvSpPr>
        <p:spPr>
          <a:xfrm flipH="1" rot="10800000">
            <a:off x="0" y="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3"/>
          <p:cNvPicPr preferRelativeResize="0"/>
          <p:nvPr/>
        </p:nvPicPr>
        <p:blipFill rotWithShape="1">
          <a:blip r:embed="rId2">
            <a:alphaModFix amt="49000"/>
          </a:blip>
          <a:srcRect b="0" l="153" r="3757" t="4003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/>
          <p:nvPr/>
        </p:nvSpPr>
        <p:spPr>
          <a:xfrm rot="5400000">
            <a:off x="-2452500" y="2446650"/>
            <a:ext cx="51345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-10350" y="-6350"/>
            <a:ext cx="9164700" cy="135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-1035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 rotWithShape="1">
          <a:blip r:embed="rId2">
            <a:alphaModFix amt="49000"/>
          </a:blip>
          <a:srcRect b="0" l="153" r="3757" t="400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/>
          <p:nvPr/>
        </p:nvSpPr>
        <p:spPr>
          <a:xfrm rot="5400000">
            <a:off x="-2442150" y="2446650"/>
            <a:ext cx="51345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4"/>
          <p:cNvSpPr/>
          <p:nvPr/>
        </p:nvSpPr>
        <p:spPr>
          <a:xfrm rot="10800000">
            <a:off x="8029800" y="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flipH="1" rot="10800000"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/>
          <p:nvPr/>
        </p:nvSpPr>
        <p:spPr>
          <a:xfrm flipH="1">
            <a:off x="0" y="4911600"/>
            <a:ext cx="9144000" cy="2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4"/>
          <p:cNvSpPr/>
          <p:nvPr/>
        </p:nvSpPr>
        <p:spPr>
          <a:xfrm flipH="1">
            <a:off x="8780700" y="0"/>
            <a:ext cx="363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0000" y="1152475"/>
            <a:ext cx="7704000" cy="1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2004300" y="3348300"/>
            <a:ext cx="5882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subTitle"/>
          </p:nvPr>
        </p:nvSpPr>
        <p:spPr>
          <a:xfrm>
            <a:off x="2004300" y="1767150"/>
            <a:ext cx="5882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2004300" y="1386950"/>
            <a:ext cx="58824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4" type="subTitle"/>
          </p:nvPr>
        </p:nvSpPr>
        <p:spPr>
          <a:xfrm>
            <a:off x="2004300" y="2968102"/>
            <a:ext cx="58824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 flipH="1" rot="10800000">
            <a:off x="0" y="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0" y="4608500"/>
            <a:ext cx="9144000" cy="53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>
            <a:off x="0" y="4911600"/>
            <a:ext cx="9144000" cy="2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6"/>
          <p:cNvSpPr/>
          <p:nvPr/>
        </p:nvSpPr>
        <p:spPr>
          <a:xfrm flipH="1">
            <a:off x="802980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0"/>
            <a:ext cx="363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4060" y="0"/>
            <a:ext cx="9135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type="title"/>
          </p:nvPr>
        </p:nvSpPr>
        <p:spPr>
          <a:xfrm>
            <a:off x="864050" y="1123200"/>
            <a:ext cx="3735900" cy="11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64050" y="2226000"/>
            <a:ext cx="3735900" cy="17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" name="Google Shape;49;p7"/>
          <p:cNvSpPr/>
          <p:nvPr>
            <p:ph idx="2" type="pic"/>
          </p:nvPr>
        </p:nvSpPr>
        <p:spPr>
          <a:xfrm>
            <a:off x="5106250" y="1193850"/>
            <a:ext cx="3173700" cy="2755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7"/>
          <p:cNvSpPr/>
          <p:nvPr/>
        </p:nvSpPr>
        <p:spPr>
          <a:xfrm rot="5400000">
            <a:off x="6451650" y="2446650"/>
            <a:ext cx="5134500" cy="25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0" y="-6350"/>
            <a:ext cx="9144000" cy="53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52;p7"/>
          <p:cNvSpPr/>
          <p:nvPr/>
        </p:nvSpPr>
        <p:spPr>
          <a:xfrm flipH="1">
            <a:off x="802990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8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/>
          <p:nvPr/>
        </p:nvSpPr>
        <p:spPr>
          <a:xfrm>
            <a:off x="0" y="4911600"/>
            <a:ext cx="9144000" cy="2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 rotWithShape="1">
          <a:blip r:embed="rId2">
            <a:alphaModFix amt="49000"/>
          </a:blip>
          <a:srcRect b="0" l="153" r="3757" t="4003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 flipH="1">
            <a:off x="8029800" y="4029300"/>
            <a:ext cx="1114200" cy="111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 SemiBold"/>
              <a:buNone/>
              <a:defRPr sz="30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SemiBold"/>
              <a:buNone/>
              <a:defRPr sz="35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SemiBold"/>
              <a:buNone/>
              <a:defRPr sz="35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SemiBold"/>
              <a:buNone/>
              <a:defRPr sz="35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SemiBold"/>
              <a:buNone/>
              <a:defRPr sz="35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SemiBold"/>
              <a:buNone/>
              <a:defRPr sz="35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SemiBold"/>
              <a:buNone/>
              <a:defRPr sz="35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SemiBold"/>
              <a:buNone/>
              <a:defRPr sz="35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SemiBold"/>
              <a:buNone/>
              <a:defRPr sz="3500">
                <a:solidFill>
                  <a:schemeClr val="dk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ctrTitle"/>
          </p:nvPr>
        </p:nvSpPr>
        <p:spPr>
          <a:xfrm>
            <a:off x="2177700" y="901950"/>
            <a:ext cx="5725200" cy="25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Classification of Skin Disease Using Deep Learning Neural Networks with MobileNet V2 and LSTM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1" name="Google Shape;191;p25"/>
          <p:cNvSpPr txBox="1"/>
          <p:nvPr>
            <p:ph idx="1" type="subTitle"/>
          </p:nvPr>
        </p:nvSpPr>
        <p:spPr>
          <a:xfrm>
            <a:off x="2177700" y="3600350"/>
            <a:ext cx="57252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 Exa SemiBold"/>
                <a:ea typeface="Lexend Exa SemiBold"/>
                <a:cs typeface="Lexend Exa SemiBold"/>
                <a:sym typeface="Lexend Exa SemiBold"/>
              </a:rPr>
              <a:t>Presenters: Sad Md. Tafhim</a:t>
            </a:r>
            <a:endParaRPr sz="2000">
              <a:latin typeface="Lexend Exa SemiBold"/>
              <a:ea typeface="Lexend Exa SemiBold"/>
              <a:cs typeface="Lexend Exa SemiBold"/>
              <a:sym typeface="Lexend Ex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 Exa SemiBold"/>
                <a:ea typeface="Lexend Exa SemiBold"/>
                <a:cs typeface="Lexend Exa SemiBold"/>
                <a:sym typeface="Lexend Exa SemiBold"/>
              </a:rPr>
              <a:t>ID: 23141086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720000" y="1152475"/>
            <a:ext cx="7704000" cy="1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presented a deep learning-based approach for the classification of skin diseases using dermoscopic images.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method utilizes a combination of MobileNet V2 and LSTM networks to effectively capture both spatial and temporal features from dermoscopic images.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method achieves promising performance, outperforming conventional machine learning methods and other deep learning approaches.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high accuracy of our method suggests that it has the potential to be used in developing mobile applications for skin disease diagnosis.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97" name="Google Shape;197;p26"/>
          <p:cNvSpPr txBox="1"/>
          <p:nvPr>
            <p:ph idx="1" type="subTitle"/>
          </p:nvPr>
        </p:nvSpPr>
        <p:spPr>
          <a:xfrm>
            <a:off x="907091" y="1306475"/>
            <a:ext cx="33303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98" name="Google Shape;198;p26"/>
          <p:cNvSpPr txBox="1"/>
          <p:nvPr>
            <p:ph idx="2" type="subTitle"/>
          </p:nvPr>
        </p:nvSpPr>
        <p:spPr>
          <a:xfrm>
            <a:off x="907093" y="1832375"/>
            <a:ext cx="3330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</a:t>
            </a:r>
            <a:r>
              <a:rPr lang="en"/>
              <a:t>propose</a:t>
            </a:r>
            <a:r>
              <a:rPr lang="en"/>
              <a:t> a better model of skin disease detection </a:t>
            </a:r>
            <a:endParaRPr/>
          </a:p>
        </p:txBody>
      </p:sp>
      <p:sp>
        <p:nvSpPr>
          <p:cNvPr id="199" name="Google Shape;199;p26"/>
          <p:cNvSpPr txBox="1"/>
          <p:nvPr>
            <p:ph idx="3" type="subTitle"/>
          </p:nvPr>
        </p:nvSpPr>
        <p:spPr>
          <a:xfrm>
            <a:off x="4906609" y="1832375"/>
            <a:ext cx="3330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Hamm 10000 Dataset consisting of 10000 skin disease images</a:t>
            </a:r>
            <a:endParaRPr/>
          </a:p>
        </p:txBody>
      </p:sp>
      <p:sp>
        <p:nvSpPr>
          <p:cNvPr id="200" name="Google Shape;200;p26"/>
          <p:cNvSpPr txBox="1"/>
          <p:nvPr>
            <p:ph idx="4" type="subTitle"/>
          </p:nvPr>
        </p:nvSpPr>
        <p:spPr>
          <a:xfrm>
            <a:off x="2906843" y="3580700"/>
            <a:ext cx="3330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MobileNet V2 and LSTM architectures together and comparing that to some contemporary architectures</a:t>
            </a:r>
            <a:endParaRPr/>
          </a:p>
        </p:txBody>
      </p:sp>
      <p:sp>
        <p:nvSpPr>
          <p:cNvPr id="201" name="Google Shape;201;p26"/>
          <p:cNvSpPr txBox="1"/>
          <p:nvPr>
            <p:ph idx="6" type="subTitle"/>
          </p:nvPr>
        </p:nvSpPr>
        <p:spPr>
          <a:xfrm>
            <a:off x="2906841" y="3054800"/>
            <a:ext cx="33303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202" name="Google Shape;202;p26"/>
          <p:cNvSpPr txBox="1"/>
          <p:nvPr>
            <p:ph idx="7" type="subTitle"/>
          </p:nvPr>
        </p:nvSpPr>
        <p:spPr>
          <a:xfrm>
            <a:off x="4906606" y="1306475"/>
            <a:ext cx="33303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720000" y="1152475"/>
            <a:ext cx="7704000" cy="23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Skin diseases are very common in modern days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Early detection and treatment of skin diseases is essential for healthy life.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Dermoscopy is a non-invasive technique that can be used to visualize skin lesions in great detail, aiding in the diagnosis of skin diseases.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Deep learning, a subfield of artificial intelligence, has shown great promise in the classification of skin lesions based on dermoscopic images.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720000" y="1152475"/>
            <a:ext cx="7704000" cy="24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Author propose a deep learning-based approach for the classification of skin diseases using dermoscopic images.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method utilizes a combination of MobileNet V2 and Long Short-Term Memory (LSTM) networks.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MobileNet V2 is a lightweight and efficient convolutional neural network (CNN) architecture that is well-suited for mobile applications.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LSTM is a recurrent neural network (RNN) architecture that is effective in capturing temporal dependencies in sequential data.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720000" y="1152475"/>
            <a:ext cx="7704000" cy="1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Author trained and evaluated their proposed method on a HAM dataset of 1,000 dermoscopic images.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dataset includes images of various skin lesions, including melanomas, benign nevi, and other skin diseases.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They compared the performance of our method to conventional machine learning methods and other deep learning approaches.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720000" y="1152475"/>
            <a:ext cx="7704000" cy="1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Efficient CNN for image classification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Designed for mobile devices and low-capacity computers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Features depth-wise architecture, resolution multiplier (𝛼), and multiplier value (𝜔)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Utilizes depth-wise and point-wise convolutions for streamlined design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Figure 1 illustrates the substitution of complex layers for increased speed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 V2 with LSTM</a:t>
            </a:r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720000" y="1152475"/>
            <a:ext cx="7704000" cy="1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Model Architecture: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Combines MobileNet V2 with LSTM for skin cancer diagnosis.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LSTM includes gates (input, output, forget, cell state) described by Equations (4)–(8).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Overall architecture integrates convolutional layers, LSTM, and softmax for classification.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GLCM for Texture Extraction: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Utilizes Grey-Level Co-occurrence Matrix (GLCM).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Analyzes spatial distribution of pixel color and intensity.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Enhances disease growth approximation.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720000" y="1152475"/>
            <a:ext cx="7704000" cy="17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proposed method achieved an accuracy of 92% in classifying skin lesions.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performance is significantly higher than that of conventional machine learning methods and other deep learning approaches.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high accuracy of our method suggests that it has the potential to be used in developing reliable and accurate skin disease diagnosis systems.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720000" y="1152475"/>
            <a:ext cx="7704000" cy="1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Evaluate the proposed method on a larger dataset to further validate its performance.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 a mobile application for skin disease diagnosis that incorporates our proposed method.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Investigate the application of our method to other medical image classification tasks.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spiratory Infections: Sinusitis by Slidesgo">
  <a:themeElements>
    <a:clrScheme name="Simple Light">
      <a:dk1>
        <a:srgbClr val="FFFFFF"/>
      </a:dk1>
      <a:lt1>
        <a:srgbClr val="9F002D"/>
      </a:lt1>
      <a:dk2>
        <a:srgbClr val="C84357"/>
      </a:dk2>
      <a:lt2>
        <a:srgbClr val="DF1018"/>
      </a:lt2>
      <a:accent1>
        <a:srgbClr val="650035"/>
      </a:accent1>
      <a:accent2>
        <a:srgbClr val="41003C"/>
      </a:accent2>
      <a:accent3>
        <a:srgbClr val="3E000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