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dffe4db41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29dffe4db41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29dffe4db41_0_142: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Title of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dffe4db41_0_7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9dffe4db41_0_7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e419be4fb_1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9e419be4fb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dffe4db41_0_8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9dffe4db41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dffe4db41_0_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9dffe4db41_0_9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9dffe4db41_0_958:notes"/>
          <p:cNvSpPr txBox="1"/>
          <p:nvPr>
            <p:ph idx="3" type="hdr"/>
          </p:nvPr>
        </p:nvSpPr>
        <p:spPr>
          <a:xfrm>
            <a:off x="0" y="0"/>
            <a:ext cx="2971800" cy="458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Title of the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ffe4db41_0_26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g29dffe4db41_0_2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dffe4db41_0_36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29dffe4db41_0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dffe4db41_0_105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29dffe4db41_0_10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dffe4db41_0_5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29dffe4db41_0_5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e419be4fb_1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29e419be4fb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dffe4db41_0_6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9dffe4db41_0_6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dffe4db41_0_106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9dffe4db41_0_10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dffe4db41_0_7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9dffe4db41_0_7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600200" y="685800"/>
            <a:ext cx="5943600" cy="1823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2100" u="none" cap="none" strike="noStrike">
                <a:solidFill>
                  <a:srgbClr val="00000A"/>
                </a:solidFill>
                <a:latin typeface="Times New Roman"/>
                <a:ea typeface="Times New Roman"/>
                <a:cs typeface="Times New Roman"/>
                <a:sym typeface="Times New Roman"/>
              </a:rPr>
              <a:t>UE22CS252A </a:t>
            </a:r>
            <a:r>
              <a:rPr b="0" i="0" lang="en" sz="2100" u="none" cap="none" strike="noStrike">
                <a:solidFill>
                  <a:schemeClr val="dk1"/>
                </a:solidFill>
                <a:latin typeface="Trebuchet MS"/>
                <a:ea typeface="Trebuchet MS"/>
                <a:cs typeface="Trebuchet MS"/>
                <a:sym typeface="Trebuchet MS"/>
              </a:rPr>
              <a:t> – </a:t>
            </a:r>
            <a:r>
              <a:rPr b="1" i="0" lang="en" sz="2100" u="none" cap="none" strike="noStrike">
                <a:solidFill>
                  <a:schemeClr val="dk1"/>
                </a:solidFill>
                <a:latin typeface="Trebuchet MS"/>
                <a:ea typeface="Trebuchet MS"/>
                <a:cs typeface="Trebuchet MS"/>
                <a:sym typeface="Trebuchet MS"/>
              </a:rPr>
              <a:t>Mini Project </a:t>
            </a:r>
            <a:endParaRPr b="0" i="0" sz="21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t/>
            </a:r>
            <a:endParaRPr b="0" i="0" sz="21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 sz="2400" u="none" cap="none" strike="noStrike">
                <a:solidFill>
                  <a:srgbClr val="FF0000"/>
                </a:solidFill>
                <a:latin typeface="Trebuchet MS"/>
                <a:ea typeface="Trebuchet MS"/>
                <a:cs typeface="Trebuchet MS"/>
                <a:sym typeface="Trebuchet MS"/>
              </a:rPr>
              <a:t>SEMESTER - III</a:t>
            </a:r>
            <a:endParaRPr sz="1100"/>
          </a:p>
          <a:p>
            <a:pPr indent="0" lvl="0" marL="0" marR="0" rtl="0" algn="ctr">
              <a:spcBef>
                <a:spcPts val="0"/>
              </a:spcBef>
              <a:spcAft>
                <a:spcPts val="0"/>
              </a:spcAft>
              <a:buNone/>
            </a:pPr>
            <a:r>
              <a:t/>
            </a:r>
            <a:endParaRPr b="1" i="0" sz="24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1" i="0" lang="en" sz="2400" u="none" cap="none" strike="noStrike">
                <a:solidFill>
                  <a:srgbClr val="FF0000"/>
                </a:solidFill>
                <a:latin typeface="Trebuchet MS"/>
                <a:ea typeface="Trebuchet MS"/>
                <a:cs typeface="Trebuchet MS"/>
                <a:sym typeface="Trebuchet MS"/>
              </a:rPr>
              <a:t> </a:t>
            </a:r>
            <a:endParaRPr sz="1100"/>
          </a:p>
        </p:txBody>
      </p:sp>
      <p:sp>
        <p:nvSpPr>
          <p:cNvPr id="62" name="Google Shape;62;p14"/>
          <p:cNvSpPr txBox="1"/>
          <p:nvPr/>
        </p:nvSpPr>
        <p:spPr>
          <a:xfrm>
            <a:off x="1371600" y="2971800"/>
            <a:ext cx="6343800" cy="2059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800" u="none" cap="none" strike="noStrike">
                <a:solidFill>
                  <a:srgbClr val="0033CC"/>
                </a:solidFill>
                <a:latin typeface="Trebuchet MS"/>
                <a:ea typeface="Trebuchet MS"/>
                <a:cs typeface="Trebuchet MS"/>
                <a:sym typeface="Trebuchet MS"/>
              </a:rPr>
              <a:t>Project Title   :Airline Management System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 sz="1800" u="none" cap="none" strike="noStrike">
                <a:solidFill>
                  <a:srgbClr val="0033CC"/>
                </a:solidFill>
                <a:latin typeface="Trebuchet MS"/>
                <a:ea typeface="Trebuchet MS"/>
                <a:cs typeface="Trebuchet MS"/>
                <a:sym typeface="Trebuchet MS"/>
              </a:rPr>
              <a:t>Project Guide :   </a:t>
            </a:r>
            <a:r>
              <a:rPr lang="en" sz="1800">
                <a:solidFill>
                  <a:srgbClr val="0033CC"/>
                </a:solidFill>
                <a:latin typeface="Trebuchet MS"/>
                <a:ea typeface="Trebuchet MS"/>
                <a:cs typeface="Trebuchet MS"/>
                <a:sym typeface="Trebuchet MS"/>
              </a:rPr>
              <a:t>Jayapriya Ma’am</a:t>
            </a:r>
            <a:r>
              <a:rPr b="0" i="0" lang="en" sz="1800" u="none" cap="none" strike="noStrike">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 sz="1800" u="none" cap="none" strike="noStrike">
                <a:solidFill>
                  <a:srgbClr val="0033CC"/>
                </a:solidFill>
                <a:latin typeface="Trebuchet MS"/>
                <a:ea typeface="Trebuchet MS"/>
                <a:cs typeface="Trebuchet MS"/>
                <a:sym typeface="Trebuchet MS"/>
              </a:rPr>
              <a:t>Project Team  :</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33CC"/>
                </a:solidFill>
                <a:latin typeface="Trebuchet MS"/>
                <a:ea typeface="Trebuchet MS"/>
                <a:cs typeface="Trebuchet MS"/>
                <a:sym typeface="Trebuchet MS"/>
              </a:rPr>
              <a:t>Prasad Ishwar PES1UG22CS440</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33CC"/>
                </a:solidFill>
                <a:latin typeface="Trebuchet MS"/>
                <a:ea typeface="Trebuchet MS"/>
                <a:cs typeface="Trebuchet MS"/>
                <a:sym typeface="Trebuchet MS"/>
              </a:rPr>
              <a:t>Priyanshu Chaudhary PES1UG22CS455</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33CC"/>
                </a:solidFill>
                <a:latin typeface="Trebuchet MS"/>
                <a:ea typeface="Trebuchet MS"/>
                <a:cs typeface="Trebuchet MS"/>
                <a:sym typeface="Trebuchet MS"/>
              </a:rPr>
              <a:t>Pranavasurya Prakash PES1UG22CS435</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33CC"/>
                </a:solidFill>
                <a:latin typeface="Trebuchet MS"/>
                <a:ea typeface="Trebuchet MS"/>
                <a:cs typeface="Trebuchet MS"/>
                <a:sym typeface="Trebuchet MS"/>
              </a:rPr>
              <a:t>Praneel Patel GM PES1UG22CS437</a:t>
            </a:r>
            <a:endParaRPr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pic>
        <p:nvPicPr>
          <p:cNvPr id="63" name="Google Shape;63;p1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29358" y="284768"/>
            <a:ext cx="7886700" cy="62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Sample Input and Output screenshots</a:t>
            </a:r>
            <a:endParaRPr/>
          </a:p>
        </p:txBody>
      </p:sp>
      <p:sp>
        <p:nvSpPr>
          <p:cNvPr id="158" name="Google Shape;158;p23"/>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1200"/>
              </a:spcAft>
              <a:buClr>
                <a:schemeClr val="dk1"/>
              </a:buClr>
              <a:buSzPts val="2100"/>
              <a:buNone/>
            </a:pPr>
            <a:r>
              <a:t/>
            </a:r>
            <a:endParaRPr sz="2100"/>
          </a:p>
        </p:txBody>
      </p:sp>
      <p:pic>
        <p:nvPicPr>
          <p:cNvPr id="159" name="Google Shape;159;p23"/>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60" name="Google Shape;160;p23"/>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61" name="Google Shape;161;p23"/>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62" name="Google Shape;162;p23"/>
          <p:cNvSpPr txBox="1"/>
          <p:nvPr/>
        </p:nvSpPr>
        <p:spPr>
          <a:xfrm>
            <a:off x="236925" y="4618325"/>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pic>
        <p:nvPicPr>
          <p:cNvPr id="163" name="Google Shape;163;p23"/>
          <p:cNvPicPr preferRelativeResize="0"/>
          <p:nvPr/>
        </p:nvPicPr>
        <p:blipFill>
          <a:blip r:embed="rId4">
            <a:alphaModFix/>
          </a:blip>
          <a:stretch>
            <a:fillRect/>
          </a:stretch>
        </p:blipFill>
        <p:spPr>
          <a:xfrm>
            <a:off x="546225" y="750725"/>
            <a:ext cx="6119126" cy="382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74674" y="253499"/>
            <a:ext cx="7938900" cy="632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Sample Input and Output screenshots</a:t>
            </a:r>
            <a:endParaRPr/>
          </a:p>
        </p:txBody>
      </p:sp>
      <p:sp>
        <p:nvSpPr>
          <p:cNvPr id="169" name="Google Shape;169;p24"/>
          <p:cNvSpPr txBox="1"/>
          <p:nvPr>
            <p:ph idx="1" type="body"/>
          </p:nvPr>
        </p:nvSpPr>
        <p:spPr>
          <a:xfrm>
            <a:off x="417083" y="1000422"/>
            <a:ext cx="5954100" cy="2463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1200"/>
              </a:spcAft>
              <a:buClr>
                <a:schemeClr val="dk1"/>
              </a:buClr>
              <a:buSzPts val="2100"/>
              <a:buNone/>
            </a:pPr>
            <a:r>
              <a:t/>
            </a:r>
            <a:endParaRPr sz="2100"/>
          </a:p>
        </p:txBody>
      </p:sp>
      <p:pic>
        <p:nvPicPr>
          <p:cNvPr id="170" name="Google Shape;170;p24"/>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71" name="Google Shape;171;p24"/>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72" name="Google Shape;172;p24"/>
          <p:cNvSpPr txBox="1"/>
          <p:nvPr/>
        </p:nvSpPr>
        <p:spPr>
          <a:xfrm>
            <a:off x="1" y="42786"/>
            <a:ext cx="3106500" cy="275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73" name="Google Shape;173;p24"/>
          <p:cNvSpPr txBox="1"/>
          <p:nvPr/>
        </p:nvSpPr>
        <p:spPr>
          <a:xfrm>
            <a:off x="236925" y="4618325"/>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pic>
        <p:nvPicPr>
          <p:cNvPr id="174" name="Google Shape;174;p24"/>
          <p:cNvPicPr preferRelativeResize="0"/>
          <p:nvPr/>
        </p:nvPicPr>
        <p:blipFill>
          <a:blip r:embed="rId4">
            <a:alphaModFix/>
          </a:blip>
          <a:stretch>
            <a:fillRect/>
          </a:stretch>
        </p:blipFill>
        <p:spPr>
          <a:xfrm>
            <a:off x="-36425" y="1276175"/>
            <a:ext cx="5141274" cy="3212700"/>
          </a:xfrm>
          <a:prstGeom prst="rect">
            <a:avLst/>
          </a:prstGeom>
          <a:noFill/>
          <a:ln>
            <a:noFill/>
          </a:ln>
        </p:spPr>
      </p:pic>
      <p:pic>
        <p:nvPicPr>
          <p:cNvPr id="175" name="Google Shape;175;p24"/>
          <p:cNvPicPr preferRelativeResize="0"/>
          <p:nvPr/>
        </p:nvPicPr>
        <p:blipFill>
          <a:blip r:embed="rId5">
            <a:alphaModFix/>
          </a:blip>
          <a:stretch>
            <a:fillRect/>
          </a:stretch>
        </p:blipFill>
        <p:spPr>
          <a:xfrm>
            <a:off x="5148000" y="2180200"/>
            <a:ext cx="3962400" cy="157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28650" y="506983"/>
            <a:ext cx="7886700" cy="62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Summary of work done in Mini Project</a:t>
            </a:r>
            <a:endParaRPr/>
          </a:p>
        </p:txBody>
      </p:sp>
      <p:sp>
        <p:nvSpPr>
          <p:cNvPr id="181" name="Google Shape;181;p25"/>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sz="2100">
                <a:solidFill>
                  <a:schemeClr val="dk1"/>
                </a:solidFill>
                <a:latin typeface="Calibri"/>
                <a:ea typeface="Calibri"/>
                <a:cs typeface="Calibri"/>
                <a:sym typeface="Calibri"/>
              </a:rPr>
              <a:t>Definitions for various data structures</a:t>
            </a:r>
            <a:endParaRPr sz="2100">
              <a:solidFill>
                <a:schemeClr val="dk1"/>
              </a:solidFill>
              <a:latin typeface="Calibri"/>
              <a:ea typeface="Calibri"/>
              <a:cs typeface="Calibri"/>
              <a:sym typeface="Calibri"/>
            </a:endParaRPr>
          </a:p>
          <a:p>
            <a:pPr indent="-171450" lvl="0" marL="1778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Various ADT </a:t>
            </a:r>
            <a:r>
              <a:rPr lang="en" sz="2100">
                <a:solidFill>
                  <a:schemeClr val="dk1"/>
                </a:solidFill>
                <a:latin typeface="Calibri"/>
                <a:ea typeface="Calibri"/>
                <a:cs typeface="Calibri"/>
                <a:sym typeface="Calibri"/>
              </a:rPr>
              <a:t>implementation such as GraphADT,Datetime ADT, Booking etc</a:t>
            </a:r>
            <a:endParaRPr sz="2100">
              <a:solidFill>
                <a:schemeClr val="dk1"/>
              </a:solidFill>
              <a:latin typeface="Calibri"/>
              <a:ea typeface="Calibri"/>
              <a:cs typeface="Calibri"/>
              <a:sym typeface="Calibri"/>
            </a:endParaRPr>
          </a:p>
          <a:p>
            <a:pPr indent="-222250" lvl="0" marL="177800" rtl="0" algn="l">
              <a:spcBef>
                <a:spcPts val="0"/>
              </a:spcBef>
              <a:spcAft>
                <a:spcPts val="0"/>
              </a:spcAft>
              <a:buSzPts val="2100"/>
              <a:buFont typeface="Calibri"/>
              <a:buChar char="●"/>
            </a:pPr>
            <a:r>
              <a:rPr lang="en" sz="2100">
                <a:solidFill>
                  <a:schemeClr val="dk1"/>
                </a:solidFill>
                <a:latin typeface="Calibri"/>
                <a:ea typeface="Calibri"/>
                <a:cs typeface="Calibri"/>
                <a:sym typeface="Calibri"/>
              </a:rPr>
              <a:t>Generating flight schedule from given flight details. </a:t>
            </a:r>
            <a:endParaRPr sz="2100">
              <a:solidFill>
                <a:schemeClr val="dk1"/>
              </a:solidFill>
              <a:latin typeface="Calibri"/>
              <a:ea typeface="Calibri"/>
              <a:cs typeface="Calibri"/>
              <a:sym typeface="Calibri"/>
            </a:endParaRPr>
          </a:p>
          <a:p>
            <a:pPr indent="-171450" lvl="0" marL="177800" rtl="0" algn="l">
              <a:lnSpc>
                <a:spcPct val="90000"/>
              </a:lnSpc>
              <a:spcBef>
                <a:spcPts val="0"/>
              </a:spcBef>
              <a:spcAft>
                <a:spcPts val="0"/>
              </a:spcAft>
              <a:buClr>
                <a:schemeClr val="dk1"/>
              </a:buClr>
              <a:buSzPts val="2100"/>
              <a:buFont typeface="Calibri"/>
              <a:buChar char="●"/>
            </a:pPr>
            <a:r>
              <a:rPr lang="en" sz="2100">
                <a:solidFill>
                  <a:schemeClr val="dk1"/>
                </a:solidFill>
                <a:latin typeface="Calibri"/>
                <a:ea typeface="Calibri"/>
                <a:cs typeface="Calibri"/>
                <a:sym typeface="Calibri"/>
              </a:rPr>
              <a:t>Implementation of various algorithms to produce route,fare and ticket.</a:t>
            </a:r>
            <a:endParaRPr sz="2100">
              <a:solidFill>
                <a:schemeClr val="dk1"/>
              </a:solidFill>
              <a:latin typeface="Calibri"/>
              <a:ea typeface="Calibri"/>
              <a:cs typeface="Calibri"/>
              <a:sym typeface="Calibri"/>
            </a:endParaRPr>
          </a:p>
          <a:p>
            <a:pPr indent="-222250" lvl="0" marL="177800" rtl="0" algn="l">
              <a:spcBef>
                <a:spcPts val="0"/>
              </a:spcBef>
              <a:spcAft>
                <a:spcPts val="0"/>
              </a:spcAft>
              <a:buSzPts val="2100"/>
              <a:buFont typeface="Calibri"/>
              <a:buChar char="●"/>
            </a:pPr>
            <a:r>
              <a:rPr lang="en" sz="2100">
                <a:solidFill>
                  <a:schemeClr val="dk1"/>
                </a:solidFill>
                <a:latin typeface="Calibri"/>
                <a:ea typeface="Calibri"/>
                <a:cs typeface="Calibri"/>
                <a:sym typeface="Calibri"/>
              </a:rPr>
              <a:t>Integration of all features into the main file</a:t>
            </a:r>
            <a:endParaRPr sz="2100">
              <a:solidFill>
                <a:schemeClr val="dk1"/>
              </a:solidFill>
              <a:latin typeface="Calibri"/>
              <a:ea typeface="Calibri"/>
              <a:cs typeface="Calibri"/>
              <a:sym typeface="Calibri"/>
            </a:endParaRPr>
          </a:p>
          <a:p>
            <a:pPr indent="-38100" lvl="0" marL="177800" rtl="0" algn="l">
              <a:lnSpc>
                <a:spcPct val="90000"/>
              </a:lnSpc>
              <a:spcBef>
                <a:spcPts val="800"/>
              </a:spcBef>
              <a:spcAft>
                <a:spcPts val="1200"/>
              </a:spcAft>
              <a:buClr>
                <a:schemeClr val="dk1"/>
              </a:buClr>
              <a:buSzPts val="2100"/>
              <a:buNone/>
            </a:pPr>
            <a:r>
              <a:t/>
            </a:r>
            <a:endParaRPr/>
          </a:p>
        </p:txBody>
      </p:sp>
      <p:pic>
        <p:nvPicPr>
          <p:cNvPr id="182" name="Google Shape;182;p2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83" name="Google Shape;183;p25"/>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84" name="Google Shape;184;p25"/>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85" name="Google Shape;185;p25"/>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p:nvPr/>
        </p:nvSpPr>
        <p:spPr>
          <a:xfrm>
            <a:off x="2222400" y="1564688"/>
            <a:ext cx="5804400" cy="1987200"/>
          </a:xfrm>
          <a:prstGeom prst="rect">
            <a:avLst/>
          </a:prstGeom>
          <a:noFill/>
          <a:ln>
            <a:noFill/>
          </a:ln>
        </p:spPr>
        <p:txBody>
          <a:bodyPr anchorCtr="0" anchor="t" bIns="34275" lIns="68575" spcFirstLastPara="1" rIns="68575" wrap="square" tIns="34275">
            <a:noAutofit/>
          </a:bodyPr>
          <a:lstStyle/>
          <a:p>
            <a:pPr indent="0" lvl="0" marL="457200" marR="0" rtl="0" algn="l">
              <a:spcBef>
                <a:spcPts val="0"/>
              </a:spcBef>
              <a:spcAft>
                <a:spcPts val="0"/>
              </a:spcAft>
              <a:buNone/>
            </a:pPr>
            <a:r>
              <a:rPr b="1" i="0" lang="en" sz="5000" u="none" cap="none" strike="noStrike">
                <a:solidFill>
                  <a:schemeClr val="accent1"/>
                </a:solidFill>
                <a:latin typeface="Arial"/>
                <a:ea typeface="Arial"/>
                <a:cs typeface="Arial"/>
                <a:sym typeface="Arial"/>
              </a:rPr>
              <a:t>Thank  You</a:t>
            </a:r>
            <a:endParaRPr sz="1100"/>
          </a:p>
        </p:txBody>
      </p:sp>
      <p:pic>
        <p:nvPicPr>
          <p:cNvPr id="192" name="Google Shape;192;p2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93" name="Google Shape;193;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100"/>
              <a:t>name1_name2_name3_name4</a:t>
            </a:r>
            <a:endParaRPr sz="1100"/>
          </a:p>
        </p:txBody>
      </p:sp>
      <p:sp>
        <p:nvSpPr>
          <p:cNvPr id="194" name="Google Shape;194;p26"/>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6"/>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228725" y="1885950"/>
            <a:ext cx="6686700" cy="3429000"/>
          </a:xfrm>
          <a:prstGeom prst="rect">
            <a:avLst/>
          </a:prstGeom>
          <a:noFill/>
          <a:ln>
            <a:noFill/>
          </a:ln>
        </p:spPr>
        <p:txBody>
          <a:bodyPr anchorCtr="0" anchor="t" bIns="34275" lIns="68575" spcFirstLastPara="1" rIns="68575" wrap="square" tIns="34275">
            <a:noAutofit/>
          </a:bodyPr>
          <a:lstStyle/>
          <a:p>
            <a:pPr indent="-139700" lvl="0" marL="508000" marR="0" rtl="0" algn="just">
              <a:spcBef>
                <a:spcPts val="0"/>
              </a:spcBef>
              <a:spcAft>
                <a:spcPts val="0"/>
              </a:spcAft>
              <a:buClr>
                <a:schemeClr val="dk1"/>
              </a:buClr>
              <a:buSzPts val="1800"/>
              <a:buFont typeface="Noto Sans Symbols"/>
              <a:buNone/>
            </a:pPr>
            <a:r>
              <a:t/>
            </a:r>
            <a:endParaRPr b="0" i="0" sz="1800" u="none" cap="none" strike="noStrike">
              <a:solidFill>
                <a:srgbClr val="0033CC"/>
              </a:solidFill>
              <a:latin typeface="Trebuchet MS"/>
              <a:ea typeface="Trebuchet MS"/>
              <a:cs typeface="Trebuchet MS"/>
              <a:sym typeface="Trebuchet MS"/>
            </a:endParaRPr>
          </a:p>
        </p:txBody>
      </p:sp>
      <p:sp>
        <p:nvSpPr>
          <p:cNvPr id="69" name="Google Shape;69;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Outline</a:t>
            </a:r>
            <a:endParaRPr b="1">
              <a:solidFill>
                <a:schemeClr val="accent5"/>
              </a:solidFill>
            </a:endParaRPr>
          </a:p>
        </p:txBody>
      </p:sp>
      <p:sp>
        <p:nvSpPr>
          <p:cNvPr id="70" name="Google Shape;70;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247650" lvl="0" marL="508000" rtl="0" algn="just">
              <a:lnSpc>
                <a:spcPct val="90000"/>
              </a:lnSpc>
              <a:spcBef>
                <a:spcPts val="0"/>
              </a:spcBef>
              <a:spcAft>
                <a:spcPts val="0"/>
              </a:spcAft>
              <a:buClr>
                <a:schemeClr val="dk1"/>
              </a:buClr>
              <a:buSzPts val="2100"/>
              <a:buFont typeface="Arial"/>
              <a:buChar char="•"/>
            </a:pPr>
            <a:r>
              <a:rPr lang="en" sz="2100"/>
              <a:t>Problem Statement</a:t>
            </a:r>
            <a:endParaRPr/>
          </a:p>
          <a:p>
            <a:pPr indent="-247650" lvl="0" marL="508000" rtl="0" algn="just">
              <a:lnSpc>
                <a:spcPct val="90000"/>
              </a:lnSpc>
              <a:spcBef>
                <a:spcPts val="400"/>
              </a:spcBef>
              <a:spcAft>
                <a:spcPts val="0"/>
              </a:spcAft>
              <a:buClr>
                <a:schemeClr val="dk1"/>
              </a:buClr>
              <a:buSzPts val="2100"/>
              <a:buFont typeface="Arial"/>
              <a:buChar char="•"/>
            </a:pPr>
            <a:r>
              <a:rPr lang="en" sz="2100"/>
              <a:t>Introduction</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Features </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Functions</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DS Used </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Sample Code / Algo</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 Input &amp; Output Screenshots</a:t>
            </a:r>
            <a:endParaRPr/>
          </a:p>
          <a:p>
            <a:pPr indent="-247650" lvl="0" marL="508000" rtl="0" algn="just">
              <a:lnSpc>
                <a:spcPct val="90000"/>
              </a:lnSpc>
              <a:spcBef>
                <a:spcPts val="400"/>
              </a:spcBef>
              <a:spcAft>
                <a:spcPts val="0"/>
              </a:spcAft>
              <a:buClr>
                <a:srgbClr val="00000A"/>
              </a:buClr>
              <a:buSzPts val="2100"/>
              <a:buFont typeface="Arial"/>
              <a:buChar char="•"/>
            </a:pPr>
            <a:r>
              <a:rPr i="0" lang="en">
                <a:solidFill>
                  <a:srgbClr val="00000A"/>
                </a:solidFill>
              </a:rPr>
              <a:t>And Concluding Remarks</a:t>
            </a:r>
            <a:endParaRPr b="0" i="0">
              <a:solidFill>
                <a:srgbClr val="00000A"/>
              </a:solidFill>
            </a:endParaRPr>
          </a:p>
          <a:p>
            <a:pPr indent="0" lvl="0" marL="254000" rtl="0" algn="just">
              <a:lnSpc>
                <a:spcPct val="90000"/>
              </a:lnSpc>
              <a:spcBef>
                <a:spcPts val="400"/>
              </a:spcBef>
              <a:spcAft>
                <a:spcPts val="1200"/>
              </a:spcAft>
              <a:buClr>
                <a:schemeClr val="dk1"/>
              </a:buClr>
              <a:buSzPts val="2100"/>
              <a:buNone/>
            </a:pPr>
            <a:r>
              <a:t/>
            </a:r>
            <a:endParaRPr sz="2100">
              <a:latin typeface="Trebuchet MS"/>
              <a:ea typeface="Trebuchet MS"/>
              <a:cs typeface="Trebuchet MS"/>
              <a:sym typeface="Trebuchet MS"/>
            </a:endParaRPr>
          </a:p>
        </p:txBody>
      </p:sp>
      <p:pic>
        <p:nvPicPr>
          <p:cNvPr id="71" name="Google Shape;71;p15"/>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72" name="Google Shape;72;p15"/>
          <p:cNvSpPr txBox="1"/>
          <p:nvPr>
            <p:ph idx="11" type="ftr"/>
          </p:nvPr>
        </p:nvSpPr>
        <p:spPr>
          <a:xfrm>
            <a:off x="273375" y="4695350"/>
            <a:ext cx="84735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Font typeface="Arial"/>
              <a:buNone/>
            </a:pPr>
            <a:r>
              <a:rPr lang="en" sz="1800">
                <a:solidFill>
                  <a:srgbClr val="0033CC"/>
                </a:solidFill>
                <a:latin typeface="Trebuchet MS"/>
                <a:ea typeface="Trebuchet MS"/>
                <a:cs typeface="Trebuchet MS"/>
                <a:sym typeface="Trebuchet MS"/>
              </a:rPr>
              <a:t>Prasad Ishwar_Priyanshu Chaudhary_Pranavasurya Prakash_Praneel Patel GM</a:t>
            </a:r>
            <a:endParaRPr/>
          </a:p>
        </p:txBody>
      </p:sp>
      <p:sp>
        <p:nvSpPr>
          <p:cNvPr id="73" name="Google Shape;73;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Introduction and scope</a:t>
            </a:r>
            <a:endParaRPr b="1">
              <a:solidFill>
                <a:schemeClr val="accent5"/>
              </a:solidFill>
            </a:endParaRPr>
          </a:p>
        </p:txBody>
      </p:sp>
      <p:sp>
        <p:nvSpPr>
          <p:cNvPr id="80" name="Google Shape;80;p16"/>
          <p:cNvSpPr txBox="1"/>
          <p:nvPr/>
        </p:nvSpPr>
        <p:spPr>
          <a:xfrm>
            <a:off x="1665350" y="1901925"/>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81" name="Google Shape;81;p16"/>
          <p:cNvSpPr txBox="1"/>
          <p:nvPr>
            <p:ph idx="1" type="body"/>
          </p:nvPr>
        </p:nvSpPr>
        <p:spPr>
          <a:xfrm>
            <a:off x="471500" y="1010000"/>
            <a:ext cx="8246700" cy="31986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800"/>
              </a:spcBef>
              <a:spcAft>
                <a:spcPts val="0"/>
              </a:spcAft>
              <a:buNone/>
            </a:pPr>
            <a:r>
              <a:rPr lang="en" sz="2100">
                <a:latin typeface="Calibri"/>
                <a:ea typeface="Calibri"/>
                <a:cs typeface="Calibri"/>
                <a:sym typeface="Calibri"/>
              </a:rPr>
              <a:t>Problem Statement:</a:t>
            </a:r>
            <a:endParaRPr sz="2100">
              <a:latin typeface="Calibri"/>
              <a:ea typeface="Calibri"/>
              <a:cs typeface="Calibri"/>
              <a:sym typeface="Calibri"/>
            </a:endParaRPr>
          </a:p>
          <a:p>
            <a:pPr indent="-336550" lvl="0" marL="342900" rtl="0" algn="l">
              <a:lnSpc>
                <a:spcPct val="90000"/>
              </a:lnSpc>
              <a:spcBef>
                <a:spcPts val="800"/>
              </a:spcBef>
              <a:spcAft>
                <a:spcPts val="0"/>
              </a:spcAft>
              <a:buClr>
                <a:schemeClr val="dk1"/>
              </a:buClr>
              <a:buSzPts val="2100"/>
              <a:buFont typeface="Arial"/>
              <a:buChar char="•"/>
            </a:pPr>
            <a:r>
              <a:rPr lang="en" sz="2100">
                <a:latin typeface="Calibri"/>
                <a:ea typeface="Calibri"/>
                <a:cs typeface="Calibri"/>
                <a:sym typeface="Calibri"/>
              </a:rPr>
              <a:t>Current airline management systems face technical challenges, including complexities in ticket booking, flight route planning,and resource management. These challenges hinder seamless operations and data-driven decision-making, impacting the customer experience. Our project seeks to address these technical hurdles by applying relevant algorithms and data structures, aiming to enhance understanding, technical skills, and problem-solving capabilities within the realm of airline management systems.</a:t>
            </a:r>
            <a:endParaRPr/>
          </a:p>
          <a:p>
            <a:pPr indent="0" lvl="0" marL="0" rtl="0" algn="l">
              <a:lnSpc>
                <a:spcPct val="90000"/>
              </a:lnSpc>
              <a:spcBef>
                <a:spcPts val="800"/>
              </a:spcBef>
              <a:spcAft>
                <a:spcPts val="0"/>
              </a:spcAft>
              <a:buNone/>
            </a:pPr>
            <a:r>
              <a:t/>
            </a:r>
            <a:endParaRPr sz="2100">
              <a:latin typeface="Calibri"/>
              <a:ea typeface="Calibri"/>
              <a:cs typeface="Calibri"/>
              <a:sym typeface="Calibri"/>
            </a:endParaRPr>
          </a:p>
          <a:p>
            <a:pPr indent="0" lvl="0" marL="0" rtl="0" algn="l">
              <a:lnSpc>
                <a:spcPct val="90000"/>
              </a:lnSpc>
              <a:spcBef>
                <a:spcPts val="800"/>
              </a:spcBef>
              <a:spcAft>
                <a:spcPts val="0"/>
              </a:spcAft>
              <a:buClr>
                <a:schemeClr val="dk1"/>
              </a:buClr>
              <a:buSzPts val="2100"/>
              <a:buNone/>
            </a:pPr>
            <a:r>
              <a:t/>
            </a:r>
            <a:endParaRPr sz="2100">
              <a:latin typeface="Calibri"/>
              <a:ea typeface="Calibri"/>
              <a:cs typeface="Calibri"/>
              <a:sym typeface="Calibri"/>
            </a:endParaRPr>
          </a:p>
          <a:p>
            <a:pPr indent="-38100" lvl="0" marL="177800" rtl="0" algn="l">
              <a:lnSpc>
                <a:spcPct val="90000"/>
              </a:lnSpc>
              <a:spcBef>
                <a:spcPts val="800"/>
              </a:spcBef>
              <a:spcAft>
                <a:spcPts val="1200"/>
              </a:spcAft>
              <a:buClr>
                <a:schemeClr val="dk1"/>
              </a:buClr>
              <a:buSzPts val="2100"/>
              <a:buNone/>
            </a:pPr>
            <a:r>
              <a:t/>
            </a:r>
            <a:endParaRPr/>
          </a:p>
        </p:txBody>
      </p:sp>
      <p:pic>
        <p:nvPicPr>
          <p:cNvPr id="82" name="Google Shape;82;p16"/>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83" name="Google Shape;83;p16"/>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84" name="Google Shape;84;p16"/>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85" name="Google Shape;85;p16"/>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Introduction and Scope</a:t>
            </a:r>
            <a:endParaRPr b="1">
              <a:solidFill>
                <a:schemeClr val="accent5"/>
              </a:solidFill>
            </a:endParaRPr>
          </a:p>
        </p:txBody>
      </p:sp>
      <p:sp>
        <p:nvSpPr>
          <p:cNvPr id="91" name="Google Shape;91;p17"/>
          <p:cNvSpPr txBox="1"/>
          <p:nvPr/>
        </p:nvSpPr>
        <p:spPr>
          <a:xfrm>
            <a:off x="1665350" y="1901925"/>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92" name="Google Shape;92;p17"/>
          <p:cNvSpPr txBox="1"/>
          <p:nvPr>
            <p:ph idx="1" type="body"/>
          </p:nvPr>
        </p:nvSpPr>
        <p:spPr>
          <a:xfrm>
            <a:off x="471500" y="1010000"/>
            <a:ext cx="8246700" cy="3198600"/>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800"/>
              </a:spcBef>
              <a:spcAft>
                <a:spcPts val="0"/>
              </a:spcAft>
              <a:buNone/>
            </a:pPr>
            <a:r>
              <a:t/>
            </a:r>
            <a:endParaRPr/>
          </a:p>
          <a:p>
            <a:pPr indent="-336550" lvl="0" marL="342900" rtl="0" algn="l">
              <a:lnSpc>
                <a:spcPct val="90000"/>
              </a:lnSpc>
              <a:spcBef>
                <a:spcPts val="800"/>
              </a:spcBef>
              <a:spcAft>
                <a:spcPts val="0"/>
              </a:spcAft>
              <a:buClr>
                <a:schemeClr val="dk1"/>
              </a:buClr>
              <a:buSzPts val="2100"/>
              <a:buFont typeface="Arial"/>
              <a:buChar char="•"/>
            </a:pPr>
            <a:r>
              <a:rPr lang="en" sz="2100">
                <a:latin typeface="Calibri"/>
                <a:ea typeface="Calibri"/>
                <a:cs typeface="Calibri"/>
                <a:sym typeface="Calibri"/>
              </a:rPr>
              <a:t>Our project simulates a real time airline management system with features such as ticket booking, user registration, flight route planning, flight schedule generation,Admin management,etc</a:t>
            </a:r>
            <a:endParaRPr sz="2100">
              <a:latin typeface="Calibri"/>
              <a:ea typeface="Calibri"/>
              <a:cs typeface="Calibri"/>
              <a:sym typeface="Calibri"/>
            </a:endParaRPr>
          </a:p>
          <a:p>
            <a:pPr indent="-336550" lvl="0" marL="342900" rtl="0" algn="l">
              <a:lnSpc>
                <a:spcPct val="90000"/>
              </a:lnSpc>
              <a:spcBef>
                <a:spcPts val="800"/>
              </a:spcBef>
              <a:spcAft>
                <a:spcPts val="0"/>
              </a:spcAft>
              <a:buClr>
                <a:schemeClr val="dk1"/>
              </a:buClr>
              <a:buSzPts val="2100"/>
              <a:buFont typeface="Arial"/>
              <a:buChar char="•"/>
            </a:pPr>
            <a:r>
              <a:rPr lang="en" sz="2100">
                <a:latin typeface="Calibri"/>
                <a:ea typeface="Calibri"/>
                <a:cs typeface="Calibri"/>
                <a:sym typeface="Calibri"/>
              </a:rPr>
              <a:t>We use algorithms to find the cheapest cost and shortest time between the source and destination.</a:t>
            </a:r>
            <a:endParaRPr sz="2100">
              <a:latin typeface="Calibri"/>
              <a:ea typeface="Calibri"/>
              <a:cs typeface="Calibri"/>
              <a:sym typeface="Calibri"/>
            </a:endParaRPr>
          </a:p>
          <a:p>
            <a:pPr indent="0" lvl="0" marL="0" rtl="0" algn="l">
              <a:lnSpc>
                <a:spcPct val="90000"/>
              </a:lnSpc>
              <a:spcBef>
                <a:spcPts val="800"/>
              </a:spcBef>
              <a:spcAft>
                <a:spcPts val="0"/>
              </a:spcAft>
              <a:buClr>
                <a:schemeClr val="dk1"/>
              </a:buClr>
              <a:buSzPts val="2100"/>
              <a:buNone/>
            </a:pPr>
            <a:r>
              <a:t/>
            </a:r>
            <a:endParaRPr sz="2100">
              <a:latin typeface="Calibri"/>
              <a:ea typeface="Calibri"/>
              <a:cs typeface="Calibri"/>
              <a:sym typeface="Calibri"/>
            </a:endParaRPr>
          </a:p>
          <a:p>
            <a:pPr indent="-38100" lvl="0" marL="177800" rtl="0" algn="l">
              <a:lnSpc>
                <a:spcPct val="90000"/>
              </a:lnSpc>
              <a:spcBef>
                <a:spcPts val="800"/>
              </a:spcBef>
              <a:spcAft>
                <a:spcPts val="1200"/>
              </a:spcAft>
              <a:buClr>
                <a:schemeClr val="dk1"/>
              </a:buClr>
              <a:buSzPts val="2100"/>
              <a:buNone/>
            </a:pPr>
            <a:r>
              <a:t/>
            </a:r>
            <a:endParaRPr/>
          </a:p>
        </p:txBody>
      </p:sp>
      <p:pic>
        <p:nvPicPr>
          <p:cNvPr id="93" name="Google Shape;93;p17"/>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94" name="Google Shape;94;p17"/>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96" name="Google Shape;96;p17"/>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Features and functions</a:t>
            </a:r>
            <a:endParaRPr/>
          </a:p>
        </p:txBody>
      </p:sp>
      <p:sp>
        <p:nvSpPr>
          <p:cNvPr id="102" name="Google Shape;102;p18"/>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103" name="Google Shape;103;p18"/>
          <p:cNvSpPr txBox="1"/>
          <p:nvPr>
            <p:ph idx="1" type="body"/>
          </p:nvPr>
        </p:nvSpPr>
        <p:spPr>
          <a:xfrm>
            <a:off x="471500" y="1026924"/>
            <a:ext cx="8282700" cy="3882000"/>
          </a:xfrm>
          <a:prstGeom prst="rect">
            <a:avLst/>
          </a:prstGeom>
          <a:noFill/>
          <a:ln>
            <a:noFill/>
          </a:ln>
        </p:spPr>
        <p:txBody>
          <a:bodyPr anchorCtr="0" anchor="t" bIns="34275" lIns="68575" spcFirstLastPara="1" rIns="68575" wrap="square" tIns="34275">
            <a:normAutofit lnSpcReduction="10000"/>
          </a:bodyPr>
          <a:lstStyle/>
          <a:p>
            <a:pPr indent="-317500" lvl="0" marL="457200" rtl="0" algn="l">
              <a:lnSpc>
                <a:spcPct val="90000"/>
              </a:lnSpc>
              <a:spcBef>
                <a:spcPts val="0"/>
              </a:spcBef>
              <a:spcAft>
                <a:spcPts val="0"/>
              </a:spcAft>
              <a:buSzPts val="1400"/>
              <a:buChar char="●"/>
            </a:pPr>
            <a:r>
              <a:rPr lang="en"/>
              <a:t>User registration-This information typically includes personal details, contact information, and login credentials. Registered users gain access to features such as ticket booking, flight information,ticket cancellation.</a:t>
            </a:r>
            <a:endParaRPr/>
          </a:p>
          <a:p>
            <a:pPr indent="-317500" lvl="0" marL="457200" rtl="0" algn="l">
              <a:lnSpc>
                <a:spcPct val="90000"/>
              </a:lnSpc>
              <a:spcBef>
                <a:spcPts val="0"/>
              </a:spcBef>
              <a:spcAft>
                <a:spcPts val="0"/>
              </a:spcAft>
              <a:buSzPts val="1400"/>
              <a:buChar char="●"/>
            </a:pPr>
            <a:r>
              <a:rPr lang="en"/>
              <a:t>Login page-Validates the username and password</a:t>
            </a:r>
            <a:endParaRPr/>
          </a:p>
          <a:p>
            <a:pPr indent="-317500" lvl="0" marL="457200" rtl="0" algn="l">
              <a:lnSpc>
                <a:spcPct val="90000"/>
              </a:lnSpc>
              <a:spcBef>
                <a:spcPts val="0"/>
              </a:spcBef>
              <a:spcAft>
                <a:spcPts val="0"/>
              </a:spcAft>
              <a:buSzPts val="1400"/>
              <a:buChar char="●"/>
            </a:pPr>
            <a:r>
              <a:rPr lang="en"/>
              <a:t>Flight scheduling-Flight scheduling involves the creation and management of a timetable for flights operated by the airline. It includes details such as departure and arrival times, flight codes, aircraft assignments, and the days of the week on which flights are available.</a:t>
            </a:r>
            <a:endParaRPr/>
          </a:p>
          <a:p>
            <a:pPr indent="-317500" lvl="0" marL="457200" rtl="0" algn="l">
              <a:lnSpc>
                <a:spcPct val="90000"/>
              </a:lnSpc>
              <a:spcBef>
                <a:spcPts val="0"/>
              </a:spcBef>
              <a:spcAft>
                <a:spcPts val="0"/>
              </a:spcAft>
              <a:buSzPts val="1400"/>
              <a:buChar char="●"/>
            </a:pPr>
            <a:r>
              <a:rPr lang="en"/>
              <a:t>Flight Booking</a:t>
            </a:r>
            <a:r>
              <a:rPr lang="en"/>
              <a:t>-Uses </a:t>
            </a:r>
            <a:r>
              <a:rPr lang="en"/>
              <a:t>Dijkstra's</a:t>
            </a:r>
            <a:r>
              <a:rPr lang="en"/>
              <a:t> algorithm to find flights by cost and by the fastest route(time).</a:t>
            </a:r>
            <a:endParaRPr/>
          </a:p>
          <a:p>
            <a:pPr indent="-317500" lvl="0" marL="457200" rtl="0" algn="l">
              <a:lnSpc>
                <a:spcPct val="90000"/>
              </a:lnSpc>
              <a:spcBef>
                <a:spcPts val="0"/>
              </a:spcBef>
              <a:spcAft>
                <a:spcPts val="0"/>
              </a:spcAft>
              <a:buSzPts val="1400"/>
              <a:buChar char="●"/>
            </a:pPr>
            <a:r>
              <a:rPr lang="en"/>
              <a:t>Ticket booking-Ticket booking allows users to reserve seats on flights. Users can select their preferred flights based on factors such as departure time, destination, and class of service. </a:t>
            </a:r>
            <a:endParaRPr/>
          </a:p>
          <a:p>
            <a:pPr indent="0" lvl="0" marL="0" rtl="0" algn="l">
              <a:lnSpc>
                <a:spcPct val="90000"/>
              </a:lnSpc>
              <a:spcBef>
                <a:spcPts val="0"/>
              </a:spcBef>
              <a:spcAft>
                <a:spcPts val="0"/>
              </a:spcAft>
              <a:buClr>
                <a:schemeClr val="dk1"/>
              </a:buClr>
              <a:buSzPts val="2100"/>
              <a:buNone/>
            </a:pPr>
            <a:r>
              <a:t/>
            </a:r>
            <a:endParaRPr/>
          </a:p>
          <a:p>
            <a:pPr indent="0" lvl="0" marL="0" rtl="0" algn="l">
              <a:lnSpc>
                <a:spcPct val="90000"/>
              </a:lnSpc>
              <a:spcBef>
                <a:spcPts val="0"/>
              </a:spcBef>
              <a:spcAft>
                <a:spcPts val="0"/>
              </a:spcAft>
              <a:buClr>
                <a:schemeClr val="dk1"/>
              </a:buClr>
              <a:buSzPts val="2100"/>
              <a:buNone/>
            </a:pPr>
            <a:r>
              <a:t/>
            </a:r>
            <a:endParaRPr/>
          </a:p>
          <a:p>
            <a:pPr indent="0" lvl="0" marL="0" rtl="0" algn="l">
              <a:lnSpc>
                <a:spcPct val="90000"/>
              </a:lnSpc>
              <a:spcBef>
                <a:spcPts val="800"/>
              </a:spcBef>
              <a:spcAft>
                <a:spcPts val="1200"/>
              </a:spcAft>
              <a:buClr>
                <a:schemeClr val="dk1"/>
              </a:buClr>
              <a:buSzPts val="2100"/>
              <a:buNone/>
            </a:pPr>
            <a:r>
              <a:t/>
            </a:r>
            <a:endParaRPr/>
          </a:p>
        </p:txBody>
      </p:sp>
      <p:pic>
        <p:nvPicPr>
          <p:cNvPr id="104" name="Google Shape;104;p18"/>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05" name="Google Shape;105;p18"/>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06" name="Google Shape;106;p18"/>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07" name="Google Shape;107;p18"/>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Features and functions</a:t>
            </a:r>
            <a:endParaRPr/>
          </a:p>
        </p:txBody>
      </p:sp>
      <p:sp>
        <p:nvSpPr>
          <p:cNvPr id="113" name="Google Shape;113;p19"/>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114" name="Google Shape;114;p19"/>
          <p:cNvSpPr txBox="1"/>
          <p:nvPr>
            <p:ph idx="1" type="body"/>
          </p:nvPr>
        </p:nvSpPr>
        <p:spPr>
          <a:xfrm>
            <a:off x="471500" y="1026924"/>
            <a:ext cx="8282700" cy="38820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0"/>
              </a:spcBef>
              <a:spcAft>
                <a:spcPts val="0"/>
              </a:spcAft>
              <a:buSzPts val="1400"/>
              <a:buChar char="●"/>
            </a:pPr>
            <a:r>
              <a:rPr lang="en"/>
              <a:t>Using random generator to generate unique PNR </a:t>
            </a:r>
            <a:endParaRPr/>
          </a:p>
          <a:p>
            <a:pPr indent="-317500" lvl="0" marL="457200" rtl="0" algn="l">
              <a:lnSpc>
                <a:spcPct val="90000"/>
              </a:lnSpc>
              <a:spcBef>
                <a:spcPts val="0"/>
              </a:spcBef>
              <a:spcAft>
                <a:spcPts val="0"/>
              </a:spcAft>
              <a:buSzPts val="1400"/>
              <a:buChar char="●"/>
            </a:pPr>
            <a:r>
              <a:rPr lang="en"/>
              <a:t>Admin Features: Flight scheduling,flight management , customer profile management.</a:t>
            </a:r>
            <a:endParaRPr/>
          </a:p>
          <a:p>
            <a:pPr indent="0" lvl="0" marL="0" rtl="0" algn="l">
              <a:lnSpc>
                <a:spcPct val="90000"/>
              </a:lnSpc>
              <a:spcBef>
                <a:spcPts val="0"/>
              </a:spcBef>
              <a:spcAft>
                <a:spcPts val="0"/>
              </a:spcAft>
              <a:buClr>
                <a:schemeClr val="dk1"/>
              </a:buClr>
              <a:buSzPts val="2100"/>
              <a:buNone/>
            </a:pPr>
            <a:r>
              <a:t/>
            </a:r>
            <a:endParaRPr/>
          </a:p>
          <a:p>
            <a:pPr indent="0" lvl="0" marL="0" rtl="0" algn="l">
              <a:lnSpc>
                <a:spcPct val="90000"/>
              </a:lnSpc>
              <a:spcBef>
                <a:spcPts val="0"/>
              </a:spcBef>
              <a:spcAft>
                <a:spcPts val="0"/>
              </a:spcAft>
              <a:buClr>
                <a:schemeClr val="dk1"/>
              </a:buClr>
              <a:buSzPts val="2100"/>
              <a:buNone/>
            </a:pPr>
            <a:r>
              <a:t/>
            </a:r>
            <a:endParaRPr/>
          </a:p>
          <a:p>
            <a:pPr indent="0" lvl="0" marL="0" rtl="0" algn="l">
              <a:lnSpc>
                <a:spcPct val="90000"/>
              </a:lnSpc>
              <a:spcBef>
                <a:spcPts val="800"/>
              </a:spcBef>
              <a:spcAft>
                <a:spcPts val="1200"/>
              </a:spcAft>
              <a:buClr>
                <a:schemeClr val="dk1"/>
              </a:buClr>
              <a:buSzPts val="2100"/>
              <a:buNone/>
            </a:pPr>
            <a:r>
              <a:t/>
            </a:r>
            <a:endParaRPr/>
          </a:p>
        </p:txBody>
      </p:sp>
      <p:pic>
        <p:nvPicPr>
          <p:cNvPr id="115" name="Google Shape;115;p19"/>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16" name="Google Shape;116;p19"/>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17" name="Google Shape;117;p19"/>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18" name="Google Shape;118;p19"/>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DS Used</a:t>
            </a:r>
            <a:endParaRPr/>
          </a:p>
        </p:txBody>
      </p:sp>
      <p:sp>
        <p:nvSpPr>
          <p:cNvPr id="124" name="Google Shape;124;p20"/>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125" name="Google Shape;125;p20"/>
          <p:cNvSpPr txBox="1"/>
          <p:nvPr>
            <p:ph idx="1" type="body"/>
          </p:nvPr>
        </p:nvSpPr>
        <p:spPr>
          <a:xfrm>
            <a:off x="471500" y="1026924"/>
            <a:ext cx="7843800" cy="4116600"/>
          </a:xfrm>
          <a:prstGeom prst="rect">
            <a:avLst/>
          </a:prstGeom>
          <a:noFill/>
          <a:ln>
            <a:noFill/>
          </a:ln>
        </p:spPr>
        <p:txBody>
          <a:bodyPr anchorCtr="0" anchor="t" bIns="34275" lIns="68575" spcFirstLastPara="1" rIns="68575" wrap="square" tIns="34275">
            <a:noAutofit/>
          </a:bodyPr>
          <a:lstStyle/>
          <a:p>
            <a:pPr indent="-141287" lvl="0" marL="177800" rtl="0" algn="l">
              <a:lnSpc>
                <a:spcPct val="70000"/>
              </a:lnSpc>
              <a:spcBef>
                <a:spcPts val="0"/>
              </a:spcBef>
              <a:spcAft>
                <a:spcPts val="0"/>
              </a:spcAft>
              <a:buClr>
                <a:schemeClr val="dk1"/>
              </a:buClr>
              <a:buSzPts val="1625"/>
              <a:buChar char="●"/>
            </a:pPr>
            <a:r>
              <a:rPr lang="en" sz="1550"/>
              <a:t>What data structures you plan to use? and why?</a:t>
            </a:r>
            <a:endParaRPr sz="1550"/>
          </a:p>
          <a:p>
            <a:pPr indent="-180975" lvl="0" marL="177800" rtl="0" algn="l">
              <a:lnSpc>
                <a:spcPct val="70000"/>
              </a:lnSpc>
              <a:spcBef>
                <a:spcPts val="1200"/>
              </a:spcBef>
              <a:spcAft>
                <a:spcPts val="0"/>
              </a:spcAft>
              <a:buSzPts val="1450"/>
              <a:buChar char="●"/>
            </a:pPr>
            <a:r>
              <a:rPr lang="en" sz="1550"/>
              <a:t>Graphs:</a:t>
            </a:r>
            <a:endParaRPr sz="1550"/>
          </a:p>
          <a:p>
            <a:pPr indent="-180975" lvl="0" marL="177800" rtl="0" algn="l">
              <a:lnSpc>
                <a:spcPct val="70000"/>
              </a:lnSpc>
              <a:spcBef>
                <a:spcPts val="1200"/>
              </a:spcBef>
              <a:spcAft>
                <a:spcPts val="0"/>
              </a:spcAft>
              <a:buSzPts val="1450"/>
              <a:buChar char="●"/>
            </a:pPr>
            <a:r>
              <a:rPr lang="en" sz="1550"/>
              <a:t>Usage: Representing flight routes and connections between airports.</a:t>
            </a:r>
            <a:endParaRPr sz="1550"/>
          </a:p>
          <a:p>
            <a:pPr indent="-180975" lvl="0" marL="177800" rtl="0" algn="l">
              <a:lnSpc>
                <a:spcPct val="70000"/>
              </a:lnSpc>
              <a:spcBef>
                <a:spcPts val="1200"/>
              </a:spcBef>
              <a:spcAft>
                <a:spcPts val="0"/>
              </a:spcAft>
              <a:buSzPts val="1450"/>
              <a:buChar char="●"/>
            </a:pPr>
            <a:r>
              <a:rPr lang="en" sz="1550"/>
              <a:t>Why: Graphs provide a natural way to model the complex network of flight paths between different locations. Algorithms like Dijkstra’s can be applied to find shortest routes.</a:t>
            </a:r>
            <a:endParaRPr sz="1550"/>
          </a:p>
          <a:p>
            <a:pPr indent="-180975" lvl="0" marL="177800" rtl="0" algn="l">
              <a:lnSpc>
                <a:spcPct val="70000"/>
              </a:lnSpc>
              <a:spcBef>
                <a:spcPts val="1200"/>
              </a:spcBef>
              <a:spcAft>
                <a:spcPts val="0"/>
              </a:spcAft>
              <a:buSzPts val="1450"/>
              <a:buChar char="●"/>
            </a:pPr>
            <a:r>
              <a:rPr lang="en" sz="1550"/>
              <a:t>Linked Lists:</a:t>
            </a:r>
            <a:endParaRPr sz="1550"/>
          </a:p>
          <a:p>
            <a:pPr indent="-180975" lvl="0" marL="177800" rtl="0" algn="l">
              <a:lnSpc>
                <a:spcPct val="70000"/>
              </a:lnSpc>
              <a:spcBef>
                <a:spcPts val="1200"/>
              </a:spcBef>
              <a:spcAft>
                <a:spcPts val="0"/>
              </a:spcAft>
              <a:buSzPts val="1450"/>
              <a:buChar char="●"/>
            </a:pPr>
            <a:r>
              <a:rPr lang="en" sz="1550"/>
              <a:t>Usage: Storing information about flights and their details.</a:t>
            </a:r>
            <a:endParaRPr sz="1550"/>
          </a:p>
          <a:p>
            <a:pPr indent="-180975" lvl="0" marL="177800" rtl="0" algn="l">
              <a:lnSpc>
                <a:spcPct val="70000"/>
              </a:lnSpc>
              <a:spcBef>
                <a:spcPts val="1200"/>
              </a:spcBef>
              <a:spcAft>
                <a:spcPts val="1200"/>
              </a:spcAft>
              <a:buSzPts val="1450"/>
              <a:buChar char="●"/>
            </a:pPr>
            <a:r>
              <a:rPr lang="en" sz="1550"/>
              <a:t>Why: Linked lists to form adjacency list in a graph</a:t>
            </a:r>
            <a:endParaRPr sz="1550"/>
          </a:p>
        </p:txBody>
      </p:sp>
      <p:sp>
        <p:nvSpPr>
          <p:cNvPr id="126" name="Google Shape;126;p20"/>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27" name="Google Shape;127;p20"/>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28" name="Google Shape;128;p20"/>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29" name="Google Shape;129;p20"/>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30" name="Google Shape;130;p20"/>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DS Used</a:t>
            </a:r>
            <a:endParaRPr/>
          </a:p>
        </p:txBody>
      </p:sp>
      <p:sp>
        <p:nvSpPr>
          <p:cNvPr id="136" name="Google Shape;136;p21"/>
          <p:cNvSpPr txBox="1"/>
          <p:nvPr/>
        </p:nvSpPr>
        <p:spPr>
          <a:xfrm>
            <a:off x="1543050" y="1657350"/>
            <a:ext cx="6057900" cy="31434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
        <p:nvSpPr>
          <p:cNvPr id="137" name="Google Shape;137;p21"/>
          <p:cNvSpPr txBox="1"/>
          <p:nvPr>
            <p:ph idx="1" type="body"/>
          </p:nvPr>
        </p:nvSpPr>
        <p:spPr>
          <a:xfrm>
            <a:off x="471502" y="686779"/>
            <a:ext cx="6879900" cy="32850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0"/>
              </a:spcBef>
              <a:spcAft>
                <a:spcPts val="0"/>
              </a:spcAft>
              <a:buNone/>
            </a:pPr>
            <a:r>
              <a:t/>
            </a:r>
            <a:endParaRPr sz="1250"/>
          </a:p>
          <a:p>
            <a:pPr indent="-161925" lvl="0" marL="177800" rtl="0" algn="l">
              <a:lnSpc>
                <a:spcPct val="70000"/>
              </a:lnSpc>
              <a:spcBef>
                <a:spcPts val="1200"/>
              </a:spcBef>
              <a:spcAft>
                <a:spcPts val="0"/>
              </a:spcAft>
              <a:buSzPts val="1150"/>
              <a:buChar char="●"/>
            </a:pPr>
            <a:r>
              <a:rPr lang="en" sz="1250"/>
              <a:t>Queues:</a:t>
            </a:r>
            <a:endParaRPr sz="1250"/>
          </a:p>
          <a:p>
            <a:pPr indent="-161925" lvl="0" marL="177800" rtl="0" algn="l">
              <a:lnSpc>
                <a:spcPct val="70000"/>
              </a:lnSpc>
              <a:spcBef>
                <a:spcPts val="1200"/>
              </a:spcBef>
              <a:spcAft>
                <a:spcPts val="0"/>
              </a:spcAft>
              <a:buSzPts val="1150"/>
              <a:buChar char="●"/>
            </a:pPr>
            <a:r>
              <a:rPr lang="en" sz="1250"/>
              <a:t>Usage: Implementing features like ticket booking queues or processing tasks in a first-come, first-served manner.</a:t>
            </a:r>
            <a:endParaRPr sz="1250"/>
          </a:p>
          <a:p>
            <a:pPr indent="-161925" lvl="0" marL="177800" rtl="0" algn="l">
              <a:lnSpc>
                <a:spcPct val="70000"/>
              </a:lnSpc>
              <a:spcBef>
                <a:spcPts val="1200"/>
              </a:spcBef>
              <a:spcAft>
                <a:spcPts val="0"/>
              </a:spcAft>
              <a:buSzPts val="1150"/>
              <a:buChar char="●"/>
            </a:pPr>
            <a:r>
              <a:rPr lang="en" sz="1250"/>
              <a:t>Why: Queues are fundamental for managing processes in a sequential order, such as handling ticket reservations or processing tasks in the order they are rec</a:t>
            </a:r>
            <a:r>
              <a:rPr lang="en" sz="1250"/>
              <a:t>eived.</a:t>
            </a:r>
            <a:endParaRPr sz="1250"/>
          </a:p>
          <a:p>
            <a:pPr indent="-161925" lvl="0" marL="177800" rtl="0" algn="l">
              <a:lnSpc>
                <a:spcPct val="70000"/>
              </a:lnSpc>
              <a:spcBef>
                <a:spcPts val="1200"/>
              </a:spcBef>
              <a:spcAft>
                <a:spcPts val="0"/>
              </a:spcAft>
              <a:buSzPts val="1150"/>
              <a:buChar char="●"/>
            </a:pPr>
            <a:r>
              <a:rPr lang="en" sz="1250"/>
              <a:t>Priority Queues:</a:t>
            </a:r>
            <a:endParaRPr sz="1250"/>
          </a:p>
          <a:p>
            <a:pPr indent="-161925" lvl="0" marL="177800" rtl="0" algn="l">
              <a:lnSpc>
                <a:spcPct val="70000"/>
              </a:lnSpc>
              <a:spcBef>
                <a:spcPts val="1200"/>
              </a:spcBef>
              <a:spcAft>
                <a:spcPts val="0"/>
              </a:spcAft>
              <a:buSzPts val="1150"/>
              <a:buChar char="●"/>
            </a:pPr>
            <a:r>
              <a:rPr lang="en" sz="1250"/>
              <a:t>Usage: Managing tasks with different priorities, e.g., For implementing </a:t>
            </a:r>
            <a:r>
              <a:rPr lang="en" sz="1250"/>
              <a:t>Dijkstra’s</a:t>
            </a:r>
            <a:r>
              <a:rPr lang="en" sz="1550"/>
              <a:t> </a:t>
            </a:r>
            <a:r>
              <a:rPr lang="en" sz="1250"/>
              <a:t>algorithm</a:t>
            </a:r>
            <a:r>
              <a:rPr lang="en" sz="1250"/>
              <a:t>.</a:t>
            </a:r>
            <a:endParaRPr sz="1250"/>
          </a:p>
          <a:p>
            <a:pPr indent="-161925" lvl="0" marL="177800" rtl="0" algn="l">
              <a:lnSpc>
                <a:spcPct val="70000"/>
              </a:lnSpc>
              <a:spcBef>
                <a:spcPts val="1200"/>
              </a:spcBef>
              <a:spcAft>
                <a:spcPts val="0"/>
              </a:spcAft>
              <a:buSzPts val="1150"/>
              <a:buChar char="●"/>
            </a:pPr>
            <a:r>
              <a:rPr lang="en" sz="1250"/>
              <a:t>Why: Priority queues ensure that tasks are processed based on their urgency or importance, a crucial aspect in managing dynamic events within the airline system.</a:t>
            </a:r>
            <a:endParaRPr sz="1250"/>
          </a:p>
          <a:p>
            <a:pPr indent="-168275" lvl="0" marL="177800" rtl="0" algn="l">
              <a:lnSpc>
                <a:spcPct val="70000"/>
              </a:lnSpc>
              <a:spcBef>
                <a:spcPts val="1200"/>
              </a:spcBef>
              <a:spcAft>
                <a:spcPts val="0"/>
              </a:spcAft>
              <a:buSzPts val="1250"/>
              <a:buChar char="●"/>
            </a:pPr>
            <a:r>
              <a:rPr lang="en" sz="1250"/>
              <a:t>Arrays:</a:t>
            </a:r>
            <a:endParaRPr sz="1250"/>
          </a:p>
          <a:p>
            <a:pPr indent="-168275" lvl="0" marL="177800" rtl="0" algn="l">
              <a:lnSpc>
                <a:spcPct val="70000"/>
              </a:lnSpc>
              <a:spcBef>
                <a:spcPts val="1200"/>
              </a:spcBef>
              <a:spcAft>
                <a:spcPts val="0"/>
              </a:spcAft>
              <a:buSzPts val="1250"/>
              <a:buChar char="●"/>
            </a:pPr>
            <a:r>
              <a:rPr lang="en" sz="1250"/>
              <a:t>Usage: Storing fixed-size data structures, like arrays of flights.</a:t>
            </a:r>
            <a:endParaRPr sz="1250"/>
          </a:p>
          <a:p>
            <a:pPr indent="-168275" lvl="0" marL="177800" rtl="0" algn="l">
              <a:lnSpc>
                <a:spcPct val="70000"/>
              </a:lnSpc>
              <a:spcBef>
                <a:spcPts val="1200"/>
              </a:spcBef>
              <a:spcAft>
                <a:spcPts val="0"/>
              </a:spcAft>
              <a:buSzPts val="1250"/>
              <a:buChar char="●"/>
            </a:pPr>
            <a:r>
              <a:rPr lang="en" sz="1250"/>
              <a:t>Why: Arrays offer constant-time access to elements, making them suitable for managing fixed-size structures like flights.</a:t>
            </a:r>
            <a:endParaRPr sz="1250"/>
          </a:p>
          <a:p>
            <a:pPr indent="0" lvl="0" marL="177800" rtl="0" algn="l">
              <a:lnSpc>
                <a:spcPct val="70000"/>
              </a:lnSpc>
              <a:spcBef>
                <a:spcPts val="1200"/>
              </a:spcBef>
              <a:spcAft>
                <a:spcPts val="1200"/>
              </a:spcAft>
              <a:buNone/>
            </a:pPr>
            <a:r>
              <a:t/>
            </a:r>
            <a:endParaRPr sz="1250"/>
          </a:p>
        </p:txBody>
      </p:sp>
      <p:sp>
        <p:nvSpPr>
          <p:cNvPr id="138" name="Google Shape;138;p21"/>
          <p:cNvSpPr txBox="1"/>
          <p:nvPr/>
        </p:nvSpPr>
        <p:spPr>
          <a:xfrm>
            <a:off x="2343150" y="604963"/>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9" name="Google Shape;139;p21"/>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40" name="Google Shape;140;p21"/>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None/>
            </a:pPr>
            <a:fld id="{00000000-1234-1234-1234-123412341234}" type="slidenum">
              <a:rPr lang="en"/>
              <a:t>‹#›</a:t>
            </a:fld>
            <a:endParaRPr/>
          </a:p>
        </p:txBody>
      </p:sp>
      <p:sp>
        <p:nvSpPr>
          <p:cNvPr id="141" name="Google Shape;141;p21"/>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42" name="Google Shape;142;p21"/>
          <p:cNvSpPr txBox="1"/>
          <p:nvPr/>
        </p:nvSpPr>
        <p:spPr>
          <a:xfrm>
            <a:off x="416775" y="433905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29358" y="284768"/>
            <a:ext cx="7886700" cy="628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accent5"/>
              </a:buClr>
              <a:buSzPts val="3000"/>
              <a:buFont typeface="Calibri"/>
              <a:buNone/>
            </a:pPr>
            <a:r>
              <a:rPr b="1" lang="en" sz="3000">
                <a:solidFill>
                  <a:schemeClr val="accent5"/>
                </a:solidFill>
              </a:rPr>
              <a:t>Sample code/Algorithm</a:t>
            </a:r>
            <a:endParaRPr/>
          </a:p>
        </p:txBody>
      </p:sp>
      <p:sp>
        <p:nvSpPr>
          <p:cNvPr id="148" name="Google Shape;148;p22"/>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a:bodyPr>
          <a:lstStyle/>
          <a:p>
            <a:pPr indent="-222250" lvl="0" marL="177800" rtl="0" algn="l">
              <a:spcBef>
                <a:spcPts val="0"/>
              </a:spcBef>
              <a:spcAft>
                <a:spcPts val="0"/>
              </a:spcAft>
              <a:buSzPts val="2100"/>
              <a:buChar char="●"/>
            </a:pPr>
            <a:r>
              <a:rPr lang="en"/>
              <a:t>Dijkstra's algorithm guarantees the shortest path in non-negative weighted graphs.</a:t>
            </a:r>
            <a:endParaRPr/>
          </a:p>
          <a:p>
            <a:pPr indent="-222250" lvl="0" marL="177800" rtl="0" algn="l">
              <a:spcBef>
                <a:spcPts val="1200"/>
              </a:spcBef>
              <a:spcAft>
                <a:spcPts val="0"/>
              </a:spcAft>
              <a:buSzPts val="2100"/>
              <a:buChar char="●"/>
            </a:pPr>
            <a:r>
              <a:rPr lang="en"/>
              <a:t>It uses a priority queue or a min-heap to implement the Dijkstra’s algorithm</a:t>
            </a:r>
            <a:endParaRPr/>
          </a:p>
          <a:p>
            <a:pPr indent="0" lvl="0" marL="177800" rtl="0" algn="l">
              <a:spcBef>
                <a:spcPts val="1200"/>
              </a:spcBef>
              <a:spcAft>
                <a:spcPts val="0"/>
              </a:spcAft>
              <a:buNone/>
            </a:pPr>
            <a:r>
              <a:t/>
            </a:r>
            <a:endParaRPr/>
          </a:p>
          <a:p>
            <a:pPr indent="0" lvl="0" marL="177800" rtl="0" algn="l">
              <a:spcBef>
                <a:spcPts val="1200"/>
              </a:spcBef>
              <a:spcAft>
                <a:spcPts val="1200"/>
              </a:spcAft>
              <a:buNone/>
            </a:pPr>
            <a:r>
              <a:t/>
            </a:r>
            <a:endParaRPr/>
          </a:p>
        </p:txBody>
      </p:sp>
      <p:pic>
        <p:nvPicPr>
          <p:cNvPr id="149" name="Google Shape;149;p22"/>
          <p:cNvPicPr preferRelativeResize="0"/>
          <p:nvPr/>
        </p:nvPicPr>
        <p:blipFill rotWithShape="1">
          <a:blip r:embed="rId3">
            <a:alphaModFix/>
          </a:blip>
          <a:srcRect b="0" l="0" r="0" t="0"/>
          <a:stretch/>
        </p:blipFill>
        <p:spPr>
          <a:xfrm>
            <a:off x="8172451" y="-82062"/>
            <a:ext cx="971549" cy="768830"/>
          </a:xfrm>
          <a:prstGeom prst="rect">
            <a:avLst/>
          </a:prstGeom>
          <a:noFill/>
          <a:ln>
            <a:noFill/>
          </a:ln>
        </p:spPr>
      </p:pic>
      <p:sp>
        <p:nvSpPr>
          <p:cNvPr id="150" name="Google Shape;150;p22"/>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rmAutofit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51" name="Google Shape;151;p22"/>
          <p:cNvSpPr txBox="1"/>
          <p:nvPr/>
        </p:nvSpPr>
        <p:spPr>
          <a:xfrm>
            <a:off x="57150" y="75402"/>
            <a:ext cx="30861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900" u="none" cap="none" strike="noStrike">
                <a:solidFill>
                  <a:srgbClr val="888888"/>
                </a:solidFill>
                <a:latin typeface="Arial"/>
                <a:ea typeface="Arial"/>
                <a:cs typeface="Arial"/>
                <a:sym typeface="Arial"/>
              </a:rPr>
              <a:t>Title of the Project</a:t>
            </a:r>
            <a:endParaRPr sz="1100"/>
          </a:p>
        </p:txBody>
      </p:sp>
      <p:sp>
        <p:nvSpPr>
          <p:cNvPr id="152" name="Google Shape;152;p22"/>
          <p:cNvSpPr txBox="1"/>
          <p:nvPr/>
        </p:nvSpPr>
        <p:spPr>
          <a:xfrm>
            <a:off x="503100" y="4208300"/>
            <a:ext cx="84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33CC"/>
                </a:solidFill>
                <a:latin typeface="Trebuchet MS"/>
                <a:ea typeface="Trebuchet MS"/>
                <a:cs typeface="Trebuchet MS"/>
                <a:sym typeface="Trebuchet MS"/>
              </a:rPr>
              <a:t>Prasad Ishwar_Priyanshu Chaudhary_Pranavasurya Prakash_Praneel Patel GM</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