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Fira Sans Extra Condensed Medium"/>
      <p:regular r:id="rId47"/>
      <p:bold r:id="rId48"/>
      <p:italic r:id="rId49"/>
      <p:boldItalic r:id="rId50"/>
    </p:embeddedFont>
    <p:embeddedFont>
      <p:font typeface="Livvic"/>
      <p:regular r:id="rId51"/>
      <p:bold r:id="rId52"/>
      <p:italic r:id="rId53"/>
      <p:boldItalic r:id="rId54"/>
    </p:embeddedFont>
    <p:embeddedFont>
      <p:font typeface="Catamaran Light"/>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FiraSansExtraCondensedMedium-bold.fntdata"/><Relationship Id="rId47" Type="http://schemas.openxmlformats.org/officeDocument/2006/relationships/font" Target="fonts/FiraSansExtraCondensedMedium-regular.fntdata"/><Relationship Id="rId49" Type="http://schemas.openxmlformats.org/officeDocument/2006/relationships/font" Target="fonts/FiraSansExtra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vvic-regular.fntdata"/><Relationship Id="rId50" Type="http://schemas.openxmlformats.org/officeDocument/2006/relationships/font" Target="fonts/FiraSansExtraCondensedMedium-boldItalic.fntdata"/><Relationship Id="rId53" Type="http://schemas.openxmlformats.org/officeDocument/2006/relationships/font" Target="fonts/Livvic-italic.fntdata"/><Relationship Id="rId52" Type="http://schemas.openxmlformats.org/officeDocument/2006/relationships/font" Target="fonts/Livvic-bold.fntdata"/><Relationship Id="rId11" Type="http://schemas.openxmlformats.org/officeDocument/2006/relationships/slide" Target="slides/slide6.xml"/><Relationship Id="rId55" Type="http://schemas.openxmlformats.org/officeDocument/2006/relationships/font" Target="fonts/CatamaranLight-regular.fntdata"/><Relationship Id="rId10" Type="http://schemas.openxmlformats.org/officeDocument/2006/relationships/slide" Target="slides/slide5.xml"/><Relationship Id="rId54" Type="http://schemas.openxmlformats.org/officeDocument/2006/relationships/font" Target="fonts/Livvic-bold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CatamaranLigh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ea72f4a77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ea72f4a77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43b1338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43b1338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02116ab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02116ab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4aec7db8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4aec7db8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4aec7db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4aec7db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e51fda5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e51fda5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4aec7db8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4aec7db8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4aec7db8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4aec7db8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43b13386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343b13386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43b13386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43b13386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338989a5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338989a5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92dae2c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92dae2c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92dae2c8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92dae2c8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b0772c0d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b0772c0d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e51fda5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e51fda5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35625974f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35625974f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35990752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35990752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35625974f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35625974f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35625974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35625974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35625974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35625974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e51fda54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e51fda54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35990752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35990752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592e62a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592e62a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 le contex a partir de open class room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35990752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35990752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35625974f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35625974f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35625974f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35625974f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f3ecb6493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f3ecb6493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35990752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35990752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202116ab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202116ab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202116ab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202116ab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0558d2285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0558d2285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Hyper </a:t>
            </a:r>
            <a:r>
              <a:rPr lang="en"/>
              <a:t>parameter</a:t>
            </a:r>
            <a:r>
              <a:rPr lang="en"/>
              <a:t> of all model</a:t>
            </a:r>
            <a:endParaRPr/>
          </a:p>
          <a:p>
            <a:pPr indent="-298450" lvl="0" marL="457200" rtl="0" algn="l">
              <a:spcBef>
                <a:spcPts val="0"/>
              </a:spcBef>
              <a:spcAft>
                <a:spcPts val="0"/>
              </a:spcAft>
              <a:buSzPts val="1100"/>
              <a:buAutoNum type="arabicParen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92dae2c8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92dae2c8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36ba403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36ba403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92dae2c8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92dae2c8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e51fda54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e51fda54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38989a5a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38989a5a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38989a5a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38989a5a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1" name="Google Shape;11;p2"/>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54" name="Shape 54"/>
        <p:cNvGrpSpPr/>
        <p:nvPr/>
      </p:nvGrpSpPr>
      <p:grpSpPr>
        <a:xfrm>
          <a:off x="0" y="0"/>
          <a:ext cx="0" cy="0"/>
          <a:chOff x="0" y="0"/>
          <a:chExt cx="0" cy="0"/>
        </a:xfrm>
      </p:grpSpPr>
      <p:sp>
        <p:nvSpPr>
          <p:cNvPr id="55" name="Google Shape;55;p14"/>
          <p:cNvSpPr txBox="1"/>
          <p:nvPr>
            <p:ph type="ctrTitle"/>
          </p:nvPr>
        </p:nvSpPr>
        <p:spPr>
          <a:xfrm>
            <a:off x="1039575" y="1701225"/>
            <a:ext cx="4592400" cy="1782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6" name="Google Shape;56;p14"/>
          <p:cNvSpPr txBox="1"/>
          <p:nvPr>
            <p:ph idx="1" type="subTitle"/>
          </p:nvPr>
        </p:nvSpPr>
        <p:spPr>
          <a:xfrm>
            <a:off x="1039575" y="3206400"/>
            <a:ext cx="2402100" cy="717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58" name="Shape 58"/>
        <p:cNvGrpSpPr/>
        <p:nvPr/>
      </p:nvGrpSpPr>
      <p:grpSpPr>
        <a:xfrm>
          <a:off x="0" y="0"/>
          <a:ext cx="0" cy="0"/>
          <a:chOff x="0" y="0"/>
          <a:chExt cx="0" cy="0"/>
        </a:xfrm>
      </p:grpSpPr>
      <p:sp>
        <p:nvSpPr>
          <p:cNvPr id="59" name="Google Shape;59;p15"/>
          <p:cNvSpPr txBox="1"/>
          <p:nvPr>
            <p:ph type="ctrTitle"/>
          </p:nvPr>
        </p:nvSpPr>
        <p:spPr>
          <a:xfrm>
            <a:off x="3423902" y="38747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0" name="Google Shape;60;p15"/>
          <p:cNvSpPr txBox="1"/>
          <p:nvPr>
            <p:ph idx="1" type="subTitle"/>
          </p:nvPr>
        </p:nvSpPr>
        <p:spPr>
          <a:xfrm>
            <a:off x="3423900" y="80252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1" name="Google Shape;61;p15"/>
          <p:cNvSpPr txBox="1"/>
          <p:nvPr>
            <p:ph hasCustomPrompt="1" idx="2" type="title"/>
          </p:nvPr>
        </p:nvSpPr>
        <p:spPr>
          <a:xfrm>
            <a:off x="2023007" y="654113"/>
            <a:ext cx="17391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2" name="Google Shape;62;p15"/>
          <p:cNvSpPr txBox="1"/>
          <p:nvPr>
            <p:ph idx="3" type="ctrTitle"/>
          </p:nvPr>
        </p:nvSpPr>
        <p:spPr>
          <a:xfrm>
            <a:off x="3425264" y="1224286"/>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3" name="Google Shape;63;p15"/>
          <p:cNvSpPr txBox="1"/>
          <p:nvPr>
            <p:ph idx="4" type="subTitle"/>
          </p:nvPr>
        </p:nvSpPr>
        <p:spPr>
          <a:xfrm>
            <a:off x="3425259" y="1638859"/>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4" name="Google Shape;64;p15"/>
          <p:cNvSpPr txBox="1"/>
          <p:nvPr>
            <p:ph hasCustomPrompt="1" idx="5" type="title"/>
          </p:nvPr>
        </p:nvSpPr>
        <p:spPr>
          <a:xfrm>
            <a:off x="2023007" y="1488788"/>
            <a:ext cx="1615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5"/>
          <p:cNvSpPr txBox="1"/>
          <p:nvPr>
            <p:ph idx="6" type="ctrTitle"/>
          </p:nvPr>
        </p:nvSpPr>
        <p:spPr>
          <a:xfrm>
            <a:off x="3427999" y="206109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6" name="Google Shape;66;p15"/>
          <p:cNvSpPr txBox="1"/>
          <p:nvPr>
            <p:ph idx="7" type="subTitle"/>
          </p:nvPr>
        </p:nvSpPr>
        <p:spPr>
          <a:xfrm>
            <a:off x="3427997" y="2475197"/>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7" name="Google Shape;67;p15"/>
          <p:cNvSpPr txBox="1"/>
          <p:nvPr>
            <p:ph hasCustomPrompt="1" idx="8" type="title"/>
          </p:nvPr>
        </p:nvSpPr>
        <p:spPr>
          <a:xfrm>
            <a:off x="2023007" y="232346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5"/>
          <p:cNvSpPr txBox="1"/>
          <p:nvPr>
            <p:ph idx="9" type="ctrTitle"/>
          </p:nvPr>
        </p:nvSpPr>
        <p:spPr>
          <a:xfrm rot="5400000">
            <a:off x="6601629"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15"/>
          <p:cNvSpPr txBox="1"/>
          <p:nvPr>
            <p:ph idx="13" type="ctrTitle"/>
          </p:nvPr>
        </p:nvSpPr>
        <p:spPr>
          <a:xfrm>
            <a:off x="3427999" y="2897911"/>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0" name="Google Shape;70;p15"/>
          <p:cNvSpPr txBox="1"/>
          <p:nvPr>
            <p:ph idx="14" type="subTitle"/>
          </p:nvPr>
        </p:nvSpPr>
        <p:spPr>
          <a:xfrm>
            <a:off x="3427997" y="3311534"/>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1" name="Google Shape;71;p15"/>
          <p:cNvSpPr txBox="1"/>
          <p:nvPr>
            <p:ph hasCustomPrompt="1" idx="15" type="title"/>
          </p:nvPr>
        </p:nvSpPr>
        <p:spPr>
          <a:xfrm>
            <a:off x="2023007" y="3158138"/>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2" name="Google Shape;72;p15"/>
          <p:cNvSpPr txBox="1"/>
          <p:nvPr>
            <p:ph idx="16" type="ctrTitle"/>
          </p:nvPr>
        </p:nvSpPr>
        <p:spPr>
          <a:xfrm>
            <a:off x="3427999" y="373472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3" name="Google Shape;73;p15"/>
          <p:cNvSpPr txBox="1"/>
          <p:nvPr>
            <p:ph idx="17" type="subTitle"/>
          </p:nvPr>
        </p:nvSpPr>
        <p:spPr>
          <a:xfrm>
            <a:off x="3427997" y="4147872"/>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4" name="Google Shape;74;p15"/>
          <p:cNvSpPr txBox="1"/>
          <p:nvPr>
            <p:ph hasCustomPrompt="1" idx="18" type="title"/>
          </p:nvPr>
        </p:nvSpPr>
        <p:spPr>
          <a:xfrm>
            <a:off x="2023007" y="399281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76" name="Shape 76"/>
        <p:cNvGrpSpPr/>
        <p:nvPr/>
      </p:nvGrpSpPr>
      <p:grpSpPr>
        <a:xfrm>
          <a:off x="0" y="0"/>
          <a:ext cx="0" cy="0"/>
          <a:chOff x="0" y="0"/>
          <a:chExt cx="0" cy="0"/>
        </a:xfrm>
      </p:grpSpPr>
      <p:sp>
        <p:nvSpPr>
          <p:cNvPr id="77" name="Google Shape;77;p16"/>
          <p:cNvSpPr txBox="1"/>
          <p:nvPr>
            <p:ph type="title"/>
          </p:nvPr>
        </p:nvSpPr>
        <p:spPr>
          <a:xfrm>
            <a:off x="672375" y="1432475"/>
            <a:ext cx="3498000" cy="896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78" name="Google Shape;78;p16"/>
          <p:cNvSpPr txBox="1"/>
          <p:nvPr>
            <p:ph idx="1" type="subTitle"/>
          </p:nvPr>
        </p:nvSpPr>
        <p:spPr>
          <a:xfrm flipH="1">
            <a:off x="1667175" y="2154225"/>
            <a:ext cx="25032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79" name="Google Shape;7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80" name="Shape 80"/>
        <p:cNvGrpSpPr/>
        <p:nvPr/>
      </p:nvGrpSpPr>
      <p:grpSpPr>
        <a:xfrm>
          <a:off x="0" y="0"/>
          <a:ext cx="0" cy="0"/>
          <a:chOff x="0" y="0"/>
          <a:chExt cx="0" cy="0"/>
        </a:xfrm>
      </p:grpSpPr>
      <p:sp>
        <p:nvSpPr>
          <p:cNvPr id="81" name="Google Shape;81;p17"/>
          <p:cNvSpPr txBox="1"/>
          <p:nvPr>
            <p:ph type="ctrTitle"/>
          </p:nvPr>
        </p:nvSpPr>
        <p:spPr>
          <a:xfrm>
            <a:off x="631875" y="842025"/>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2" name="Google Shape;82;p17"/>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3" name="Google Shape;83;p17"/>
          <p:cNvSpPr txBox="1"/>
          <p:nvPr>
            <p:ph idx="2" type="ctrTitle"/>
          </p:nvPr>
        </p:nvSpPr>
        <p:spPr>
          <a:xfrm>
            <a:off x="4213664" y="842025"/>
            <a:ext cx="26979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4" name="Google Shape;84;p17"/>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5" name="Google Shape;85;p17"/>
          <p:cNvSpPr txBox="1"/>
          <p:nvPr>
            <p:ph idx="4" type="ctrTitle"/>
          </p:nvPr>
        </p:nvSpPr>
        <p:spPr>
          <a:xfrm>
            <a:off x="631883" y="3331927"/>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6" name="Google Shape;86;p17"/>
          <p:cNvSpPr txBox="1"/>
          <p:nvPr>
            <p:ph idx="5" type="subTitle"/>
          </p:nvPr>
        </p:nvSpPr>
        <p:spPr>
          <a:xfrm>
            <a:off x="631884" y="3914208"/>
            <a:ext cx="24807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7" name="Google Shape;87;p17"/>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8" name="Google Shape;88;p17"/>
          <p:cNvSpPr txBox="1"/>
          <p:nvPr>
            <p:ph idx="7" type="ctrTitle"/>
          </p:nvPr>
        </p:nvSpPr>
        <p:spPr>
          <a:xfrm>
            <a:off x="4213664" y="3331934"/>
            <a:ext cx="25860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9" name="Google Shape;89;p17"/>
          <p:cNvSpPr txBox="1"/>
          <p:nvPr>
            <p:ph idx="8" type="subTitle"/>
          </p:nvPr>
        </p:nvSpPr>
        <p:spPr>
          <a:xfrm>
            <a:off x="4213664" y="3914208"/>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0" name="Google Shape;9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91" name="Shape 91"/>
        <p:cNvGrpSpPr/>
        <p:nvPr/>
      </p:nvGrpSpPr>
      <p:grpSpPr>
        <a:xfrm>
          <a:off x="0" y="0"/>
          <a:ext cx="0" cy="0"/>
          <a:chOff x="0" y="0"/>
          <a:chExt cx="0" cy="0"/>
        </a:xfrm>
      </p:grpSpPr>
      <p:sp>
        <p:nvSpPr>
          <p:cNvPr id="92" name="Google Shape;92;p18"/>
          <p:cNvSpPr txBox="1"/>
          <p:nvPr>
            <p:ph type="ctrTitle"/>
          </p:nvPr>
        </p:nvSpPr>
        <p:spPr>
          <a:xfrm>
            <a:off x="4921575"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93" name="Google Shape;93;p18"/>
          <p:cNvSpPr txBox="1"/>
          <p:nvPr>
            <p:ph idx="1" type="subTitle"/>
          </p:nvPr>
        </p:nvSpPr>
        <p:spPr>
          <a:xfrm>
            <a:off x="4921575"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4" name="Google Shape;94;p18"/>
          <p:cNvSpPr txBox="1"/>
          <p:nvPr>
            <p:ph idx="2" type="ctrTitle"/>
          </p:nvPr>
        </p:nvSpPr>
        <p:spPr>
          <a:xfrm>
            <a:off x="906139"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95" name="Google Shape;95;p18"/>
          <p:cNvSpPr txBox="1"/>
          <p:nvPr>
            <p:ph idx="3" type="subTitle"/>
          </p:nvPr>
        </p:nvSpPr>
        <p:spPr>
          <a:xfrm>
            <a:off x="906139"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6" name="Google Shape;96;p18"/>
          <p:cNvSpPr txBox="1"/>
          <p:nvPr>
            <p:ph idx="4"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7" name="Google Shape;97;p18"/>
          <p:cNvSpPr txBox="1"/>
          <p:nvPr>
            <p:ph idx="5" type="ctrTitle"/>
          </p:nvPr>
        </p:nvSpPr>
        <p:spPr>
          <a:xfrm>
            <a:off x="2928557" y="2993035"/>
            <a:ext cx="17988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98" name="Google Shape;98;p18"/>
          <p:cNvSpPr txBox="1"/>
          <p:nvPr>
            <p:ph idx="6" type="subTitle"/>
          </p:nvPr>
        </p:nvSpPr>
        <p:spPr>
          <a:xfrm>
            <a:off x="2928550" y="3553810"/>
            <a:ext cx="14763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9" name="Google Shape;9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100" name="Shape 100"/>
        <p:cNvGrpSpPr/>
        <p:nvPr/>
      </p:nvGrpSpPr>
      <p:grpSpPr>
        <a:xfrm>
          <a:off x="0" y="0"/>
          <a:ext cx="0" cy="0"/>
          <a:chOff x="0" y="0"/>
          <a:chExt cx="0" cy="0"/>
        </a:xfrm>
      </p:grpSpPr>
      <p:sp>
        <p:nvSpPr>
          <p:cNvPr id="101" name="Google Shape;101;p19"/>
          <p:cNvSpPr txBox="1"/>
          <p:nvPr>
            <p:ph type="ctrTitle"/>
          </p:nvPr>
        </p:nvSpPr>
        <p:spPr>
          <a:xfrm>
            <a:off x="5432000" y="710675"/>
            <a:ext cx="28881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102" name="Google Shape;102;p19"/>
          <p:cNvSpPr txBox="1"/>
          <p:nvPr>
            <p:ph idx="1" type="subTitle"/>
          </p:nvPr>
        </p:nvSpPr>
        <p:spPr>
          <a:xfrm>
            <a:off x="5363550" y="2724625"/>
            <a:ext cx="29565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03" name="Google Shape;10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915175" y="3380775"/>
            <a:ext cx="3960600" cy="631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6" name="Google Shape;106;p20"/>
          <p:cNvSpPr txBox="1"/>
          <p:nvPr>
            <p:ph idx="2" type="subTitle"/>
          </p:nvPr>
        </p:nvSpPr>
        <p:spPr>
          <a:xfrm>
            <a:off x="915175" y="4004575"/>
            <a:ext cx="1821000" cy="213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p:txBody>
      </p:sp>
      <p:sp>
        <p:nvSpPr>
          <p:cNvPr id="107" name="Google Shape;107;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6">
    <p:spTree>
      <p:nvGrpSpPr>
        <p:cNvPr id="108" name="Shape 108"/>
        <p:cNvGrpSpPr/>
        <p:nvPr/>
      </p:nvGrpSpPr>
      <p:grpSpPr>
        <a:xfrm>
          <a:off x="0" y="0"/>
          <a:ext cx="0" cy="0"/>
          <a:chOff x="0" y="0"/>
          <a:chExt cx="0" cy="0"/>
        </a:xfrm>
      </p:grpSpPr>
      <p:sp>
        <p:nvSpPr>
          <p:cNvPr id="109" name="Google Shape;109;p21"/>
          <p:cNvSpPr txBox="1"/>
          <p:nvPr>
            <p:ph idx="1" type="subTitle"/>
          </p:nvPr>
        </p:nvSpPr>
        <p:spPr>
          <a:xfrm>
            <a:off x="2117847"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10" name="Google Shape;110;p21"/>
          <p:cNvSpPr txBox="1"/>
          <p:nvPr>
            <p:ph type="ctrTitle"/>
          </p:nvPr>
        </p:nvSpPr>
        <p:spPr>
          <a:xfrm rot="-5400000">
            <a:off x="-343101" y="1759150"/>
            <a:ext cx="2888100" cy="89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111" name="Google Shape;111;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112" name="Shape 112"/>
        <p:cNvGrpSpPr/>
        <p:nvPr/>
      </p:nvGrpSpPr>
      <p:grpSpPr>
        <a:xfrm>
          <a:off x="0" y="0"/>
          <a:ext cx="0" cy="0"/>
          <a:chOff x="0" y="0"/>
          <a:chExt cx="0" cy="0"/>
        </a:xfrm>
      </p:grpSpPr>
      <p:sp>
        <p:nvSpPr>
          <p:cNvPr id="113" name="Google Shape;113;p22"/>
          <p:cNvSpPr txBox="1"/>
          <p:nvPr>
            <p:ph idx="1" type="subTitle"/>
          </p:nvPr>
        </p:nvSpPr>
        <p:spPr>
          <a:xfrm flipH="1">
            <a:off x="4189625"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14" name="Google Shape;114;p22"/>
          <p:cNvSpPr txBox="1"/>
          <p:nvPr>
            <p:ph type="ctrTitle"/>
          </p:nvPr>
        </p:nvSpPr>
        <p:spPr>
          <a:xfrm rot="5400000">
            <a:off x="6612409" y="1752564"/>
            <a:ext cx="2888100" cy="897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15" name="Google Shape;11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35">
    <p:spTree>
      <p:nvGrpSpPr>
        <p:cNvPr id="116" name="Shape 116"/>
        <p:cNvGrpSpPr/>
        <p:nvPr/>
      </p:nvGrpSpPr>
      <p:grpSpPr>
        <a:xfrm>
          <a:off x="0" y="0"/>
          <a:ext cx="0" cy="0"/>
          <a:chOff x="0" y="0"/>
          <a:chExt cx="0" cy="0"/>
        </a:xfrm>
      </p:grpSpPr>
      <p:sp>
        <p:nvSpPr>
          <p:cNvPr id="117" name="Google Shape;117;p23"/>
          <p:cNvSpPr txBox="1"/>
          <p:nvPr>
            <p:ph type="title"/>
          </p:nvPr>
        </p:nvSpPr>
        <p:spPr>
          <a:xfrm>
            <a:off x="3200250" y="1742750"/>
            <a:ext cx="2743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latin typeface="Catamaran Light"/>
                <a:ea typeface="Catamaran Light"/>
                <a:cs typeface="Catamaran Light"/>
                <a:sym typeface="Catamaran Light"/>
              </a:defRPr>
            </a:lvl2pPr>
            <a:lvl3pPr lvl="2" rtl="0" algn="ctr">
              <a:spcBef>
                <a:spcPts val="0"/>
              </a:spcBef>
              <a:spcAft>
                <a:spcPts val="0"/>
              </a:spcAft>
              <a:buNone/>
              <a:defRPr sz="3600">
                <a:latin typeface="Catamaran Light"/>
                <a:ea typeface="Catamaran Light"/>
                <a:cs typeface="Catamaran Light"/>
                <a:sym typeface="Catamaran Light"/>
              </a:defRPr>
            </a:lvl3pPr>
            <a:lvl4pPr lvl="3" rtl="0" algn="ctr">
              <a:spcBef>
                <a:spcPts val="0"/>
              </a:spcBef>
              <a:spcAft>
                <a:spcPts val="0"/>
              </a:spcAft>
              <a:buNone/>
              <a:defRPr sz="3600">
                <a:latin typeface="Catamaran Light"/>
                <a:ea typeface="Catamaran Light"/>
                <a:cs typeface="Catamaran Light"/>
                <a:sym typeface="Catamaran Light"/>
              </a:defRPr>
            </a:lvl4pPr>
            <a:lvl5pPr lvl="4" rtl="0" algn="ctr">
              <a:spcBef>
                <a:spcPts val="0"/>
              </a:spcBef>
              <a:spcAft>
                <a:spcPts val="0"/>
              </a:spcAft>
              <a:buNone/>
              <a:defRPr sz="3600">
                <a:latin typeface="Catamaran Light"/>
                <a:ea typeface="Catamaran Light"/>
                <a:cs typeface="Catamaran Light"/>
                <a:sym typeface="Catamaran Light"/>
              </a:defRPr>
            </a:lvl5pPr>
            <a:lvl6pPr lvl="5" rtl="0" algn="ctr">
              <a:spcBef>
                <a:spcPts val="0"/>
              </a:spcBef>
              <a:spcAft>
                <a:spcPts val="0"/>
              </a:spcAft>
              <a:buNone/>
              <a:defRPr sz="3600">
                <a:latin typeface="Catamaran Light"/>
                <a:ea typeface="Catamaran Light"/>
                <a:cs typeface="Catamaran Light"/>
                <a:sym typeface="Catamaran Light"/>
              </a:defRPr>
            </a:lvl6pPr>
            <a:lvl7pPr lvl="6" rtl="0" algn="ctr">
              <a:spcBef>
                <a:spcPts val="0"/>
              </a:spcBef>
              <a:spcAft>
                <a:spcPts val="0"/>
              </a:spcAft>
              <a:buNone/>
              <a:defRPr sz="3600">
                <a:latin typeface="Catamaran Light"/>
                <a:ea typeface="Catamaran Light"/>
                <a:cs typeface="Catamaran Light"/>
                <a:sym typeface="Catamaran Light"/>
              </a:defRPr>
            </a:lvl7pPr>
            <a:lvl8pPr lvl="7" rtl="0" algn="ctr">
              <a:spcBef>
                <a:spcPts val="0"/>
              </a:spcBef>
              <a:spcAft>
                <a:spcPts val="0"/>
              </a:spcAft>
              <a:buNone/>
              <a:defRPr sz="3600">
                <a:latin typeface="Catamaran Light"/>
                <a:ea typeface="Catamaran Light"/>
                <a:cs typeface="Catamaran Light"/>
                <a:sym typeface="Catamaran Light"/>
              </a:defRPr>
            </a:lvl8pPr>
            <a:lvl9pPr lvl="8" rtl="0" algn="ctr">
              <a:spcBef>
                <a:spcPts val="0"/>
              </a:spcBef>
              <a:spcAft>
                <a:spcPts val="0"/>
              </a:spcAft>
              <a:buNone/>
              <a:defRPr sz="3600">
                <a:latin typeface="Catamaran Light"/>
                <a:ea typeface="Catamaran Light"/>
                <a:cs typeface="Catamaran Light"/>
                <a:sym typeface="Catamaran Light"/>
              </a:defRPr>
            </a:lvl9pPr>
          </a:lstStyle>
          <a:p/>
        </p:txBody>
      </p:sp>
      <p:sp>
        <p:nvSpPr>
          <p:cNvPr id="118" name="Google Shape;11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38">
    <p:spTree>
      <p:nvGrpSpPr>
        <p:cNvPr id="119" name="Shape 119"/>
        <p:cNvGrpSpPr/>
        <p:nvPr/>
      </p:nvGrpSpPr>
      <p:grpSpPr>
        <a:xfrm>
          <a:off x="0" y="0"/>
          <a:ext cx="0" cy="0"/>
          <a:chOff x="0" y="0"/>
          <a:chExt cx="0" cy="0"/>
        </a:xfrm>
      </p:grpSpPr>
      <p:sp>
        <p:nvSpPr>
          <p:cNvPr id="120" name="Google Shape;120;p24"/>
          <p:cNvSpPr txBox="1"/>
          <p:nvPr>
            <p:ph type="ctrTitle"/>
          </p:nvPr>
        </p:nvSpPr>
        <p:spPr>
          <a:xfrm>
            <a:off x="769725" y="1310050"/>
            <a:ext cx="3430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1" name="Google Shape;121;p24"/>
          <p:cNvSpPr txBox="1"/>
          <p:nvPr>
            <p:ph hasCustomPrompt="1"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122" name="Google Shape;12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123" name="Shape 123"/>
        <p:cNvGrpSpPr/>
        <p:nvPr/>
      </p:nvGrpSpPr>
      <p:grpSpPr>
        <a:xfrm>
          <a:off x="0" y="0"/>
          <a:ext cx="0" cy="0"/>
          <a:chOff x="0" y="0"/>
          <a:chExt cx="0" cy="0"/>
        </a:xfrm>
      </p:grpSpPr>
      <p:sp>
        <p:nvSpPr>
          <p:cNvPr id="124" name="Google Shape;124;p25"/>
          <p:cNvSpPr txBox="1"/>
          <p:nvPr>
            <p:ph type="ctrTitle"/>
          </p:nvPr>
        </p:nvSpPr>
        <p:spPr>
          <a:xfrm>
            <a:off x="656422" y="13944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5" name="Google Shape;125;p25"/>
          <p:cNvSpPr txBox="1"/>
          <p:nvPr>
            <p:ph idx="1" type="subTitle"/>
          </p:nvPr>
        </p:nvSpPr>
        <p:spPr>
          <a:xfrm>
            <a:off x="656425" y="18867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6" name="Google Shape;126;p25"/>
          <p:cNvSpPr txBox="1"/>
          <p:nvPr>
            <p:ph idx="2" type="ctrTitle"/>
          </p:nvPr>
        </p:nvSpPr>
        <p:spPr>
          <a:xfrm>
            <a:off x="2650710" y="13944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5"/>
          <p:cNvSpPr txBox="1"/>
          <p:nvPr>
            <p:ph idx="3" type="subTitle"/>
          </p:nvPr>
        </p:nvSpPr>
        <p:spPr>
          <a:xfrm>
            <a:off x="2610700" y="18867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8" name="Google Shape;128;p25"/>
          <p:cNvSpPr txBox="1"/>
          <p:nvPr>
            <p:ph idx="4" type="ctrTitle"/>
          </p:nvPr>
        </p:nvSpPr>
        <p:spPr>
          <a:xfrm>
            <a:off x="4638106" y="13944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9" name="Google Shape;129;p25"/>
          <p:cNvSpPr txBox="1"/>
          <p:nvPr>
            <p:ph idx="5" type="subTitle"/>
          </p:nvPr>
        </p:nvSpPr>
        <p:spPr>
          <a:xfrm>
            <a:off x="4878076" y="18867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30" name="Google Shape;130;p25"/>
          <p:cNvSpPr txBox="1"/>
          <p:nvPr>
            <p:ph idx="6" type="ctrTitle"/>
          </p:nvPr>
        </p:nvSpPr>
        <p:spPr>
          <a:xfrm rot="5400000">
            <a:off x="6865575" y="1466125"/>
            <a:ext cx="25530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1" name="Google Shape;131;p25"/>
          <p:cNvSpPr txBox="1"/>
          <p:nvPr>
            <p:ph idx="7" type="ctrTitle"/>
          </p:nvPr>
        </p:nvSpPr>
        <p:spPr>
          <a:xfrm>
            <a:off x="656422" y="33678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2" name="Google Shape;132;p25"/>
          <p:cNvSpPr txBox="1"/>
          <p:nvPr>
            <p:ph idx="8" type="subTitle"/>
          </p:nvPr>
        </p:nvSpPr>
        <p:spPr>
          <a:xfrm>
            <a:off x="656425" y="38601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33" name="Google Shape;133;p25"/>
          <p:cNvSpPr txBox="1"/>
          <p:nvPr>
            <p:ph idx="9" type="ctrTitle"/>
          </p:nvPr>
        </p:nvSpPr>
        <p:spPr>
          <a:xfrm>
            <a:off x="2650710" y="33678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25"/>
          <p:cNvSpPr txBox="1"/>
          <p:nvPr>
            <p:ph idx="13" type="subTitle"/>
          </p:nvPr>
        </p:nvSpPr>
        <p:spPr>
          <a:xfrm>
            <a:off x="2610700" y="38601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5" name="Google Shape;135;p25"/>
          <p:cNvSpPr txBox="1"/>
          <p:nvPr>
            <p:ph idx="14" type="ctrTitle"/>
          </p:nvPr>
        </p:nvSpPr>
        <p:spPr>
          <a:xfrm>
            <a:off x="4638106" y="33678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6" name="Google Shape;136;p25"/>
          <p:cNvSpPr txBox="1"/>
          <p:nvPr>
            <p:ph idx="15" type="subTitle"/>
          </p:nvPr>
        </p:nvSpPr>
        <p:spPr>
          <a:xfrm>
            <a:off x="4878076" y="38601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37" name="Google Shape;13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138" name="Shape 138"/>
        <p:cNvGrpSpPr/>
        <p:nvPr/>
      </p:nvGrpSpPr>
      <p:grpSpPr>
        <a:xfrm>
          <a:off x="0" y="0"/>
          <a:ext cx="0" cy="0"/>
          <a:chOff x="0" y="0"/>
          <a:chExt cx="0" cy="0"/>
        </a:xfrm>
      </p:grpSpPr>
      <p:sp>
        <p:nvSpPr>
          <p:cNvPr id="139" name="Google Shape;139;p26"/>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0" name="Google Shape;14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21">
    <p:spTree>
      <p:nvGrpSpPr>
        <p:cNvPr id="141" name="Shape 141"/>
        <p:cNvGrpSpPr/>
        <p:nvPr/>
      </p:nvGrpSpPr>
      <p:grpSpPr>
        <a:xfrm>
          <a:off x="0" y="0"/>
          <a:ext cx="0" cy="0"/>
          <a:chOff x="0" y="0"/>
          <a:chExt cx="0" cy="0"/>
        </a:xfrm>
      </p:grpSpPr>
      <p:sp>
        <p:nvSpPr>
          <p:cNvPr id="142" name="Google Shape;142;p27"/>
          <p:cNvSpPr txBox="1"/>
          <p:nvPr>
            <p:ph idx="1" type="subTitle"/>
          </p:nvPr>
        </p:nvSpPr>
        <p:spPr>
          <a:xfrm>
            <a:off x="4633950" y="1847896"/>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3" name="Google Shape;143;p27"/>
          <p:cNvSpPr txBox="1"/>
          <p:nvPr>
            <p:ph idx="2" type="subTitle"/>
          </p:nvPr>
        </p:nvSpPr>
        <p:spPr>
          <a:xfrm>
            <a:off x="4633950" y="3827870"/>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4" name="Google Shape;144;p27"/>
          <p:cNvSpPr txBox="1"/>
          <p:nvPr>
            <p:ph type="ctrTitle"/>
          </p:nvPr>
        </p:nvSpPr>
        <p:spPr>
          <a:xfrm>
            <a:off x="4633950" y="1539296"/>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5" name="Google Shape;145;p27"/>
          <p:cNvSpPr txBox="1"/>
          <p:nvPr>
            <p:ph idx="3" type="ctrTitle"/>
          </p:nvPr>
        </p:nvSpPr>
        <p:spPr>
          <a:xfrm>
            <a:off x="4633950" y="351927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6" name="Google Shape;146;p27"/>
          <p:cNvSpPr txBox="1"/>
          <p:nvPr>
            <p:ph idx="4" type="ctrTitle"/>
          </p:nvPr>
        </p:nvSpPr>
        <p:spPr>
          <a:xfrm rot="5400000">
            <a:off x="6917175" y="1414524"/>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7" name="Google Shape;147;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51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32">
    <p:spTree>
      <p:nvGrpSpPr>
        <p:cNvPr id="148" name="Shape 148"/>
        <p:cNvGrpSpPr/>
        <p:nvPr/>
      </p:nvGrpSpPr>
      <p:grpSpPr>
        <a:xfrm>
          <a:off x="0" y="0"/>
          <a:ext cx="0" cy="0"/>
          <a:chOff x="0" y="0"/>
          <a:chExt cx="0" cy="0"/>
        </a:xfrm>
      </p:grpSpPr>
      <p:sp>
        <p:nvSpPr>
          <p:cNvPr id="149" name="Google Shape;149;p28"/>
          <p:cNvSpPr txBox="1"/>
          <p:nvPr>
            <p:ph idx="1" type="subTitle"/>
          </p:nvPr>
        </p:nvSpPr>
        <p:spPr>
          <a:xfrm>
            <a:off x="2258125" y="3106325"/>
            <a:ext cx="3029100" cy="1009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0" name="Google Shape;150;p28"/>
          <p:cNvSpPr txBox="1"/>
          <p:nvPr>
            <p:ph type="ctrTitle"/>
          </p:nvPr>
        </p:nvSpPr>
        <p:spPr>
          <a:xfrm rot="5400000">
            <a:off x="7241489" y="1041025"/>
            <a:ext cx="1702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1" name="Google Shape;15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33">
    <p:spTree>
      <p:nvGrpSpPr>
        <p:cNvPr id="152" name="Shape 152"/>
        <p:cNvGrpSpPr/>
        <p:nvPr/>
      </p:nvGrpSpPr>
      <p:grpSpPr>
        <a:xfrm>
          <a:off x="0" y="0"/>
          <a:ext cx="0" cy="0"/>
          <a:chOff x="0" y="0"/>
          <a:chExt cx="0" cy="0"/>
        </a:xfrm>
      </p:grpSpPr>
      <p:sp>
        <p:nvSpPr>
          <p:cNvPr id="153" name="Google Shape;153;p29"/>
          <p:cNvSpPr txBox="1"/>
          <p:nvPr>
            <p:ph idx="1" type="subTitle"/>
          </p:nvPr>
        </p:nvSpPr>
        <p:spPr>
          <a:xfrm flipH="1">
            <a:off x="840600" y="2432150"/>
            <a:ext cx="1650300" cy="75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54" name="Google Shape;154;p29"/>
          <p:cNvSpPr txBox="1"/>
          <p:nvPr>
            <p:ph idx="2" type="subTitle"/>
          </p:nvPr>
        </p:nvSpPr>
        <p:spPr>
          <a:xfrm>
            <a:off x="4702174" y="1049093"/>
            <a:ext cx="19602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55" name="Google Shape;155;p29"/>
          <p:cNvSpPr txBox="1"/>
          <p:nvPr>
            <p:ph type="ctrTitle"/>
          </p:nvPr>
        </p:nvSpPr>
        <p:spPr>
          <a:xfrm>
            <a:off x="-533400" y="2047350"/>
            <a:ext cx="3024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6" name="Google Shape;156;p29"/>
          <p:cNvSpPr txBox="1"/>
          <p:nvPr>
            <p:ph idx="3" type="ctrTitle"/>
          </p:nvPr>
        </p:nvSpPr>
        <p:spPr>
          <a:xfrm>
            <a:off x="4702174" y="664293"/>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57" name="Google Shape;157;p29"/>
          <p:cNvSpPr txBox="1"/>
          <p:nvPr>
            <p:ph idx="4" type="subTitle"/>
          </p:nvPr>
        </p:nvSpPr>
        <p:spPr>
          <a:xfrm>
            <a:off x="4702174" y="3788925"/>
            <a:ext cx="2214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58" name="Google Shape;158;p29"/>
          <p:cNvSpPr txBox="1"/>
          <p:nvPr>
            <p:ph idx="5" type="ctrTitle"/>
          </p:nvPr>
        </p:nvSpPr>
        <p:spPr>
          <a:xfrm>
            <a:off x="4702174" y="3389725"/>
            <a:ext cx="24756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59" name="Google Shape;159;p29"/>
          <p:cNvSpPr txBox="1"/>
          <p:nvPr>
            <p:ph idx="6"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0" name="Google Shape;16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510">
          <p15:clr>
            <a:srgbClr val="FA7B17"/>
          </p15:clr>
        </p15:guide>
        <p15:guide id="2" pos="454">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34">
    <p:spTree>
      <p:nvGrpSpPr>
        <p:cNvPr id="161" name="Shape 161"/>
        <p:cNvGrpSpPr/>
        <p:nvPr/>
      </p:nvGrpSpPr>
      <p:grpSpPr>
        <a:xfrm>
          <a:off x="0" y="0"/>
          <a:ext cx="0" cy="0"/>
          <a:chOff x="0" y="0"/>
          <a:chExt cx="0" cy="0"/>
        </a:xfrm>
      </p:grpSpPr>
      <p:sp>
        <p:nvSpPr>
          <p:cNvPr id="162" name="Google Shape;162;p30"/>
          <p:cNvSpPr txBox="1"/>
          <p:nvPr>
            <p:ph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3" name="Google Shape;163;p30"/>
          <p:cNvSpPr txBox="1"/>
          <p:nvPr>
            <p:ph idx="1" type="subTitle"/>
          </p:nvPr>
        </p:nvSpPr>
        <p:spPr>
          <a:xfrm>
            <a:off x="1579064" y="2147200"/>
            <a:ext cx="16266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64" name="Google Shape;164;p30"/>
          <p:cNvSpPr txBox="1"/>
          <p:nvPr>
            <p:ph idx="2" type="ctrTitle"/>
          </p:nvPr>
        </p:nvSpPr>
        <p:spPr>
          <a:xfrm>
            <a:off x="1579064" y="176240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5" name="Google Shape;165;p30"/>
          <p:cNvSpPr txBox="1"/>
          <p:nvPr>
            <p:ph idx="3" type="subTitle"/>
          </p:nvPr>
        </p:nvSpPr>
        <p:spPr>
          <a:xfrm>
            <a:off x="4068269" y="2147200"/>
            <a:ext cx="16266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166" name="Google Shape;166;p30"/>
          <p:cNvSpPr txBox="1"/>
          <p:nvPr>
            <p:ph idx="4" type="ctrTitle"/>
          </p:nvPr>
        </p:nvSpPr>
        <p:spPr>
          <a:xfrm>
            <a:off x="3075567" y="1762400"/>
            <a:ext cx="2619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67" name="Google Shape;167;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168" name="Shape 168"/>
        <p:cNvGrpSpPr/>
        <p:nvPr/>
      </p:nvGrpSpPr>
      <p:grpSpPr>
        <a:xfrm>
          <a:off x="0" y="0"/>
          <a:ext cx="0" cy="0"/>
          <a:chOff x="0" y="0"/>
          <a:chExt cx="0" cy="0"/>
        </a:xfrm>
      </p:grpSpPr>
      <p:sp>
        <p:nvSpPr>
          <p:cNvPr id="169" name="Google Shape;169;p31"/>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170" name="Google Shape;170;p31"/>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
        <p:nvSpPr>
          <p:cNvPr id="171" name="Google Shape;17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8" name="Google Shape;18;p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172" name="Shape 172"/>
        <p:cNvGrpSpPr/>
        <p:nvPr/>
      </p:nvGrpSpPr>
      <p:grpSpPr>
        <a:xfrm>
          <a:off x="0" y="0"/>
          <a:ext cx="0" cy="0"/>
          <a:chOff x="0" y="0"/>
          <a:chExt cx="0" cy="0"/>
        </a:xfrm>
      </p:grpSpPr>
      <p:sp>
        <p:nvSpPr>
          <p:cNvPr id="173" name="Google Shape;173;p32"/>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74" name="Google Shape;174;p32"/>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5" name="Google Shape;17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176" name="Shape 176"/>
        <p:cNvGrpSpPr/>
        <p:nvPr/>
      </p:nvGrpSpPr>
      <p:grpSpPr>
        <a:xfrm>
          <a:off x="0" y="0"/>
          <a:ext cx="0" cy="0"/>
          <a:chOff x="0" y="0"/>
          <a:chExt cx="0" cy="0"/>
        </a:xfrm>
      </p:grpSpPr>
      <p:sp>
        <p:nvSpPr>
          <p:cNvPr id="177" name="Google Shape;177;p33"/>
          <p:cNvSpPr txBox="1"/>
          <p:nvPr>
            <p:ph idx="1" type="body"/>
          </p:nvPr>
        </p:nvSpPr>
        <p:spPr>
          <a:xfrm>
            <a:off x="642050" y="127755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78" name="Google Shape;178;p33"/>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9" name="Google Shape;179;p33"/>
          <p:cNvSpPr txBox="1"/>
          <p:nvPr>
            <p:ph idx="2" type="subTitle"/>
          </p:nvPr>
        </p:nvSpPr>
        <p:spPr>
          <a:xfrm>
            <a:off x="642050" y="540000"/>
            <a:ext cx="4655400" cy="9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
        <p:nvSpPr>
          <p:cNvPr id="180" name="Google Shape;18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27" name="Google Shape;2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latin typeface="Roboto"/>
                <a:ea typeface="Roboto"/>
                <a:cs typeface="Roboto"/>
                <a:sym typeface="Roboto"/>
              </a:defRPr>
            </a:lvl1pPr>
            <a:lvl2pPr lvl="1" algn="r">
              <a:buNone/>
              <a:defRPr sz="1300">
                <a:latin typeface="Roboto"/>
                <a:ea typeface="Roboto"/>
                <a:cs typeface="Roboto"/>
                <a:sym typeface="Roboto"/>
              </a:defRPr>
            </a:lvl2pPr>
            <a:lvl3pPr lvl="2" algn="r">
              <a:buNone/>
              <a:defRPr sz="1300">
                <a:latin typeface="Roboto"/>
                <a:ea typeface="Roboto"/>
                <a:cs typeface="Roboto"/>
                <a:sym typeface="Roboto"/>
              </a:defRPr>
            </a:lvl3pPr>
            <a:lvl4pPr lvl="3" algn="r">
              <a:buNone/>
              <a:defRPr sz="1300">
                <a:latin typeface="Roboto"/>
                <a:ea typeface="Roboto"/>
                <a:cs typeface="Roboto"/>
                <a:sym typeface="Roboto"/>
              </a:defRPr>
            </a:lvl4pPr>
            <a:lvl5pPr lvl="4" algn="r">
              <a:buNone/>
              <a:defRPr sz="1300">
                <a:latin typeface="Roboto"/>
                <a:ea typeface="Roboto"/>
                <a:cs typeface="Roboto"/>
                <a:sym typeface="Roboto"/>
              </a:defRPr>
            </a:lvl5pPr>
            <a:lvl6pPr lvl="5" algn="r">
              <a:buNone/>
              <a:defRPr sz="1300">
                <a:latin typeface="Roboto"/>
                <a:ea typeface="Roboto"/>
                <a:cs typeface="Roboto"/>
                <a:sym typeface="Roboto"/>
              </a:defRPr>
            </a:lvl6pPr>
            <a:lvl7pPr lvl="6" algn="r">
              <a:buNone/>
              <a:defRPr sz="1300">
                <a:latin typeface="Roboto"/>
                <a:ea typeface="Roboto"/>
                <a:cs typeface="Roboto"/>
                <a:sym typeface="Roboto"/>
              </a:defRPr>
            </a:lvl7pPr>
            <a:lvl8pPr lvl="7" algn="r">
              <a:buNone/>
              <a:defRPr sz="1300">
                <a:latin typeface="Roboto"/>
                <a:ea typeface="Roboto"/>
                <a:cs typeface="Roboto"/>
                <a:sym typeface="Roboto"/>
              </a:defRPr>
            </a:lvl8pPr>
            <a:lvl9pPr lvl="8" algn="r">
              <a:buNone/>
              <a:defRPr sz="13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indent="-304800" lvl="1" marL="914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indent="-304800" lvl="2" marL="1371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indent="-304800" lvl="3" marL="1828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indent="-304800" lvl="4" marL="22860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indent="-304800" lvl="5" marL="27432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indent="-304800" lvl="6" marL="3200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indent="-304800" lvl="7" marL="3657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indent="-304800" lvl="8" marL="411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Catamaran Light"/>
                <a:ea typeface="Catamaran Light"/>
                <a:cs typeface="Catamaran Light"/>
                <a:sym typeface="Catamaran Light"/>
              </a:defRPr>
            </a:lvl1pPr>
            <a:lvl2pPr lvl="1" rtl="0" algn="r">
              <a:buNone/>
              <a:defRPr sz="1300">
                <a:solidFill>
                  <a:schemeClr val="dk1"/>
                </a:solidFill>
                <a:latin typeface="Catamaran Light"/>
                <a:ea typeface="Catamaran Light"/>
                <a:cs typeface="Catamaran Light"/>
                <a:sym typeface="Catamaran Light"/>
              </a:defRPr>
            </a:lvl2pPr>
            <a:lvl3pPr lvl="2" rtl="0" algn="r">
              <a:buNone/>
              <a:defRPr sz="1300">
                <a:solidFill>
                  <a:schemeClr val="dk1"/>
                </a:solidFill>
                <a:latin typeface="Catamaran Light"/>
                <a:ea typeface="Catamaran Light"/>
                <a:cs typeface="Catamaran Light"/>
                <a:sym typeface="Catamaran Light"/>
              </a:defRPr>
            </a:lvl3pPr>
            <a:lvl4pPr lvl="3" rtl="0" algn="r">
              <a:buNone/>
              <a:defRPr sz="1300">
                <a:solidFill>
                  <a:schemeClr val="dk1"/>
                </a:solidFill>
                <a:latin typeface="Catamaran Light"/>
                <a:ea typeface="Catamaran Light"/>
                <a:cs typeface="Catamaran Light"/>
                <a:sym typeface="Catamaran Light"/>
              </a:defRPr>
            </a:lvl4pPr>
            <a:lvl5pPr lvl="4" rtl="0" algn="r">
              <a:buNone/>
              <a:defRPr sz="1300">
                <a:solidFill>
                  <a:schemeClr val="dk1"/>
                </a:solidFill>
                <a:latin typeface="Catamaran Light"/>
                <a:ea typeface="Catamaran Light"/>
                <a:cs typeface="Catamaran Light"/>
                <a:sym typeface="Catamaran Light"/>
              </a:defRPr>
            </a:lvl5pPr>
            <a:lvl6pPr lvl="5" rtl="0" algn="r">
              <a:buNone/>
              <a:defRPr sz="1300">
                <a:solidFill>
                  <a:schemeClr val="dk1"/>
                </a:solidFill>
                <a:latin typeface="Catamaran Light"/>
                <a:ea typeface="Catamaran Light"/>
                <a:cs typeface="Catamaran Light"/>
                <a:sym typeface="Catamaran Light"/>
              </a:defRPr>
            </a:lvl6pPr>
            <a:lvl7pPr lvl="6" rtl="0" algn="r">
              <a:buNone/>
              <a:defRPr sz="1300">
                <a:solidFill>
                  <a:schemeClr val="dk1"/>
                </a:solidFill>
                <a:latin typeface="Catamaran Light"/>
                <a:ea typeface="Catamaran Light"/>
                <a:cs typeface="Catamaran Light"/>
                <a:sym typeface="Catamaran Light"/>
              </a:defRPr>
            </a:lvl7pPr>
            <a:lvl8pPr lvl="7" rtl="0" algn="r">
              <a:buNone/>
              <a:defRPr sz="1300">
                <a:solidFill>
                  <a:schemeClr val="dk1"/>
                </a:solidFill>
                <a:latin typeface="Catamaran Light"/>
                <a:ea typeface="Catamaran Light"/>
                <a:cs typeface="Catamaran Light"/>
                <a:sym typeface="Catamaran Light"/>
              </a:defRPr>
            </a:lvl8pPr>
            <a:lvl9pPr lvl="8" rtl="0" algn="r">
              <a:buNone/>
              <a:defRPr sz="1300">
                <a:solidFill>
                  <a:schemeClr val="dk1"/>
                </a:solidFill>
                <a:latin typeface="Catamaran Light"/>
                <a:ea typeface="Catamaran Light"/>
                <a:cs typeface="Catamaran Light"/>
                <a:sym typeface="Catamaran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hyperlink" Target="https://www.youtube.com/watch?v=n_ZMQj09S6w" TargetMode="External"/><Relationship Id="rId6" Type="http://schemas.openxmlformats.org/officeDocument/2006/relationships/hyperlink" Target="https://www.youtube.com/watch?v=3CC4N4z3GJ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hyperlink" Target="https://www.youtube.com/watch?v=kZNkaNATmd8" TargetMode="External"/></Relationships>
</file>

<file path=ppt/slides/_rels/slide17.xml.rels><?xml version="1.0" encoding="UTF-8" standalone="yes"?><Relationships xmlns="http://schemas.openxmlformats.org/package/2006/relationships"><Relationship Id="rId10" Type="http://schemas.openxmlformats.org/officeDocument/2006/relationships/hyperlink" Target="https://machinelearningmastery.com/smote-oversampling-for-imbalanced-classification/" TargetMode="External"/><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4.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20.png"/></Relationships>
</file>

<file path=ppt/slides/_rels/slide18.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hyperlink" Target="https://www.youtube.com/watch?v=J4Wdy0Wc_xQ&amp;t=270s" TargetMode="External"/><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 Id="rId9" Type="http://schemas.openxmlformats.org/officeDocument/2006/relationships/hyperlink" Target="https://www.youtube.com/watch?v=8_4Ls7k1wyw" TargetMode="External"/><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27.png"/><Relationship Id="rId8" Type="http://schemas.openxmlformats.org/officeDocument/2006/relationships/hyperlink" Target="https://github.com/ronanb95/AlgorithmBias/blob/main/AlgorithmicBiasCore.ipynb/AlgorithmicBiasCore.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ctrTitle"/>
          </p:nvPr>
        </p:nvSpPr>
        <p:spPr>
          <a:xfrm>
            <a:off x="1868202" y="939775"/>
            <a:ext cx="66399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a:p>
            <a:pPr indent="0" lvl="0" marL="0" rtl="0" algn="l">
              <a:lnSpc>
                <a:spcPct val="115000"/>
              </a:lnSpc>
              <a:spcBef>
                <a:spcPts val="2400"/>
              </a:spcBef>
              <a:spcAft>
                <a:spcPts val="0"/>
              </a:spcAft>
              <a:buClr>
                <a:schemeClr val="dk1"/>
              </a:buClr>
              <a:buSzPts val="1100"/>
              <a:buFont typeface="Arial"/>
              <a:buNone/>
            </a:pPr>
            <a:r>
              <a:rPr lang="en">
                <a:solidFill>
                  <a:schemeClr val="accent1"/>
                </a:solidFill>
              </a:rPr>
              <a:t>Implement a scoring model</a:t>
            </a:r>
            <a:endParaRPr>
              <a:solidFill>
                <a:schemeClr val="accent1"/>
              </a:solidFill>
            </a:endParaRPr>
          </a:p>
          <a:p>
            <a:pPr indent="0" lvl="0" marL="0" rtl="0" algn="l">
              <a:lnSpc>
                <a:spcPct val="115000"/>
              </a:lnSpc>
              <a:spcBef>
                <a:spcPts val="2400"/>
              </a:spcBef>
              <a:spcAft>
                <a:spcPts val="0"/>
              </a:spcAft>
              <a:buClr>
                <a:schemeClr val="dk1"/>
              </a:buClr>
              <a:buSzPts val="1100"/>
              <a:buFont typeface="Arial"/>
              <a:buNone/>
            </a:pPr>
            <a:r>
              <a:t/>
            </a:r>
            <a:endParaRPr>
              <a:solidFill>
                <a:schemeClr val="accent1"/>
              </a:solidFill>
            </a:endParaRPr>
          </a:p>
          <a:p>
            <a:pPr indent="0" lvl="0" marL="0" rtl="0" algn="ctr">
              <a:spcBef>
                <a:spcPts val="600"/>
              </a:spcBef>
              <a:spcAft>
                <a:spcPts val="0"/>
              </a:spcAft>
              <a:buNone/>
            </a:pPr>
            <a:r>
              <a:t/>
            </a:r>
            <a:endParaRPr>
              <a:solidFill>
                <a:schemeClr val="accent1"/>
              </a:solidFill>
            </a:endParaRPr>
          </a:p>
        </p:txBody>
      </p:sp>
      <p:sp>
        <p:nvSpPr>
          <p:cNvPr id="186" name="Google Shape;186;p34"/>
          <p:cNvSpPr txBox="1"/>
          <p:nvPr>
            <p:ph idx="1" type="subTitle"/>
          </p:nvPr>
        </p:nvSpPr>
        <p:spPr>
          <a:xfrm>
            <a:off x="381488" y="2571750"/>
            <a:ext cx="5694000" cy="3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rPr>
              <a:t>ALI JAFFAR</a:t>
            </a:r>
            <a:endParaRPr sz="1700">
              <a:solidFill>
                <a:schemeClr val="accent1"/>
              </a:solidFill>
            </a:endParaRPr>
          </a:p>
          <a:p>
            <a:pPr indent="0" lvl="0" marL="0" rtl="0" algn="l">
              <a:spcBef>
                <a:spcPts val="0"/>
              </a:spcBef>
              <a:spcAft>
                <a:spcPts val="0"/>
              </a:spcAft>
              <a:buNone/>
            </a:pPr>
            <a:r>
              <a:rPr lang="en" sz="1700">
                <a:solidFill>
                  <a:schemeClr val="accent1"/>
                </a:solidFill>
              </a:rPr>
              <a:t>10/07/2022</a:t>
            </a:r>
            <a:endParaRPr sz="1700">
              <a:solidFill>
                <a:schemeClr val="accent1"/>
              </a:solidFill>
            </a:endParaRPr>
          </a:p>
        </p:txBody>
      </p:sp>
      <p:grpSp>
        <p:nvGrpSpPr>
          <p:cNvPr id="187" name="Google Shape;187;p34"/>
          <p:cNvGrpSpPr/>
          <p:nvPr/>
        </p:nvGrpSpPr>
        <p:grpSpPr>
          <a:xfrm>
            <a:off x="-1765072" y="2664807"/>
            <a:ext cx="10787812" cy="3283202"/>
            <a:chOff x="711150" y="1559663"/>
            <a:chExt cx="7721575" cy="2350013"/>
          </a:xfrm>
        </p:grpSpPr>
        <p:sp>
          <p:nvSpPr>
            <p:cNvPr id="188" name="Google Shape;188;p34"/>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med" w="med" type="none"/>
              <a:tailEnd len="med" w="med" type="none"/>
            </a:ln>
          </p:spPr>
        </p:sp>
        <p:sp>
          <p:nvSpPr>
            <p:cNvPr id="189" name="Google Shape;189;p34"/>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4"/>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4"/>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4"/>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4"/>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4"/>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4"/>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4"/>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4"/>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4"/>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34"/>
          <p:cNvGrpSpPr/>
          <p:nvPr/>
        </p:nvGrpSpPr>
        <p:grpSpPr>
          <a:xfrm>
            <a:off x="-823039" y="2664804"/>
            <a:ext cx="10790078" cy="2519041"/>
            <a:chOff x="710288" y="2137750"/>
            <a:chExt cx="7723197" cy="1803050"/>
          </a:xfrm>
        </p:grpSpPr>
        <p:sp>
          <p:nvSpPr>
            <p:cNvPr id="202" name="Google Shape;202;p34"/>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med" w="med" type="none"/>
              <a:tailEnd len="med" w="med" type="none"/>
            </a:ln>
          </p:spPr>
        </p:sp>
        <p:sp>
          <p:nvSpPr>
            <p:cNvPr id="203" name="Google Shape;203;p34"/>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4"/>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4"/>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4"/>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4"/>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Cleaning Previous Application </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296" name="Google Shape;296;p43"/>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43"/>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Analys Data</a:t>
            </a:r>
            <a:endParaRPr/>
          </a:p>
        </p:txBody>
      </p:sp>
      <p:sp>
        <p:nvSpPr>
          <p:cNvPr id="299" name="Google Shape;299;p43"/>
          <p:cNvSpPr txBox="1"/>
          <p:nvPr/>
        </p:nvSpPr>
        <p:spPr>
          <a:xfrm>
            <a:off x="5880650" y="744075"/>
            <a:ext cx="245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Removing columns with over 95% correlation with others</a:t>
            </a:r>
            <a:endParaRPr>
              <a:latin typeface="Catamaran Light"/>
              <a:ea typeface="Catamaran Light"/>
              <a:cs typeface="Catamaran Light"/>
              <a:sym typeface="Catamaran Light"/>
            </a:endParaRPr>
          </a:p>
        </p:txBody>
      </p:sp>
      <p:pic>
        <p:nvPicPr>
          <p:cNvPr id="300" name="Google Shape;300;p43"/>
          <p:cNvPicPr preferRelativeResize="0"/>
          <p:nvPr/>
        </p:nvPicPr>
        <p:blipFill>
          <a:blip r:embed="rId3">
            <a:alphaModFix/>
          </a:blip>
          <a:stretch>
            <a:fillRect/>
          </a:stretch>
        </p:blipFill>
        <p:spPr>
          <a:xfrm>
            <a:off x="866750" y="670350"/>
            <a:ext cx="4557350" cy="4320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Lazy classifier</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306" name="Google Shape;306;p44"/>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4"/>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Analyze</a:t>
            </a:r>
            <a:r>
              <a:rPr lang="en"/>
              <a:t> Data</a:t>
            </a:r>
            <a:endParaRPr/>
          </a:p>
        </p:txBody>
      </p:sp>
      <p:pic>
        <p:nvPicPr>
          <p:cNvPr id="309" name="Google Shape;309;p44"/>
          <p:cNvPicPr preferRelativeResize="0"/>
          <p:nvPr/>
        </p:nvPicPr>
        <p:blipFill>
          <a:blip r:embed="rId3">
            <a:alphaModFix/>
          </a:blip>
          <a:stretch>
            <a:fillRect/>
          </a:stretch>
        </p:blipFill>
        <p:spPr>
          <a:xfrm>
            <a:off x="866750" y="670350"/>
            <a:ext cx="3259874" cy="4320749"/>
          </a:xfrm>
          <a:prstGeom prst="rect">
            <a:avLst/>
          </a:prstGeom>
          <a:noFill/>
          <a:ln>
            <a:noFill/>
          </a:ln>
        </p:spPr>
      </p:pic>
      <p:sp>
        <p:nvSpPr>
          <p:cNvPr id="310" name="Google Shape;310;p44"/>
          <p:cNvSpPr txBox="1"/>
          <p:nvPr/>
        </p:nvSpPr>
        <p:spPr>
          <a:xfrm>
            <a:off x="4485275" y="369850"/>
            <a:ext cx="402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With Lazy classifier we were able to find that</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 LGBMCLASSIFER is an good option with an </a:t>
            </a:r>
            <a:r>
              <a:rPr lang="en">
                <a:latin typeface="Catamaran Light"/>
                <a:ea typeface="Catamaran Light"/>
                <a:cs typeface="Catamaran Light"/>
                <a:sym typeface="Catamaran Light"/>
              </a:rPr>
              <a:t>accuracy</a:t>
            </a:r>
            <a:r>
              <a:rPr lang="en">
                <a:latin typeface="Catamaran Light"/>
                <a:ea typeface="Catamaran Light"/>
                <a:cs typeface="Catamaran Light"/>
                <a:sym typeface="Catamaran Light"/>
              </a:rPr>
              <a:t> of </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92%</a:t>
            </a:r>
            <a:endParaRPr>
              <a:latin typeface="Catamaran Light"/>
              <a:ea typeface="Catamaran Light"/>
              <a:cs typeface="Catamaran Light"/>
              <a:sym typeface="Catamaran Light"/>
            </a:endParaRPr>
          </a:p>
        </p:txBody>
      </p:sp>
      <p:pic>
        <p:nvPicPr>
          <p:cNvPr id="311" name="Google Shape;311;p44"/>
          <p:cNvPicPr preferRelativeResize="0"/>
          <p:nvPr/>
        </p:nvPicPr>
        <p:blipFill>
          <a:blip r:embed="rId4">
            <a:alphaModFix/>
          </a:blip>
          <a:stretch>
            <a:fillRect/>
          </a:stretch>
        </p:blipFill>
        <p:spPr>
          <a:xfrm>
            <a:off x="4613349" y="1746413"/>
            <a:ext cx="3457575" cy="1323975"/>
          </a:xfrm>
          <a:prstGeom prst="rect">
            <a:avLst/>
          </a:prstGeom>
          <a:noFill/>
          <a:ln>
            <a:noFill/>
          </a:ln>
        </p:spPr>
      </p:pic>
      <p:sp>
        <p:nvSpPr>
          <p:cNvPr id="312" name="Google Shape;312;p44"/>
          <p:cNvSpPr txBox="1"/>
          <p:nvPr/>
        </p:nvSpPr>
        <p:spPr>
          <a:xfrm>
            <a:off x="4862250" y="1338375"/>
            <a:ext cx="36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LGMCLASSIFER </a:t>
            </a:r>
            <a:endParaRPr>
              <a:latin typeface="Catamaran Light"/>
              <a:ea typeface="Catamaran Light"/>
              <a:cs typeface="Catamaran Light"/>
              <a:sym typeface="Catamaran Light"/>
            </a:endParaRPr>
          </a:p>
        </p:txBody>
      </p:sp>
      <p:sp>
        <p:nvSpPr>
          <p:cNvPr id="313" name="Google Shape;313;p44"/>
          <p:cNvSpPr txBox="1"/>
          <p:nvPr/>
        </p:nvSpPr>
        <p:spPr>
          <a:xfrm>
            <a:off x="3046625" y="4171675"/>
            <a:ext cx="541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Ref: </a:t>
            </a:r>
            <a:r>
              <a:rPr lang="en" u="sng">
                <a:solidFill>
                  <a:schemeClr val="hlink"/>
                </a:solidFill>
                <a:latin typeface="Catamaran Light"/>
                <a:ea typeface="Catamaran Light"/>
                <a:cs typeface="Catamaran Light"/>
                <a:sym typeface="Catamaran Light"/>
                <a:hlinkClick r:id="rId5"/>
              </a:rPr>
              <a:t>https://www.youtube.com/watch?v=n_ZMQj09S6w</a:t>
            </a:r>
            <a:endParaRPr>
              <a:latin typeface="Catamaran Light"/>
              <a:ea typeface="Catamaran Light"/>
              <a:cs typeface="Catamaran Light"/>
              <a:sym typeface="Catamaran Light"/>
            </a:endParaRPr>
          </a:p>
          <a:p>
            <a:pPr indent="0" lvl="0" marL="0" rtl="0" algn="l">
              <a:spcBef>
                <a:spcPts val="0"/>
              </a:spcBef>
              <a:spcAft>
                <a:spcPts val="0"/>
              </a:spcAft>
              <a:buNone/>
            </a:pPr>
            <a:r>
              <a:rPr lang="en" u="sng">
                <a:solidFill>
                  <a:schemeClr val="hlink"/>
                </a:solidFill>
                <a:latin typeface="Catamaran Light"/>
                <a:ea typeface="Catamaran Light"/>
                <a:cs typeface="Catamaran Light"/>
                <a:sym typeface="Catamaran Light"/>
                <a:hlinkClick r:id="rId6"/>
              </a:rPr>
              <a:t>https://www.youtube.com/watch?v=3CC4N4z3GJc</a:t>
            </a:r>
            <a:endParaRPr>
              <a:latin typeface="Catamaran Light"/>
              <a:ea typeface="Catamaran Light"/>
              <a:cs typeface="Catamaran Light"/>
              <a:sym typeface="Catamaran Light"/>
            </a:endParaRPr>
          </a:p>
          <a:p>
            <a:pPr indent="0" lvl="0" marL="0" rtl="0" algn="l">
              <a:spcBef>
                <a:spcPts val="0"/>
              </a:spcBef>
              <a:spcAft>
                <a:spcPts val="0"/>
              </a:spcAft>
              <a:buNone/>
            </a:pPr>
            <a:r>
              <a:t/>
            </a:r>
            <a:endParaRPr>
              <a:latin typeface="Catamaran Light"/>
              <a:ea typeface="Catamaran Light"/>
              <a:cs typeface="Catamaran Light"/>
              <a:sym typeface="Catamaran Light"/>
            </a:endParaRPr>
          </a:p>
        </p:txBody>
      </p:sp>
      <p:sp>
        <p:nvSpPr>
          <p:cNvPr id="314" name="Google Shape;314;p44"/>
          <p:cNvSpPr txBox="1"/>
          <p:nvPr/>
        </p:nvSpPr>
        <p:spPr>
          <a:xfrm>
            <a:off x="2947750" y="3070400"/>
            <a:ext cx="533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Fast , distributed , High </a:t>
            </a:r>
            <a:r>
              <a:rPr lang="en">
                <a:latin typeface="Catamaran Light"/>
                <a:ea typeface="Catamaran Light"/>
                <a:cs typeface="Catamaran Light"/>
                <a:sym typeface="Catamaran Light"/>
              </a:rPr>
              <a:t>performance</a:t>
            </a:r>
            <a:r>
              <a:rPr lang="en">
                <a:latin typeface="Catamaran Light"/>
                <a:ea typeface="Catamaran Light"/>
                <a:cs typeface="Catamaran Light"/>
                <a:sym typeface="Catamaran Light"/>
              </a:rPr>
              <a:t> Gradient Boosting framework based on decision tree algorithm.</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It splits the tree leef wise ( others do tree wise or level wise)</a:t>
            </a:r>
            <a:endParaRPr>
              <a:latin typeface="Catamaran Light"/>
              <a:ea typeface="Catamaran Light"/>
              <a:cs typeface="Catamaran Light"/>
              <a:sym typeface="Catamaran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45"/>
          <p:cNvSpPr/>
          <p:nvPr/>
        </p:nvSpPr>
        <p:spPr>
          <a:xfrm>
            <a:off x="7396225" y="25"/>
            <a:ext cx="1738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5"/>
          <p:cNvSpPr/>
          <p:nvPr/>
        </p:nvSpPr>
        <p:spPr>
          <a:xfrm>
            <a:off x="720000" y="540000"/>
            <a:ext cx="3310200" cy="1568100"/>
          </a:xfrm>
          <a:prstGeom prst="rect">
            <a:avLst/>
          </a:prstGeom>
          <a:solidFill>
            <a:schemeClr val="accent1">
              <a:alpha val="617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txBox="1"/>
          <p:nvPr>
            <p:ph type="ctrTitle"/>
          </p:nvPr>
        </p:nvSpPr>
        <p:spPr>
          <a:xfrm>
            <a:off x="769725" y="1310050"/>
            <a:ext cx="343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Testing Model Classification </a:t>
            </a:r>
            <a:endParaRPr>
              <a:solidFill>
                <a:schemeClr val="lt1"/>
              </a:solidFill>
            </a:endParaRPr>
          </a:p>
        </p:txBody>
      </p:sp>
      <p:sp>
        <p:nvSpPr>
          <p:cNvPr id="322" name="Google Shape;322;p45"/>
          <p:cNvSpPr txBox="1"/>
          <p:nvPr>
            <p:ph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rPr>
              <a:t>01</a:t>
            </a:r>
            <a:endParaRPr>
              <a:solidFill>
                <a:schemeClr val="lt1"/>
              </a:solidFill>
            </a:endParaRPr>
          </a:p>
        </p:txBody>
      </p:sp>
      <p:sp>
        <p:nvSpPr>
          <p:cNvPr id="323" name="Google Shape;32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Standard sampling</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329" name="Google Shape;329;p46"/>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6"/>
          <p:cNvSpPr txBox="1"/>
          <p:nvPr/>
        </p:nvSpPr>
        <p:spPr>
          <a:xfrm>
            <a:off x="174500" y="825975"/>
            <a:ext cx="7343100" cy="13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We have selected LGBMClassifier and we decided to use </a:t>
            </a:r>
            <a:r>
              <a:rPr lang="en">
                <a:latin typeface="Catamaran Light"/>
                <a:ea typeface="Catamaran Light"/>
                <a:cs typeface="Catamaran Light"/>
                <a:sym typeface="Catamaran Light"/>
              </a:rPr>
              <a:t>balanced</a:t>
            </a:r>
            <a:r>
              <a:rPr lang="en">
                <a:latin typeface="Catamaran Light"/>
                <a:ea typeface="Catamaran Light"/>
                <a:cs typeface="Catamaran Light"/>
                <a:sym typeface="Catamaran Light"/>
              </a:rPr>
              <a:t> weight based on all the data,</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It cleary shows that the </a:t>
            </a:r>
            <a:r>
              <a:rPr lang="en">
                <a:latin typeface="Catamaran Light"/>
                <a:ea typeface="Catamaran Light"/>
                <a:cs typeface="Catamaran Light"/>
                <a:sym typeface="Catamaran Light"/>
              </a:rPr>
              <a:t>accuracy</a:t>
            </a:r>
            <a:r>
              <a:rPr lang="en">
                <a:latin typeface="Catamaran Light"/>
                <a:ea typeface="Catamaran Light"/>
                <a:cs typeface="Catamaran Light"/>
                <a:sym typeface="Catamaran Light"/>
              </a:rPr>
              <a:t> isn’t as desirable we would like it to be.</a:t>
            </a:r>
            <a:endParaRPr>
              <a:latin typeface="Catamaran Light"/>
              <a:ea typeface="Catamaran Light"/>
              <a:cs typeface="Catamaran Light"/>
              <a:sym typeface="Catamaran Light"/>
            </a:endParaRPr>
          </a:p>
          <a:p>
            <a:pPr indent="0" lvl="0" marL="0" rtl="0" algn="l">
              <a:spcBef>
                <a:spcPts val="0"/>
              </a:spcBef>
              <a:spcAft>
                <a:spcPts val="0"/>
              </a:spcAft>
              <a:buNone/>
            </a:pPr>
            <a:r>
              <a:t/>
            </a:r>
            <a:endParaRPr>
              <a:latin typeface="Catamaran Light"/>
              <a:ea typeface="Catamaran Light"/>
              <a:cs typeface="Catamaran Light"/>
              <a:sym typeface="Catamaran Light"/>
            </a:endParaRPr>
          </a:p>
          <a:p>
            <a:pPr indent="0" lvl="0" marL="0" rtl="0" algn="l">
              <a:spcBef>
                <a:spcPts val="0"/>
              </a:spcBef>
              <a:spcAft>
                <a:spcPts val="0"/>
              </a:spcAft>
              <a:buNone/>
            </a:pPr>
            <a:r>
              <a:rPr lang="en" sz="1050">
                <a:highlight>
                  <a:srgbClr val="FFFFFF"/>
                </a:highlight>
                <a:latin typeface="Courier New"/>
                <a:ea typeface="Courier New"/>
                <a:cs typeface="Courier New"/>
                <a:sym typeface="Courier New"/>
              </a:rPr>
              <a:t>Model accuracy score on test data: 0.7073</a:t>
            </a:r>
            <a:endParaRPr sz="105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highlight>
                  <a:srgbClr val="FFFFFF"/>
                </a:highlight>
                <a:latin typeface="Courier New"/>
                <a:ea typeface="Courier New"/>
                <a:cs typeface="Courier New"/>
                <a:sym typeface="Courier New"/>
              </a:rPr>
              <a:t>Model accuracy score on train data: 0.7184</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tamaran Light"/>
              <a:ea typeface="Catamaran Light"/>
              <a:cs typeface="Catamaran Light"/>
              <a:sym typeface="Catamaran Light"/>
            </a:endParaRPr>
          </a:p>
        </p:txBody>
      </p:sp>
      <p:pic>
        <p:nvPicPr>
          <p:cNvPr id="332" name="Google Shape;332;p46"/>
          <p:cNvPicPr preferRelativeResize="0"/>
          <p:nvPr/>
        </p:nvPicPr>
        <p:blipFill>
          <a:blip r:embed="rId3">
            <a:alphaModFix/>
          </a:blip>
          <a:stretch>
            <a:fillRect/>
          </a:stretch>
        </p:blipFill>
        <p:spPr>
          <a:xfrm>
            <a:off x="152400" y="2372475"/>
            <a:ext cx="3190875" cy="2581275"/>
          </a:xfrm>
          <a:prstGeom prst="rect">
            <a:avLst/>
          </a:prstGeom>
          <a:noFill/>
          <a:ln>
            <a:noFill/>
          </a:ln>
        </p:spPr>
      </p:pic>
      <p:pic>
        <p:nvPicPr>
          <p:cNvPr id="333" name="Google Shape;333;p46"/>
          <p:cNvPicPr preferRelativeResize="0"/>
          <p:nvPr/>
        </p:nvPicPr>
        <p:blipFill>
          <a:blip r:embed="rId4">
            <a:alphaModFix/>
          </a:blip>
          <a:stretch>
            <a:fillRect/>
          </a:stretch>
        </p:blipFill>
        <p:spPr>
          <a:xfrm>
            <a:off x="3495675" y="2372475"/>
            <a:ext cx="3933825" cy="2543175"/>
          </a:xfrm>
          <a:prstGeom prst="rect">
            <a:avLst/>
          </a:prstGeom>
          <a:noFill/>
          <a:ln>
            <a:noFill/>
          </a:ln>
        </p:spPr>
      </p:pic>
      <p:sp>
        <p:nvSpPr>
          <p:cNvPr id="334" name="Google Shape;334;p46"/>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Testing Model of Classification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LGBMClassifier Over sampling</a:t>
            </a:r>
            <a:endParaRPr sz="1200"/>
          </a:p>
        </p:txBody>
      </p:sp>
      <p:sp>
        <p:nvSpPr>
          <p:cNvPr id="340" name="Google Shape;340;p47"/>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7"/>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Testing Model of Classification </a:t>
            </a:r>
            <a:endParaRPr/>
          </a:p>
        </p:txBody>
      </p:sp>
      <p:sp>
        <p:nvSpPr>
          <p:cNvPr id="342" name="Google Shape;34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3" name="Google Shape;343;p47"/>
          <p:cNvPicPr preferRelativeResize="0"/>
          <p:nvPr/>
        </p:nvPicPr>
        <p:blipFill>
          <a:blip r:embed="rId3">
            <a:alphaModFix/>
          </a:blip>
          <a:stretch>
            <a:fillRect/>
          </a:stretch>
        </p:blipFill>
        <p:spPr>
          <a:xfrm>
            <a:off x="71100" y="1566050"/>
            <a:ext cx="3321450" cy="2480825"/>
          </a:xfrm>
          <a:prstGeom prst="rect">
            <a:avLst/>
          </a:prstGeom>
          <a:noFill/>
          <a:ln>
            <a:noFill/>
          </a:ln>
        </p:spPr>
      </p:pic>
      <p:sp>
        <p:nvSpPr>
          <p:cNvPr id="344" name="Google Shape;344;p47"/>
          <p:cNvSpPr txBox="1"/>
          <p:nvPr/>
        </p:nvSpPr>
        <p:spPr>
          <a:xfrm>
            <a:off x="304550" y="668275"/>
            <a:ext cx="555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We decided then to try over sampling. It’s to create new data that follow the patch of the current data.</a:t>
            </a:r>
            <a:endParaRPr>
              <a:latin typeface="Catamaran Light"/>
              <a:ea typeface="Catamaran Light"/>
              <a:cs typeface="Catamaran Light"/>
              <a:sym typeface="Catamaran Light"/>
            </a:endParaRPr>
          </a:p>
          <a:p>
            <a:pPr indent="0" lvl="0" marL="0" rtl="0" algn="l">
              <a:spcBef>
                <a:spcPts val="0"/>
              </a:spcBef>
              <a:spcAft>
                <a:spcPts val="0"/>
              </a:spcAft>
              <a:buNone/>
            </a:pPr>
            <a:r>
              <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Example: of </a:t>
            </a:r>
            <a:r>
              <a:rPr lang="en">
                <a:latin typeface="Catamaran Light"/>
                <a:ea typeface="Catamaran Light"/>
                <a:cs typeface="Catamaran Light"/>
                <a:sym typeface="Catamaran Light"/>
              </a:rPr>
              <a:t>standard</a:t>
            </a:r>
            <a:r>
              <a:rPr lang="en">
                <a:latin typeface="Catamaran Light"/>
                <a:ea typeface="Catamaran Light"/>
                <a:cs typeface="Catamaran Light"/>
                <a:sym typeface="Catamaran Light"/>
              </a:rPr>
              <a:t> sampling VS Over sampling</a:t>
            </a:r>
            <a:endParaRPr>
              <a:latin typeface="Catamaran Light"/>
              <a:ea typeface="Catamaran Light"/>
              <a:cs typeface="Catamaran Light"/>
              <a:sym typeface="Catamaran Light"/>
            </a:endParaRPr>
          </a:p>
        </p:txBody>
      </p:sp>
      <p:pic>
        <p:nvPicPr>
          <p:cNvPr id="345" name="Google Shape;345;p47"/>
          <p:cNvPicPr preferRelativeResize="0"/>
          <p:nvPr/>
        </p:nvPicPr>
        <p:blipFill>
          <a:blip r:embed="rId4">
            <a:alphaModFix/>
          </a:blip>
          <a:stretch>
            <a:fillRect/>
          </a:stretch>
        </p:blipFill>
        <p:spPr>
          <a:xfrm>
            <a:off x="4267399" y="1690575"/>
            <a:ext cx="3258929" cy="248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8"/>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Testing Model of Classification </a:t>
            </a:r>
            <a:endParaRPr/>
          </a:p>
        </p:txBody>
      </p:sp>
      <p:sp>
        <p:nvSpPr>
          <p:cNvPr id="352" name="Google Shape;35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48"/>
          <p:cNvSpPr txBox="1"/>
          <p:nvPr/>
        </p:nvSpPr>
        <p:spPr>
          <a:xfrm>
            <a:off x="304550" y="668275"/>
            <a:ext cx="55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Light"/>
              <a:ea typeface="Catamaran Light"/>
              <a:cs typeface="Catamaran Light"/>
              <a:sym typeface="Catamaran Light"/>
            </a:endParaRPr>
          </a:p>
        </p:txBody>
      </p:sp>
      <p:pic>
        <p:nvPicPr>
          <p:cNvPr id="354" name="Google Shape;354;p48"/>
          <p:cNvPicPr preferRelativeResize="0"/>
          <p:nvPr/>
        </p:nvPicPr>
        <p:blipFill rotWithShape="1">
          <a:blip r:embed="rId3">
            <a:alphaModFix/>
          </a:blip>
          <a:srcRect b="0" l="0" r="66853" t="0"/>
          <a:stretch/>
        </p:blipFill>
        <p:spPr>
          <a:xfrm>
            <a:off x="133625" y="769525"/>
            <a:ext cx="1530726" cy="1951100"/>
          </a:xfrm>
          <a:prstGeom prst="rect">
            <a:avLst/>
          </a:prstGeom>
          <a:noFill/>
          <a:ln>
            <a:noFill/>
          </a:ln>
        </p:spPr>
      </p:pic>
      <p:pic>
        <p:nvPicPr>
          <p:cNvPr id="355" name="Google Shape;355;p48"/>
          <p:cNvPicPr preferRelativeResize="0"/>
          <p:nvPr/>
        </p:nvPicPr>
        <p:blipFill>
          <a:blip r:embed="rId4">
            <a:alphaModFix/>
          </a:blip>
          <a:stretch>
            <a:fillRect/>
          </a:stretch>
        </p:blipFill>
        <p:spPr>
          <a:xfrm>
            <a:off x="4038899" y="1129025"/>
            <a:ext cx="3081647" cy="2267546"/>
          </a:xfrm>
          <a:prstGeom prst="rect">
            <a:avLst/>
          </a:prstGeom>
          <a:noFill/>
          <a:ln>
            <a:noFill/>
          </a:ln>
        </p:spPr>
      </p:pic>
      <p:pic>
        <p:nvPicPr>
          <p:cNvPr id="356" name="Google Shape;356;p48"/>
          <p:cNvPicPr preferRelativeResize="0"/>
          <p:nvPr/>
        </p:nvPicPr>
        <p:blipFill rotWithShape="1">
          <a:blip r:embed="rId3">
            <a:alphaModFix/>
          </a:blip>
          <a:srcRect b="0" l="69822" r="0" t="0"/>
          <a:stretch/>
        </p:blipFill>
        <p:spPr>
          <a:xfrm>
            <a:off x="1786600" y="769525"/>
            <a:ext cx="1393626" cy="1951100"/>
          </a:xfrm>
          <a:prstGeom prst="rect">
            <a:avLst/>
          </a:prstGeom>
          <a:noFill/>
          <a:ln>
            <a:noFill/>
          </a:ln>
        </p:spPr>
      </p:pic>
      <p:sp>
        <p:nvSpPr>
          <p:cNvPr id="357" name="Google Shape;357;p48"/>
          <p:cNvSpPr txBox="1"/>
          <p:nvPr/>
        </p:nvSpPr>
        <p:spPr>
          <a:xfrm>
            <a:off x="4156175" y="6425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Random forest</a:t>
            </a:r>
            <a:endParaRPr>
              <a:latin typeface="Catamaran Light"/>
              <a:ea typeface="Catamaran Light"/>
              <a:cs typeface="Catamaran Light"/>
              <a:sym typeface="Catamaran Light"/>
            </a:endParaRPr>
          </a:p>
        </p:txBody>
      </p:sp>
      <p:sp>
        <p:nvSpPr>
          <p:cNvPr id="358" name="Google Shape;358;p48"/>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LGBMClassifier Over sampling</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9"/>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Testing Model of Classification </a:t>
            </a:r>
            <a:endParaRPr/>
          </a:p>
        </p:txBody>
      </p:sp>
      <p:sp>
        <p:nvSpPr>
          <p:cNvPr id="365" name="Google Shape;36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49"/>
          <p:cNvSpPr txBox="1"/>
          <p:nvPr/>
        </p:nvSpPr>
        <p:spPr>
          <a:xfrm>
            <a:off x="304550" y="439675"/>
            <a:ext cx="55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Light"/>
              <a:ea typeface="Catamaran Light"/>
              <a:cs typeface="Catamaran Light"/>
              <a:sym typeface="Catamaran Light"/>
            </a:endParaRPr>
          </a:p>
        </p:txBody>
      </p:sp>
      <p:sp>
        <p:nvSpPr>
          <p:cNvPr id="367" name="Google Shape;367;p49"/>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LGBMClassifier Under sampling</a:t>
            </a:r>
            <a:endParaRPr sz="1200"/>
          </a:p>
        </p:txBody>
      </p:sp>
      <p:pic>
        <p:nvPicPr>
          <p:cNvPr id="368" name="Google Shape;368;p49"/>
          <p:cNvPicPr preferRelativeResize="0"/>
          <p:nvPr/>
        </p:nvPicPr>
        <p:blipFill>
          <a:blip r:embed="rId3">
            <a:alphaModFix/>
          </a:blip>
          <a:stretch>
            <a:fillRect/>
          </a:stretch>
        </p:blipFill>
        <p:spPr>
          <a:xfrm>
            <a:off x="161800" y="731150"/>
            <a:ext cx="7600950" cy="2162175"/>
          </a:xfrm>
          <a:prstGeom prst="rect">
            <a:avLst/>
          </a:prstGeom>
          <a:noFill/>
          <a:ln>
            <a:noFill/>
          </a:ln>
        </p:spPr>
      </p:pic>
      <p:sp>
        <p:nvSpPr>
          <p:cNvPr id="369" name="Google Shape;369;p49"/>
          <p:cNvSpPr txBox="1"/>
          <p:nvPr/>
        </p:nvSpPr>
        <p:spPr>
          <a:xfrm>
            <a:off x="385525" y="4515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Tomek links</a:t>
            </a:r>
            <a:endParaRPr>
              <a:latin typeface="Catamaran Light"/>
              <a:ea typeface="Catamaran Light"/>
              <a:cs typeface="Catamaran Light"/>
              <a:sym typeface="Catamaran Light"/>
            </a:endParaRPr>
          </a:p>
        </p:txBody>
      </p:sp>
      <p:sp>
        <p:nvSpPr>
          <p:cNvPr id="370" name="Google Shape;370;p49"/>
          <p:cNvSpPr txBox="1"/>
          <p:nvPr/>
        </p:nvSpPr>
        <p:spPr>
          <a:xfrm>
            <a:off x="50" y="3001325"/>
            <a:ext cx="4156200" cy="221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tamaran Light"/>
                <a:ea typeface="Catamaran Light"/>
                <a:cs typeface="Catamaran Light"/>
                <a:sym typeface="Catamaran Light"/>
              </a:rPr>
              <a:t>Near Miss :</a:t>
            </a:r>
            <a:r>
              <a:rPr lang="en" sz="900" u="sng">
                <a:solidFill>
                  <a:schemeClr val="hlink"/>
                </a:solidFill>
                <a:latin typeface="Catamaran Light"/>
                <a:ea typeface="Catamaran Light"/>
                <a:cs typeface="Catamaran Light"/>
                <a:sym typeface="Catamaran Light"/>
                <a:hlinkClick r:id="rId4"/>
              </a:rPr>
              <a:t>https://www.youtube.com/watch?v=kZNkaNATmd8</a:t>
            </a:r>
            <a:endParaRPr sz="900">
              <a:latin typeface="Catamaran Light"/>
              <a:ea typeface="Catamaran Light"/>
              <a:cs typeface="Catamaran Light"/>
              <a:sym typeface="Catamaran Light"/>
            </a:endParaRPr>
          </a:p>
          <a:p>
            <a:pPr indent="0" lvl="0" marL="0" rtl="0" algn="l">
              <a:lnSpc>
                <a:spcPct val="115000"/>
              </a:lnSpc>
              <a:spcBef>
                <a:spcPts val="0"/>
              </a:spcBef>
              <a:spcAft>
                <a:spcPts val="0"/>
              </a:spcAft>
              <a:buNone/>
            </a:pPr>
            <a:r>
              <a:rPr lang="en" sz="900">
                <a:latin typeface="Catamaran Light"/>
                <a:ea typeface="Catamaran Light"/>
                <a:cs typeface="Catamaran Light"/>
                <a:sym typeface="Catamaran Light"/>
              </a:rPr>
              <a:t>NearMiss from the imblearn library uses the KNN (K Nearest Neighbors) to do under sampling.</a:t>
            </a:r>
            <a:endParaRPr sz="900">
              <a:latin typeface="Catamaran Light"/>
              <a:ea typeface="Catamaran Light"/>
              <a:cs typeface="Catamaran Light"/>
              <a:sym typeface="Catamaran Light"/>
            </a:endParaRPr>
          </a:p>
          <a:p>
            <a:pPr indent="0" lvl="0" marL="0" rtl="0" algn="l">
              <a:lnSpc>
                <a:spcPct val="115000"/>
              </a:lnSpc>
              <a:spcBef>
                <a:spcPts val="0"/>
              </a:spcBef>
              <a:spcAft>
                <a:spcPts val="0"/>
              </a:spcAft>
              <a:buNone/>
            </a:pPr>
            <a:r>
              <a:rPr lang="en" sz="900">
                <a:latin typeface="Catamaran Light"/>
                <a:ea typeface="Catamaran Light"/>
                <a:cs typeface="Catamaran Light"/>
                <a:sym typeface="Catamaran Light"/>
              </a:rPr>
              <a:t>There are three versions of NearMiss algorithms. Based on the documentation of the imblearn library, here are the differences of the three versions:</a:t>
            </a:r>
            <a:endParaRPr sz="900">
              <a:latin typeface="Catamaran Light"/>
              <a:ea typeface="Catamaran Light"/>
              <a:cs typeface="Catamaran Light"/>
              <a:sym typeface="Catamaran Light"/>
            </a:endParaRPr>
          </a:p>
          <a:p>
            <a:pPr indent="-266700" lvl="0" marL="457200" rtl="0" algn="l">
              <a:lnSpc>
                <a:spcPct val="115000"/>
              </a:lnSpc>
              <a:spcBef>
                <a:spcPts val="0"/>
              </a:spcBef>
              <a:spcAft>
                <a:spcPts val="0"/>
              </a:spcAft>
              <a:buSzPts val="600"/>
              <a:buChar char="●"/>
            </a:pPr>
            <a:r>
              <a:rPr lang="en" sz="900">
                <a:latin typeface="Catamaran Light"/>
                <a:ea typeface="Catamaran Light"/>
                <a:cs typeface="Catamaran Light"/>
                <a:sym typeface="Catamaran Light"/>
              </a:rPr>
              <a:t>"NearMiss-1 selects the positive samples for which the average distance to the N closest samples of the negative class is the smallest."</a:t>
            </a:r>
            <a:endParaRPr sz="900">
              <a:latin typeface="Catamaran Light"/>
              <a:ea typeface="Catamaran Light"/>
              <a:cs typeface="Catamaran Light"/>
              <a:sym typeface="Catamaran Light"/>
            </a:endParaRPr>
          </a:p>
          <a:p>
            <a:pPr indent="-266700" lvl="0" marL="457200" rtl="0" algn="l">
              <a:lnSpc>
                <a:spcPct val="115000"/>
              </a:lnSpc>
              <a:spcBef>
                <a:spcPts val="0"/>
              </a:spcBef>
              <a:spcAft>
                <a:spcPts val="0"/>
              </a:spcAft>
              <a:buSzPts val="600"/>
              <a:buChar char="●"/>
            </a:pPr>
            <a:r>
              <a:rPr lang="en" sz="900">
                <a:latin typeface="Catamaran Light"/>
                <a:ea typeface="Catamaran Light"/>
                <a:cs typeface="Catamaran Light"/>
                <a:sym typeface="Catamaran Light"/>
              </a:rPr>
              <a:t>"NearMiss-2 selects the positive samples for which the average distance to the N farthest samples of the negative class is the smallest."</a:t>
            </a:r>
            <a:endParaRPr sz="900">
              <a:latin typeface="Catamaran Light"/>
              <a:ea typeface="Catamaran Light"/>
              <a:cs typeface="Catamaran Light"/>
              <a:sym typeface="Catamaran Light"/>
            </a:endParaRPr>
          </a:p>
          <a:p>
            <a:pPr indent="-266700" lvl="0" marL="457200" rtl="0" algn="l">
              <a:lnSpc>
                <a:spcPct val="115000"/>
              </a:lnSpc>
              <a:spcBef>
                <a:spcPts val="0"/>
              </a:spcBef>
              <a:spcAft>
                <a:spcPts val="1200"/>
              </a:spcAft>
              <a:buSzPts val="600"/>
              <a:buChar char="●"/>
            </a:pPr>
            <a:r>
              <a:rPr lang="en" sz="900">
                <a:latin typeface="Catamaran Light"/>
                <a:ea typeface="Catamaran Light"/>
                <a:cs typeface="Catamaran Light"/>
                <a:sym typeface="Catamaran Light"/>
              </a:rPr>
              <a:t>"NearMiss-3 is a 2-steps algorithm. First, for each negative sample, their M nearest-neighbors will be kept. Then, the positive samples selected are the one for which the average distance to the N nearest-neighbors is the largest."</a:t>
            </a:r>
            <a:endParaRPr sz="900">
              <a:latin typeface="Catamaran Light"/>
              <a:ea typeface="Catamaran Light"/>
              <a:cs typeface="Catamaran Light"/>
              <a:sym typeface="Catamaran Light"/>
            </a:endParaRPr>
          </a:p>
        </p:txBody>
      </p:sp>
      <p:sp>
        <p:nvSpPr>
          <p:cNvPr id="371" name="Google Shape;371;p49"/>
          <p:cNvSpPr txBox="1"/>
          <p:nvPr/>
        </p:nvSpPr>
        <p:spPr>
          <a:xfrm>
            <a:off x="4842600" y="3124975"/>
            <a:ext cx="303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Random </a:t>
            </a:r>
            <a:r>
              <a:rPr lang="en">
                <a:latin typeface="Catamaran Light"/>
                <a:ea typeface="Catamaran Light"/>
                <a:cs typeface="Catamaran Light"/>
                <a:sym typeface="Catamaran Light"/>
              </a:rPr>
              <a:t>Undersampling</a:t>
            </a:r>
            <a:r>
              <a:rPr lang="en">
                <a:latin typeface="Catamaran Light"/>
                <a:ea typeface="Catamaran Light"/>
                <a:cs typeface="Catamaran Light"/>
                <a:sym typeface="Catamaran Light"/>
              </a:rPr>
              <a:t> it select randomly points </a:t>
            </a:r>
            <a:r>
              <a:rPr lang="en">
                <a:latin typeface="Catamaran Light"/>
                <a:ea typeface="Catamaran Light"/>
                <a:cs typeface="Catamaran Light"/>
                <a:sym typeface="Catamaran Light"/>
              </a:rPr>
              <a:t>across</a:t>
            </a:r>
            <a:r>
              <a:rPr lang="en">
                <a:latin typeface="Catamaran Light"/>
                <a:ea typeface="Catamaran Light"/>
                <a:cs typeface="Catamaran Light"/>
                <a:sym typeface="Catamaran Light"/>
              </a:rPr>
              <a:t> the data to reduce the size of the sampling</a:t>
            </a:r>
            <a:endParaRPr>
              <a:latin typeface="Catamaran Light"/>
              <a:ea typeface="Catamaran Light"/>
              <a:cs typeface="Catamaran Light"/>
              <a:sym typeface="Catamaran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type="ctrTitle"/>
          </p:nvPr>
        </p:nvSpPr>
        <p:spPr>
          <a:xfrm>
            <a:off x="714352" y="60900"/>
            <a:ext cx="51663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LGBMClassifier Over sampling  </a:t>
            </a:r>
            <a:endParaRPr sz="1200"/>
          </a:p>
        </p:txBody>
      </p:sp>
      <p:sp>
        <p:nvSpPr>
          <p:cNvPr id="377" name="Google Shape;377;p50"/>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0"/>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Testing Model of Classification </a:t>
            </a:r>
            <a:endParaRPr/>
          </a:p>
        </p:txBody>
      </p:sp>
      <p:sp>
        <p:nvSpPr>
          <p:cNvPr id="379" name="Google Shape;37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0" name="Google Shape;380;p50"/>
          <p:cNvPicPr preferRelativeResize="0"/>
          <p:nvPr/>
        </p:nvPicPr>
        <p:blipFill>
          <a:blip r:embed="rId3">
            <a:alphaModFix/>
          </a:blip>
          <a:stretch>
            <a:fillRect/>
          </a:stretch>
        </p:blipFill>
        <p:spPr>
          <a:xfrm>
            <a:off x="50" y="860400"/>
            <a:ext cx="2439500" cy="1653575"/>
          </a:xfrm>
          <a:prstGeom prst="rect">
            <a:avLst/>
          </a:prstGeom>
          <a:noFill/>
          <a:ln>
            <a:noFill/>
          </a:ln>
        </p:spPr>
      </p:pic>
      <p:pic>
        <p:nvPicPr>
          <p:cNvPr id="381" name="Google Shape;381;p50"/>
          <p:cNvPicPr preferRelativeResize="0"/>
          <p:nvPr/>
        </p:nvPicPr>
        <p:blipFill>
          <a:blip r:embed="rId4">
            <a:alphaModFix/>
          </a:blip>
          <a:stretch>
            <a:fillRect/>
          </a:stretch>
        </p:blipFill>
        <p:spPr>
          <a:xfrm>
            <a:off x="2439550" y="923525"/>
            <a:ext cx="1448300" cy="1476925"/>
          </a:xfrm>
          <a:prstGeom prst="rect">
            <a:avLst/>
          </a:prstGeom>
          <a:noFill/>
          <a:ln>
            <a:noFill/>
          </a:ln>
        </p:spPr>
      </p:pic>
      <p:sp>
        <p:nvSpPr>
          <p:cNvPr id="382" name="Google Shape;382;p50"/>
          <p:cNvSpPr txBox="1"/>
          <p:nvPr/>
        </p:nvSpPr>
        <p:spPr>
          <a:xfrm>
            <a:off x="229275" y="263875"/>
            <a:ext cx="3820800" cy="9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          SMOTE</a:t>
            </a:r>
            <a:endParaRPr>
              <a:latin typeface="Catamaran Light"/>
              <a:ea typeface="Catamaran Light"/>
              <a:cs typeface="Catamaran Light"/>
              <a:sym typeface="Catamaran Light"/>
            </a:endParaRPr>
          </a:p>
          <a:p>
            <a:pPr indent="0" lvl="0" marL="0" rtl="0" algn="l">
              <a:spcBef>
                <a:spcPts val="0"/>
              </a:spcBef>
              <a:spcAft>
                <a:spcPts val="0"/>
              </a:spcAft>
              <a:buNone/>
            </a:pPr>
            <a:r>
              <a:rPr lang="en" sz="1050">
                <a:highlight>
                  <a:srgbClr val="FFFFFF"/>
                </a:highlight>
                <a:latin typeface="Courier New"/>
                <a:ea typeface="Courier New"/>
                <a:cs typeface="Courier New"/>
                <a:sym typeface="Courier New"/>
              </a:rPr>
              <a:t>Model accuracy score on test data: 0.9528</a:t>
            </a:r>
            <a:endParaRPr sz="105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highlight>
                  <a:srgbClr val="FFFFFF"/>
                </a:highlight>
                <a:latin typeface="Courier New"/>
                <a:ea typeface="Courier New"/>
                <a:cs typeface="Courier New"/>
                <a:sym typeface="Courier New"/>
              </a:rPr>
              <a:t>Model accuracy score on train data: 0.9533</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latin typeface="Catamaran Light"/>
                <a:ea typeface="Catamaran Light"/>
                <a:cs typeface="Catamaran Light"/>
                <a:sym typeface="Catamaran Light"/>
              </a:rPr>
              <a:t>		</a:t>
            </a:r>
            <a:endParaRPr>
              <a:latin typeface="Catamaran Light"/>
              <a:ea typeface="Catamaran Light"/>
              <a:cs typeface="Catamaran Light"/>
              <a:sym typeface="Catamaran Light"/>
            </a:endParaRPr>
          </a:p>
        </p:txBody>
      </p:sp>
      <p:pic>
        <p:nvPicPr>
          <p:cNvPr id="383" name="Google Shape;383;p50"/>
          <p:cNvPicPr preferRelativeResize="0"/>
          <p:nvPr/>
        </p:nvPicPr>
        <p:blipFill>
          <a:blip r:embed="rId5">
            <a:alphaModFix/>
          </a:blip>
          <a:stretch>
            <a:fillRect/>
          </a:stretch>
        </p:blipFill>
        <p:spPr>
          <a:xfrm>
            <a:off x="6209051" y="923525"/>
            <a:ext cx="1554125" cy="1548133"/>
          </a:xfrm>
          <a:prstGeom prst="rect">
            <a:avLst/>
          </a:prstGeom>
          <a:noFill/>
          <a:ln>
            <a:noFill/>
          </a:ln>
        </p:spPr>
      </p:pic>
      <p:pic>
        <p:nvPicPr>
          <p:cNvPr id="384" name="Google Shape;384;p50"/>
          <p:cNvPicPr preferRelativeResize="0"/>
          <p:nvPr/>
        </p:nvPicPr>
        <p:blipFill>
          <a:blip r:embed="rId6">
            <a:alphaModFix/>
          </a:blip>
          <a:stretch>
            <a:fillRect/>
          </a:stretch>
        </p:blipFill>
        <p:spPr>
          <a:xfrm>
            <a:off x="4050076" y="923525"/>
            <a:ext cx="2158977" cy="1477500"/>
          </a:xfrm>
          <a:prstGeom prst="rect">
            <a:avLst/>
          </a:prstGeom>
          <a:noFill/>
          <a:ln>
            <a:noFill/>
          </a:ln>
        </p:spPr>
      </p:pic>
      <p:sp>
        <p:nvSpPr>
          <p:cNvPr id="385" name="Google Shape;385;p50"/>
          <p:cNvSpPr txBox="1"/>
          <p:nvPr/>
        </p:nvSpPr>
        <p:spPr>
          <a:xfrm>
            <a:off x="84825" y="2529600"/>
            <a:ext cx="6764700" cy="8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tamaran Light"/>
                <a:ea typeface="Catamaran Light"/>
                <a:cs typeface="Catamaran Light"/>
                <a:sym typeface="Catamaran Light"/>
              </a:rPr>
              <a:t>Random Forest</a:t>
            </a:r>
            <a:r>
              <a:rPr lang="en" sz="1000">
                <a:latin typeface="Catamaran Light"/>
                <a:ea typeface="Catamaran Light"/>
                <a:cs typeface="Catamaran Light"/>
                <a:sym typeface="Catamaran Light"/>
              </a:rPr>
              <a:t>	</a:t>
            </a:r>
            <a:endParaRPr sz="1000">
              <a:latin typeface="Catamaran Light"/>
              <a:ea typeface="Catamaran Light"/>
              <a:cs typeface="Catamaran Light"/>
              <a:sym typeface="Catamaran Light"/>
            </a:endParaRPr>
          </a:p>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Model accuracy score on test data: 0.7125</a:t>
            </a:r>
            <a:endParaRPr sz="10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highlight>
                  <a:srgbClr val="FFFFFF"/>
                </a:highlight>
                <a:latin typeface="Courier New"/>
                <a:ea typeface="Courier New"/>
                <a:cs typeface="Courier New"/>
                <a:sym typeface="Courier New"/>
              </a:rPr>
              <a:t>Model accuracy score on train data: 0.7212</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latin typeface="Catamaran Light"/>
                <a:ea typeface="Catamaran Light"/>
                <a:cs typeface="Catamaran Light"/>
                <a:sym typeface="Catamaran Light"/>
              </a:rPr>
              <a:t>				</a:t>
            </a:r>
            <a:endParaRPr sz="1000">
              <a:latin typeface="Catamaran Light"/>
              <a:ea typeface="Catamaran Light"/>
              <a:cs typeface="Catamaran Light"/>
              <a:sym typeface="Catamaran Light"/>
            </a:endParaRPr>
          </a:p>
        </p:txBody>
      </p:sp>
      <p:pic>
        <p:nvPicPr>
          <p:cNvPr id="386" name="Google Shape;386;p50"/>
          <p:cNvPicPr preferRelativeResize="0"/>
          <p:nvPr/>
        </p:nvPicPr>
        <p:blipFill>
          <a:blip r:embed="rId7">
            <a:alphaModFix/>
          </a:blip>
          <a:stretch>
            <a:fillRect/>
          </a:stretch>
        </p:blipFill>
        <p:spPr>
          <a:xfrm>
            <a:off x="2426337" y="3196000"/>
            <a:ext cx="1742335" cy="1756500"/>
          </a:xfrm>
          <a:prstGeom prst="rect">
            <a:avLst/>
          </a:prstGeom>
          <a:noFill/>
          <a:ln>
            <a:noFill/>
          </a:ln>
        </p:spPr>
      </p:pic>
      <p:pic>
        <p:nvPicPr>
          <p:cNvPr id="387" name="Google Shape;387;p50"/>
          <p:cNvPicPr preferRelativeResize="0"/>
          <p:nvPr/>
        </p:nvPicPr>
        <p:blipFill>
          <a:blip r:embed="rId8">
            <a:alphaModFix/>
          </a:blip>
          <a:stretch>
            <a:fillRect/>
          </a:stretch>
        </p:blipFill>
        <p:spPr>
          <a:xfrm>
            <a:off x="-44753" y="3196000"/>
            <a:ext cx="2529095" cy="1756500"/>
          </a:xfrm>
          <a:prstGeom prst="rect">
            <a:avLst/>
          </a:prstGeom>
          <a:noFill/>
          <a:ln>
            <a:noFill/>
          </a:ln>
        </p:spPr>
      </p:pic>
      <p:pic>
        <p:nvPicPr>
          <p:cNvPr id="388" name="Google Shape;388;p50"/>
          <p:cNvPicPr preferRelativeResize="0"/>
          <p:nvPr/>
        </p:nvPicPr>
        <p:blipFill>
          <a:blip r:embed="rId9">
            <a:alphaModFix/>
          </a:blip>
          <a:stretch>
            <a:fillRect/>
          </a:stretch>
        </p:blipFill>
        <p:spPr>
          <a:xfrm>
            <a:off x="3441247" y="152250"/>
            <a:ext cx="2371725" cy="304800"/>
          </a:xfrm>
          <a:prstGeom prst="rect">
            <a:avLst/>
          </a:prstGeom>
          <a:noFill/>
          <a:ln>
            <a:noFill/>
          </a:ln>
        </p:spPr>
      </p:pic>
      <p:sp>
        <p:nvSpPr>
          <p:cNvPr id="389" name="Google Shape;389;p50"/>
          <p:cNvSpPr txBox="1"/>
          <p:nvPr/>
        </p:nvSpPr>
        <p:spPr>
          <a:xfrm>
            <a:off x="4165575" y="290725"/>
            <a:ext cx="5416200" cy="9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FFFFF"/>
                </a:highlight>
                <a:latin typeface="Courier New"/>
                <a:ea typeface="Courier New"/>
                <a:cs typeface="Courier New"/>
                <a:sym typeface="Courier New"/>
              </a:rPr>
              <a:t>ADASYN</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highlight>
                  <a:srgbClr val="FFFFFF"/>
                </a:highlight>
                <a:latin typeface="Courier New"/>
                <a:ea typeface="Courier New"/>
                <a:cs typeface="Courier New"/>
                <a:sym typeface="Courier New"/>
              </a:rPr>
              <a:t>Model accuracy score on test data: 0.9536</a:t>
            </a:r>
            <a:endParaRPr sz="105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highlight>
                  <a:srgbClr val="FFFFFF"/>
                </a:highlight>
                <a:latin typeface="Courier New"/>
                <a:ea typeface="Courier New"/>
                <a:cs typeface="Courier New"/>
                <a:sym typeface="Courier New"/>
              </a:rPr>
              <a:t>Model accuracy score on train data: 0.9535</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tamaran Light"/>
              <a:ea typeface="Catamaran Light"/>
              <a:cs typeface="Catamaran Light"/>
              <a:sym typeface="Catamaran Light"/>
            </a:endParaRPr>
          </a:p>
        </p:txBody>
      </p:sp>
      <p:sp>
        <p:nvSpPr>
          <p:cNvPr id="390" name="Google Shape;390;p50"/>
          <p:cNvSpPr txBox="1"/>
          <p:nvPr/>
        </p:nvSpPr>
        <p:spPr>
          <a:xfrm>
            <a:off x="4504100" y="2683025"/>
            <a:ext cx="3667200" cy="4824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1200"/>
              </a:spcAft>
              <a:buSzPts val="900"/>
              <a:buChar char="●"/>
            </a:pPr>
            <a:r>
              <a:rPr b="1" lang="en" sz="900" u="sng">
                <a:solidFill>
                  <a:schemeClr val="dk1"/>
                </a:solidFill>
                <a:hlinkClick r:id="rId10">
                  <a:extLst>
                    <a:ext uri="{A12FA001-AC4F-418D-AE19-62706E023703}">
                      <ahyp:hlinkClr val="tx"/>
                    </a:ext>
                  </a:extLst>
                </a:hlinkClick>
              </a:rPr>
              <a:t>https://machinelearningmastery.com/smote-oversampling-for-imbalanced-classification/</a:t>
            </a:r>
            <a:endParaRPr>
              <a:latin typeface="Catamaran Light"/>
              <a:ea typeface="Catamaran Light"/>
              <a:cs typeface="Catamaran Light"/>
              <a:sym typeface="Catamaran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txBox="1"/>
          <p:nvPr>
            <p:ph type="ctrTitle"/>
          </p:nvPr>
        </p:nvSpPr>
        <p:spPr>
          <a:xfrm>
            <a:off x="714352" y="60900"/>
            <a:ext cx="51663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LGBMClassifier Under sampling  </a:t>
            </a:r>
            <a:endParaRPr sz="1200"/>
          </a:p>
        </p:txBody>
      </p:sp>
      <p:sp>
        <p:nvSpPr>
          <p:cNvPr id="396" name="Google Shape;396;p51"/>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1"/>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Testing Model of Classification </a:t>
            </a:r>
            <a:endParaRPr/>
          </a:p>
        </p:txBody>
      </p:sp>
      <p:sp>
        <p:nvSpPr>
          <p:cNvPr id="398" name="Google Shape;398;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51"/>
          <p:cNvSpPr txBox="1"/>
          <p:nvPr/>
        </p:nvSpPr>
        <p:spPr>
          <a:xfrm>
            <a:off x="107275" y="2599013"/>
            <a:ext cx="6764700" cy="9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Tomeklinks  </a:t>
            </a:r>
            <a:r>
              <a:rPr lang="en" sz="1050">
                <a:highlight>
                  <a:srgbClr val="FFFFFF"/>
                </a:highlight>
                <a:latin typeface="Courier New"/>
                <a:ea typeface="Courier New"/>
                <a:cs typeface="Courier New"/>
                <a:sym typeface="Courier New"/>
              </a:rPr>
              <a:t>Counter({1: 24825, 0: 271324})</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highlight>
                  <a:srgbClr val="FFFFFF"/>
                </a:highlight>
                <a:latin typeface="Courier New"/>
                <a:ea typeface="Courier New"/>
                <a:cs typeface="Courier New"/>
                <a:sym typeface="Courier New"/>
              </a:rPr>
              <a:t>Model accuracy score on test data: 0.9161</a:t>
            </a:r>
            <a:endParaRPr sz="105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highlight>
                  <a:srgbClr val="FFFFFF"/>
                </a:highlight>
                <a:latin typeface="Courier New"/>
                <a:ea typeface="Courier New"/>
                <a:cs typeface="Courier New"/>
                <a:sym typeface="Courier New"/>
              </a:rPr>
              <a:t>Model accuracy score on train data: 0.9181</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highlight>
                <a:srgbClr val="FFFFFF"/>
              </a:highlight>
              <a:latin typeface="Courier New"/>
              <a:ea typeface="Courier New"/>
              <a:cs typeface="Courier New"/>
              <a:sym typeface="Courier New"/>
            </a:endParaRPr>
          </a:p>
        </p:txBody>
      </p:sp>
      <p:sp>
        <p:nvSpPr>
          <p:cNvPr id="400" name="Google Shape;400;p51"/>
          <p:cNvSpPr txBox="1"/>
          <p:nvPr/>
        </p:nvSpPr>
        <p:spPr>
          <a:xfrm>
            <a:off x="3744425" y="514225"/>
            <a:ext cx="3651000" cy="112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Near Miss	</a:t>
            </a:r>
            <a:r>
              <a:rPr lang="en" sz="1050">
                <a:highlight>
                  <a:srgbClr val="FFFFFF"/>
                </a:highlight>
                <a:latin typeface="Courier New"/>
                <a:ea typeface="Courier New"/>
                <a:cs typeface="Courier New"/>
                <a:sym typeface="Courier New"/>
              </a:rPr>
              <a:t>Counter({0: 24825, 1: 24825})</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highlight>
                  <a:srgbClr val="FFFFFF"/>
                </a:highlight>
                <a:latin typeface="Courier New"/>
                <a:ea typeface="Courier New"/>
                <a:cs typeface="Courier New"/>
                <a:sym typeface="Courier New"/>
              </a:rPr>
              <a:t>Model accuracy score on test data: 0.8563</a:t>
            </a:r>
            <a:endParaRPr sz="105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highlight>
                  <a:srgbClr val="FFFFFF"/>
                </a:highlight>
                <a:latin typeface="Courier New"/>
                <a:ea typeface="Courier New"/>
                <a:cs typeface="Courier New"/>
                <a:sym typeface="Courier New"/>
              </a:rPr>
              <a:t>Model accuracy score on train data: 0.8836</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latin typeface="Catamaran Light"/>
                <a:ea typeface="Catamaran Light"/>
                <a:cs typeface="Catamaran Light"/>
                <a:sym typeface="Catamaran Light"/>
              </a:rPr>
              <a:t>	</a:t>
            </a:r>
            <a:endParaRPr>
              <a:latin typeface="Catamaran Light"/>
              <a:ea typeface="Catamaran Light"/>
              <a:cs typeface="Catamaran Light"/>
              <a:sym typeface="Catamaran Light"/>
            </a:endParaRPr>
          </a:p>
        </p:txBody>
      </p:sp>
      <p:pic>
        <p:nvPicPr>
          <p:cNvPr id="401" name="Google Shape;401;p51"/>
          <p:cNvPicPr preferRelativeResize="0"/>
          <p:nvPr/>
        </p:nvPicPr>
        <p:blipFill>
          <a:blip r:embed="rId3">
            <a:alphaModFix/>
          </a:blip>
          <a:stretch>
            <a:fillRect/>
          </a:stretch>
        </p:blipFill>
        <p:spPr>
          <a:xfrm>
            <a:off x="2396952" y="1241650"/>
            <a:ext cx="1347478" cy="1407475"/>
          </a:xfrm>
          <a:prstGeom prst="rect">
            <a:avLst/>
          </a:prstGeom>
          <a:noFill/>
          <a:ln>
            <a:noFill/>
          </a:ln>
        </p:spPr>
      </p:pic>
      <p:pic>
        <p:nvPicPr>
          <p:cNvPr id="402" name="Google Shape;402;p51"/>
          <p:cNvPicPr preferRelativeResize="0"/>
          <p:nvPr/>
        </p:nvPicPr>
        <p:blipFill>
          <a:blip r:embed="rId4">
            <a:alphaModFix/>
          </a:blip>
          <a:stretch>
            <a:fillRect/>
          </a:stretch>
        </p:blipFill>
        <p:spPr>
          <a:xfrm>
            <a:off x="37675" y="1241650"/>
            <a:ext cx="2136449" cy="1407475"/>
          </a:xfrm>
          <a:prstGeom prst="rect">
            <a:avLst/>
          </a:prstGeom>
          <a:noFill/>
          <a:ln>
            <a:noFill/>
          </a:ln>
        </p:spPr>
      </p:pic>
      <p:pic>
        <p:nvPicPr>
          <p:cNvPr id="403" name="Google Shape;403;p51"/>
          <p:cNvPicPr preferRelativeResize="0"/>
          <p:nvPr/>
        </p:nvPicPr>
        <p:blipFill>
          <a:blip r:embed="rId5">
            <a:alphaModFix/>
          </a:blip>
          <a:stretch>
            <a:fillRect/>
          </a:stretch>
        </p:blipFill>
        <p:spPr>
          <a:xfrm>
            <a:off x="6105699" y="1241650"/>
            <a:ext cx="1289757" cy="1357375"/>
          </a:xfrm>
          <a:prstGeom prst="rect">
            <a:avLst/>
          </a:prstGeom>
          <a:noFill/>
          <a:ln>
            <a:noFill/>
          </a:ln>
        </p:spPr>
      </p:pic>
      <p:pic>
        <p:nvPicPr>
          <p:cNvPr id="404" name="Google Shape;404;p51"/>
          <p:cNvPicPr preferRelativeResize="0"/>
          <p:nvPr/>
        </p:nvPicPr>
        <p:blipFill>
          <a:blip r:embed="rId6">
            <a:alphaModFix/>
          </a:blip>
          <a:stretch>
            <a:fillRect/>
          </a:stretch>
        </p:blipFill>
        <p:spPr>
          <a:xfrm>
            <a:off x="3987675" y="1241650"/>
            <a:ext cx="2017551" cy="1407475"/>
          </a:xfrm>
          <a:prstGeom prst="rect">
            <a:avLst/>
          </a:prstGeom>
          <a:noFill/>
          <a:ln>
            <a:noFill/>
          </a:ln>
        </p:spPr>
      </p:pic>
      <p:pic>
        <p:nvPicPr>
          <p:cNvPr id="405" name="Google Shape;405;p51"/>
          <p:cNvPicPr preferRelativeResize="0"/>
          <p:nvPr/>
        </p:nvPicPr>
        <p:blipFill>
          <a:blip r:embed="rId7">
            <a:alphaModFix/>
          </a:blip>
          <a:stretch>
            <a:fillRect/>
          </a:stretch>
        </p:blipFill>
        <p:spPr>
          <a:xfrm>
            <a:off x="-254424" y="3342375"/>
            <a:ext cx="2370125" cy="1561850"/>
          </a:xfrm>
          <a:prstGeom prst="rect">
            <a:avLst/>
          </a:prstGeom>
          <a:noFill/>
          <a:ln>
            <a:noFill/>
          </a:ln>
        </p:spPr>
      </p:pic>
      <p:sp>
        <p:nvSpPr>
          <p:cNvPr id="406" name="Google Shape;406;p51"/>
          <p:cNvSpPr txBox="1"/>
          <p:nvPr/>
        </p:nvSpPr>
        <p:spPr>
          <a:xfrm>
            <a:off x="37675" y="433375"/>
            <a:ext cx="4137300" cy="12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RandomUnderSampler </a:t>
            </a:r>
            <a:r>
              <a:rPr lang="en" sz="1050">
                <a:highlight>
                  <a:srgbClr val="FFFFFF"/>
                </a:highlight>
                <a:latin typeface="Courier New"/>
                <a:ea typeface="Courier New"/>
                <a:cs typeface="Courier New"/>
                <a:sym typeface="Courier New"/>
              </a:rPr>
              <a:t>Counter({0: 24825, 1: 24825})</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highlight>
                  <a:srgbClr val="FFFFFF"/>
                </a:highlight>
                <a:latin typeface="Courier New"/>
                <a:ea typeface="Courier New"/>
                <a:cs typeface="Courier New"/>
                <a:sym typeface="Courier New"/>
              </a:rPr>
              <a:t>Model accuracy score on test data: 0.6957</a:t>
            </a:r>
            <a:endParaRPr sz="105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highlight>
                  <a:srgbClr val="FFFFFF"/>
                </a:highlight>
                <a:latin typeface="Courier New"/>
                <a:ea typeface="Courier New"/>
                <a:cs typeface="Courier New"/>
                <a:sym typeface="Courier New"/>
              </a:rPr>
              <a:t>Model accuracy score on train data: 0.7496</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tamaran Light"/>
              <a:ea typeface="Catamaran Light"/>
              <a:cs typeface="Catamaran Light"/>
              <a:sym typeface="Catamaran Light"/>
            </a:endParaRPr>
          </a:p>
        </p:txBody>
      </p:sp>
      <p:sp>
        <p:nvSpPr>
          <p:cNvPr id="407" name="Google Shape;407;p51"/>
          <p:cNvSpPr txBox="1"/>
          <p:nvPr/>
        </p:nvSpPr>
        <p:spPr>
          <a:xfrm>
            <a:off x="4278425" y="2814675"/>
            <a:ext cx="3822000" cy="12684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0"/>
              </a:spcAft>
              <a:buSzPts val="900"/>
              <a:buChar char="●"/>
            </a:pPr>
            <a:r>
              <a:rPr b="1" lang="en" sz="900" u="sng">
                <a:solidFill>
                  <a:schemeClr val="dk1"/>
                </a:solidFill>
                <a:hlinkClick r:id="rId8">
                  <a:extLst>
                    <a:ext uri="{A12FA001-AC4F-418D-AE19-62706E023703}">
                      <ahyp:hlinkClr val="tx"/>
                    </a:ext>
                  </a:extLst>
                </a:hlinkClick>
              </a:rPr>
              <a:t>https://github.com/ronanb95/AlgorithmBias/blob/main/AlgorithmicBiasCore.ipynb/AlgorithmicBiasCore.ipynb</a:t>
            </a:r>
            <a:endParaRPr b="1" sz="900"/>
          </a:p>
          <a:p>
            <a:pPr indent="-285750" lvl="0" marL="457200" rtl="0" algn="l">
              <a:lnSpc>
                <a:spcPct val="115000"/>
              </a:lnSpc>
              <a:spcBef>
                <a:spcPts val="1200"/>
              </a:spcBef>
              <a:spcAft>
                <a:spcPts val="0"/>
              </a:spcAft>
              <a:buSzPts val="900"/>
              <a:buChar char="●"/>
            </a:pPr>
            <a:r>
              <a:rPr b="1" lang="en" sz="900" u="sng">
                <a:solidFill>
                  <a:schemeClr val="dk1"/>
                </a:solidFill>
                <a:hlinkClick r:id="rId9">
                  <a:extLst>
                    <a:ext uri="{A12FA001-AC4F-418D-AE19-62706E023703}">
                      <ahyp:hlinkClr val="tx"/>
                    </a:ext>
                  </a:extLst>
                </a:hlinkClick>
              </a:rPr>
              <a:t>https://www.youtube.com/watch?v=8_4Ls7k1wyw</a:t>
            </a:r>
            <a:endParaRPr b="1" sz="900"/>
          </a:p>
          <a:p>
            <a:pPr indent="-285750" lvl="0" marL="457200" rtl="0" algn="l">
              <a:lnSpc>
                <a:spcPct val="115000"/>
              </a:lnSpc>
              <a:spcBef>
                <a:spcPts val="1200"/>
              </a:spcBef>
              <a:spcAft>
                <a:spcPts val="1200"/>
              </a:spcAft>
              <a:buSzPts val="900"/>
              <a:buChar char="●"/>
            </a:pPr>
            <a:r>
              <a:rPr b="1" lang="en" sz="900" u="sng">
                <a:solidFill>
                  <a:schemeClr val="dk1"/>
                </a:solidFill>
                <a:hlinkClick r:id="rId10">
                  <a:extLst>
                    <a:ext uri="{A12FA001-AC4F-418D-AE19-62706E023703}">
                      <ahyp:hlinkClr val="tx"/>
                    </a:ext>
                  </a:extLst>
                </a:hlinkClick>
              </a:rPr>
              <a:t>https://www.youtube.com/watch?v=J4Wdy0Wc_xQ&amp;t=270s</a:t>
            </a:r>
            <a:endParaRPr>
              <a:latin typeface="Catamaran Light"/>
              <a:ea typeface="Catamaran Light"/>
              <a:cs typeface="Catamaran Light"/>
              <a:sym typeface="Catamaran Light"/>
            </a:endParaRPr>
          </a:p>
        </p:txBody>
      </p:sp>
      <p:pic>
        <p:nvPicPr>
          <p:cNvPr id="408" name="Google Shape;408;p51"/>
          <p:cNvPicPr preferRelativeResize="0"/>
          <p:nvPr/>
        </p:nvPicPr>
        <p:blipFill>
          <a:blip r:embed="rId11">
            <a:alphaModFix/>
          </a:blip>
          <a:stretch>
            <a:fillRect/>
          </a:stretch>
        </p:blipFill>
        <p:spPr>
          <a:xfrm>
            <a:off x="2174125" y="3342370"/>
            <a:ext cx="2173222" cy="147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2"/>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Modelisation</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414" name="Google Shape;414;p52"/>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52"/>
          <p:cNvSpPr txBox="1"/>
          <p:nvPr/>
        </p:nvSpPr>
        <p:spPr>
          <a:xfrm>
            <a:off x="202650" y="645050"/>
            <a:ext cx="801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We decided to take ADASYN because the accuracy  in train is slightly higher than the SMOTE. </a:t>
            </a:r>
            <a:endParaRPr>
              <a:latin typeface="Catamaran Light"/>
              <a:ea typeface="Catamaran Light"/>
              <a:cs typeface="Catamaran Light"/>
              <a:sym typeface="Catamaran Light"/>
            </a:endParaRPr>
          </a:p>
          <a:p>
            <a:pPr indent="0" lvl="0" marL="0" rtl="0" algn="l">
              <a:spcBef>
                <a:spcPts val="0"/>
              </a:spcBef>
              <a:spcAft>
                <a:spcPts val="0"/>
              </a:spcAft>
              <a:buNone/>
            </a:pPr>
            <a:r>
              <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From this point we see the feature importance and selected all that are above 100 to show on the website to explain the main reason why if the client will be have a default of not</a:t>
            </a:r>
            <a:endParaRPr>
              <a:latin typeface="Catamaran Light"/>
              <a:ea typeface="Catamaran Light"/>
              <a:cs typeface="Catamaran Light"/>
              <a:sym typeface="Catamaran Light"/>
            </a:endParaRPr>
          </a:p>
        </p:txBody>
      </p:sp>
      <p:sp>
        <p:nvSpPr>
          <p:cNvPr id="417" name="Google Shape;417;p52"/>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Feature Importance</a:t>
            </a:r>
            <a:endParaRPr/>
          </a:p>
        </p:txBody>
      </p:sp>
      <p:pic>
        <p:nvPicPr>
          <p:cNvPr id="418" name="Google Shape;418;p52"/>
          <p:cNvPicPr preferRelativeResize="0"/>
          <p:nvPr/>
        </p:nvPicPr>
        <p:blipFill>
          <a:blip r:embed="rId3">
            <a:alphaModFix/>
          </a:blip>
          <a:stretch>
            <a:fillRect/>
          </a:stretch>
        </p:blipFill>
        <p:spPr>
          <a:xfrm>
            <a:off x="202651" y="1647325"/>
            <a:ext cx="6600050" cy="327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9" name="Shape 219"/>
        <p:cNvGrpSpPr/>
        <p:nvPr/>
      </p:nvGrpSpPr>
      <p:grpSpPr>
        <a:xfrm>
          <a:off x="0" y="0"/>
          <a:ext cx="0" cy="0"/>
          <a:chOff x="0" y="0"/>
          <a:chExt cx="0" cy="0"/>
        </a:xfrm>
      </p:grpSpPr>
      <p:sp>
        <p:nvSpPr>
          <p:cNvPr id="220" name="Google Shape;220;p35"/>
          <p:cNvSpPr txBox="1"/>
          <p:nvPr>
            <p:ph idx="9" type="ctrTitle"/>
          </p:nvPr>
        </p:nvSpPr>
        <p:spPr>
          <a:xfrm rot="5400000">
            <a:off x="7220594" y="1646220"/>
            <a:ext cx="2913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Plan</a:t>
            </a:r>
            <a:endParaRPr sz="2400"/>
          </a:p>
        </p:txBody>
      </p:sp>
      <p:sp>
        <p:nvSpPr>
          <p:cNvPr id="221" name="Google Shape;221;p35"/>
          <p:cNvSpPr/>
          <p:nvPr/>
        </p:nvSpPr>
        <p:spPr>
          <a:xfrm flipH="1" rot="-5400000">
            <a:off x="-957850" y="957900"/>
            <a:ext cx="5140800" cy="322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5"/>
          <p:cNvSpPr txBox="1"/>
          <p:nvPr>
            <p:ph idx="3" type="ctrTitle"/>
          </p:nvPr>
        </p:nvSpPr>
        <p:spPr>
          <a:xfrm>
            <a:off x="3225050" y="0"/>
            <a:ext cx="5607000" cy="4947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400"/>
              </a:spcBef>
              <a:spcAft>
                <a:spcPts val="0"/>
              </a:spcAft>
              <a:buSzPts val="1400"/>
              <a:buChar char="●"/>
            </a:pPr>
            <a:r>
              <a:rPr lang="en" sz="1400"/>
              <a:t>problematic</a:t>
            </a:r>
            <a:endParaRPr sz="1400">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lang="en" sz="1400"/>
              <a:t>Analyse the data</a:t>
            </a:r>
            <a:endParaRPr sz="1400"/>
          </a:p>
          <a:p>
            <a:pPr indent="-317500" lvl="1" marL="914400" rtl="0" algn="l">
              <a:spcBef>
                <a:spcPts val="0"/>
              </a:spcBef>
              <a:spcAft>
                <a:spcPts val="0"/>
              </a:spcAft>
              <a:buSzPts val="1400"/>
              <a:buChar char="○"/>
            </a:pPr>
            <a:r>
              <a:rPr lang="en" sz="1400"/>
              <a:t>Cleaning </a:t>
            </a:r>
            <a:endParaRPr sz="1400"/>
          </a:p>
          <a:p>
            <a:pPr indent="-317500" lvl="1" marL="914400" marR="0" rtl="0" algn="l">
              <a:lnSpc>
                <a:spcPct val="100000"/>
              </a:lnSpc>
              <a:spcBef>
                <a:spcPts val="0"/>
              </a:spcBef>
              <a:spcAft>
                <a:spcPts val="0"/>
              </a:spcAft>
              <a:buSzPts val="1400"/>
              <a:buChar char="○"/>
            </a:pPr>
            <a:r>
              <a:rPr lang="en" sz="1400"/>
              <a:t>exploratory data analysis</a:t>
            </a:r>
            <a:endParaRPr sz="1400"/>
          </a:p>
          <a:p>
            <a:pPr indent="-317500" lvl="1" marL="914400" marR="0" rtl="0" algn="l">
              <a:lnSpc>
                <a:spcPct val="100000"/>
              </a:lnSpc>
              <a:spcBef>
                <a:spcPts val="0"/>
              </a:spcBef>
              <a:spcAft>
                <a:spcPts val="0"/>
              </a:spcAft>
              <a:buSzPts val="1400"/>
              <a:buChar char="○"/>
            </a:pPr>
            <a:r>
              <a:rPr lang="en" sz="1400"/>
              <a:t>Grouping CCB</a:t>
            </a:r>
            <a:endParaRPr sz="1400"/>
          </a:p>
          <a:p>
            <a:pPr indent="-317500" lvl="1" marL="914400" marR="0" rtl="0" algn="l">
              <a:lnSpc>
                <a:spcPct val="100000"/>
              </a:lnSpc>
              <a:spcBef>
                <a:spcPts val="0"/>
              </a:spcBef>
              <a:spcAft>
                <a:spcPts val="0"/>
              </a:spcAft>
              <a:buSzPts val="1400"/>
              <a:buChar char="○"/>
            </a:pPr>
            <a:r>
              <a:rPr lang="en" sz="1400"/>
              <a:t>Remove high correlation</a:t>
            </a:r>
            <a:endParaRPr sz="1400"/>
          </a:p>
          <a:p>
            <a:pPr indent="-317500" lvl="0" marL="457200" marR="0" rtl="0" algn="l">
              <a:lnSpc>
                <a:spcPct val="100000"/>
              </a:lnSpc>
              <a:spcBef>
                <a:spcPts val="0"/>
              </a:spcBef>
              <a:spcAft>
                <a:spcPts val="0"/>
              </a:spcAft>
              <a:buSzPts val="1400"/>
              <a:buChar char="●"/>
            </a:pPr>
            <a:r>
              <a:rPr lang="en" sz="1400"/>
              <a:t>Preparing data</a:t>
            </a:r>
            <a:endParaRPr sz="1400"/>
          </a:p>
          <a:p>
            <a:pPr indent="-317500" lvl="1" marL="914400" marR="0" rtl="0" algn="l">
              <a:lnSpc>
                <a:spcPct val="100000"/>
              </a:lnSpc>
              <a:spcBef>
                <a:spcPts val="0"/>
              </a:spcBef>
              <a:spcAft>
                <a:spcPts val="0"/>
              </a:spcAft>
              <a:buSzPts val="1400"/>
              <a:buChar char="○"/>
            </a:pPr>
            <a:r>
              <a:rPr lang="en" sz="1400"/>
              <a:t>Merging</a:t>
            </a:r>
            <a:endParaRPr sz="1400"/>
          </a:p>
          <a:p>
            <a:pPr indent="-317500" lvl="1" marL="914400" marR="0" rtl="0" algn="l">
              <a:lnSpc>
                <a:spcPct val="100000"/>
              </a:lnSpc>
              <a:spcBef>
                <a:spcPts val="0"/>
              </a:spcBef>
              <a:spcAft>
                <a:spcPts val="0"/>
              </a:spcAft>
              <a:buSzPts val="1400"/>
              <a:buChar char="○"/>
            </a:pPr>
            <a:r>
              <a:rPr lang="en" sz="1400"/>
              <a:t>Finding the perfect model </a:t>
            </a:r>
            <a:endParaRPr sz="1400"/>
          </a:p>
          <a:p>
            <a:pPr indent="-317500" lvl="2" marL="1371600" marR="0" rtl="0" algn="l">
              <a:lnSpc>
                <a:spcPct val="100000"/>
              </a:lnSpc>
              <a:spcBef>
                <a:spcPts val="0"/>
              </a:spcBef>
              <a:spcAft>
                <a:spcPts val="0"/>
              </a:spcAft>
              <a:buSzPts val="1400"/>
              <a:buChar char="■"/>
            </a:pPr>
            <a:r>
              <a:rPr lang="en" sz="1400"/>
              <a:t>Do hyper parameter</a:t>
            </a:r>
            <a:endParaRPr sz="1400"/>
          </a:p>
          <a:p>
            <a:pPr indent="-317500" lvl="1" marL="914400" marR="0" rtl="0" algn="l">
              <a:lnSpc>
                <a:spcPct val="100000"/>
              </a:lnSpc>
              <a:spcBef>
                <a:spcPts val="0"/>
              </a:spcBef>
              <a:spcAft>
                <a:spcPts val="0"/>
              </a:spcAft>
              <a:buSzPts val="1400"/>
              <a:buChar char="○"/>
            </a:pPr>
            <a:r>
              <a:rPr lang="en" sz="1400"/>
              <a:t>LGBM Classifier</a:t>
            </a:r>
            <a:endParaRPr sz="1400"/>
          </a:p>
          <a:p>
            <a:pPr indent="-317500" lvl="2" marL="1371600" marR="0" rtl="0" algn="l">
              <a:lnSpc>
                <a:spcPct val="100000"/>
              </a:lnSpc>
              <a:spcBef>
                <a:spcPts val="0"/>
              </a:spcBef>
              <a:spcAft>
                <a:spcPts val="0"/>
              </a:spcAft>
              <a:buSzPts val="1400"/>
              <a:buChar char="■"/>
            </a:pPr>
            <a:r>
              <a:rPr lang="en" sz="1400"/>
              <a:t>Standard testing</a:t>
            </a:r>
            <a:endParaRPr sz="1400"/>
          </a:p>
          <a:p>
            <a:pPr indent="-317500" lvl="2" marL="1371600" marR="0" rtl="0" algn="l">
              <a:lnSpc>
                <a:spcPct val="100000"/>
              </a:lnSpc>
              <a:spcBef>
                <a:spcPts val="0"/>
              </a:spcBef>
              <a:spcAft>
                <a:spcPts val="0"/>
              </a:spcAft>
              <a:buSzPts val="1400"/>
              <a:buChar char="■"/>
            </a:pPr>
            <a:r>
              <a:rPr lang="en" sz="1400"/>
              <a:t>Sampling</a:t>
            </a:r>
            <a:endParaRPr sz="1400"/>
          </a:p>
          <a:p>
            <a:pPr indent="-317500" lvl="3" marL="1828800" marR="0" rtl="0" algn="l">
              <a:lnSpc>
                <a:spcPct val="100000"/>
              </a:lnSpc>
              <a:spcBef>
                <a:spcPts val="0"/>
              </a:spcBef>
              <a:spcAft>
                <a:spcPts val="0"/>
              </a:spcAft>
              <a:buSzPts val="1400"/>
              <a:buChar char="●"/>
            </a:pPr>
            <a:r>
              <a:rPr lang="en" sz="1400"/>
              <a:t>Over sampling</a:t>
            </a:r>
            <a:endParaRPr sz="1400"/>
          </a:p>
          <a:p>
            <a:pPr indent="-317500" lvl="3" marL="1828800" marR="0" rtl="0" algn="l">
              <a:lnSpc>
                <a:spcPct val="100000"/>
              </a:lnSpc>
              <a:spcBef>
                <a:spcPts val="0"/>
              </a:spcBef>
              <a:spcAft>
                <a:spcPts val="0"/>
              </a:spcAft>
              <a:buSzPts val="1400"/>
              <a:buChar char="●"/>
            </a:pPr>
            <a:r>
              <a:rPr lang="en" sz="1400"/>
              <a:t>Under sampling</a:t>
            </a:r>
            <a:endParaRPr sz="1400"/>
          </a:p>
          <a:p>
            <a:pPr indent="-317500" lvl="2" marL="1371600" marR="0" rtl="0" algn="l">
              <a:lnSpc>
                <a:spcPct val="100000"/>
              </a:lnSpc>
              <a:spcBef>
                <a:spcPts val="0"/>
              </a:spcBef>
              <a:spcAft>
                <a:spcPts val="0"/>
              </a:spcAft>
              <a:buSzPts val="1400"/>
              <a:buChar char="■"/>
            </a:pPr>
            <a:r>
              <a:rPr lang="en" sz="1400"/>
              <a:t>Feature importance</a:t>
            </a:r>
            <a:endParaRPr sz="1400"/>
          </a:p>
          <a:p>
            <a:pPr indent="-317500" lvl="1" marL="914400" marR="0" rtl="0" algn="l">
              <a:lnSpc>
                <a:spcPct val="100000"/>
              </a:lnSpc>
              <a:spcBef>
                <a:spcPts val="0"/>
              </a:spcBef>
              <a:spcAft>
                <a:spcPts val="0"/>
              </a:spcAft>
              <a:buSzPts val="1400"/>
              <a:buChar char="○"/>
            </a:pPr>
            <a:r>
              <a:rPr lang="en" sz="1400"/>
              <a:t>API</a:t>
            </a:r>
            <a:endParaRPr sz="1400"/>
          </a:p>
          <a:p>
            <a:pPr indent="-317500" lvl="2" marL="1371600" marR="0" rtl="0" algn="l">
              <a:lnSpc>
                <a:spcPct val="100000"/>
              </a:lnSpc>
              <a:spcBef>
                <a:spcPts val="0"/>
              </a:spcBef>
              <a:spcAft>
                <a:spcPts val="0"/>
              </a:spcAft>
              <a:buSzPts val="1400"/>
              <a:buChar char="■"/>
            </a:pPr>
            <a:r>
              <a:rPr lang="en" sz="1400"/>
              <a:t>Conception of website</a:t>
            </a:r>
            <a:endParaRPr sz="1400"/>
          </a:p>
          <a:p>
            <a:pPr indent="-317500" lvl="2" marL="1371600" marR="0" rtl="0" algn="l">
              <a:lnSpc>
                <a:spcPct val="100000"/>
              </a:lnSpc>
              <a:spcBef>
                <a:spcPts val="0"/>
              </a:spcBef>
              <a:spcAft>
                <a:spcPts val="0"/>
              </a:spcAft>
              <a:buSzPts val="1400"/>
              <a:buChar char="■"/>
            </a:pPr>
            <a:r>
              <a:rPr lang="en" sz="1400"/>
              <a:t>Analyse the data</a:t>
            </a:r>
            <a:endParaRPr sz="1400"/>
          </a:p>
          <a:p>
            <a:pPr indent="-317500" lvl="2" marL="1371600" marR="0" rtl="0" algn="l">
              <a:lnSpc>
                <a:spcPct val="100000"/>
              </a:lnSpc>
              <a:spcBef>
                <a:spcPts val="0"/>
              </a:spcBef>
              <a:spcAft>
                <a:spcPts val="0"/>
              </a:spcAft>
              <a:buSzPts val="1400"/>
              <a:buChar char="■"/>
            </a:pPr>
            <a:r>
              <a:rPr lang="en" sz="1400"/>
              <a:t>dashboard </a:t>
            </a:r>
            <a:endParaRPr sz="1400"/>
          </a:p>
          <a:p>
            <a:pPr indent="-317500" lvl="1" marL="914400" marR="0" rtl="0" algn="l">
              <a:lnSpc>
                <a:spcPct val="100000"/>
              </a:lnSpc>
              <a:spcBef>
                <a:spcPts val="0"/>
              </a:spcBef>
              <a:spcAft>
                <a:spcPts val="0"/>
              </a:spcAft>
              <a:buSzPts val="1400"/>
              <a:buChar char="○"/>
            </a:pPr>
            <a:r>
              <a:rPr lang="en" sz="1400"/>
              <a:t>website</a:t>
            </a:r>
            <a:endParaRPr sz="1400"/>
          </a:p>
        </p:txBody>
      </p:sp>
      <p:sp>
        <p:nvSpPr>
          <p:cNvPr id="223" name="Google Shape;22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2" name="Shape 422"/>
        <p:cNvGrpSpPr/>
        <p:nvPr/>
      </p:nvGrpSpPr>
      <p:grpSpPr>
        <a:xfrm>
          <a:off x="0" y="0"/>
          <a:ext cx="0" cy="0"/>
          <a:chOff x="0" y="0"/>
          <a:chExt cx="0" cy="0"/>
        </a:xfrm>
      </p:grpSpPr>
      <p:sp>
        <p:nvSpPr>
          <p:cNvPr id="423" name="Google Shape;423;p53"/>
          <p:cNvSpPr/>
          <p:nvPr/>
        </p:nvSpPr>
        <p:spPr>
          <a:xfrm>
            <a:off x="7396225" y="25"/>
            <a:ext cx="1738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720000" y="540000"/>
            <a:ext cx="3483900" cy="1568100"/>
          </a:xfrm>
          <a:prstGeom prst="rect">
            <a:avLst/>
          </a:prstGeom>
          <a:solidFill>
            <a:schemeClr val="accent1">
              <a:alpha val="617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ph type="ctrTitle"/>
          </p:nvPr>
        </p:nvSpPr>
        <p:spPr>
          <a:xfrm>
            <a:off x="769725" y="1310050"/>
            <a:ext cx="3835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lt1"/>
                </a:solidFill>
              </a:rPr>
              <a:t>Website building</a:t>
            </a:r>
            <a:endParaRPr>
              <a:solidFill>
                <a:schemeClr val="lt1"/>
              </a:solidFill>
            </a:endParaRPr>
          </a:p>
        </p:txBody>
      </p:sp>
      <p:sp>
        <p:nvSpPr>
          <p:cNvPr id="426" name="Google Shape;426;p53"/>
          <p:cNvSpPr txBox="1"/>
          <p:nvPr>
            <p:ph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rPr>
              <a:t>03</a:t>
            </a:r>
            <a:endParaRPr>
              <a:solidFill>
                <a:schemeClr val="lt1"/>
              </a:solidFill>
            </a:endParaRPr>
          </a:p>
        </p:txBody>
      </p:sp>
      <p:sp>
        <p:nvSpPr>
          <p:cNvPr id="427" name="Google Shape;427;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31" name="Shape 431"/>
        <p:cNvGrpSpPr/>
        <p:nvPr/>
      </p:nvGrpSpPr>
      <p:grpSpPr>
        <a:xfrm>
          <a:off x="0" y="0"/>
          <a:ext cx="0" cy="0"/>
          <a:chOff x="0" y="0"/>
          <a:chExt cx="0" cy="0"/>
        </a:xfrm>
      </p:grpSpPr>
      <p:sp>
        <p:nvSpPr>
          <p:cNvPr id="432" name="Google Shape;432;p54"/>
          <p:cNvSpPr/>
          <p:nvPr/>
        </p:nvSpPr>
        <p:spPr>
          <a:xfrm flipH="1" rot="-5400000">
            <a:off x="-957850" y="957900"/>
            <a:ext cx="5140800" cy="322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4"/>
          <p:cNvSpPr txBox="1"/>
          <p:nvPr>
            <p:ph idx="3" type="ctrTitle"/>
          </p:nvPr>
        </p:nvSpPr>
        <p:spPr>
          <a:xfrm>
            <a:off x="3225050" y="318775"/>
            <a:ext cx="5607000" cy="4176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t/>
            </a:r>
            <a:endParaRPr sz="1800"/>
          </a:p>
          <a:p>
            <a:pPr indent="-342900" lvl="0" marL="457200" rtl="0" algn="l">
              <a:spcBef>
                <a:spcPts val="1000"/>
              </a:spcBef>
              <a:spcAft>
                <a:spcPts val="0"/>
              </a:spcAft>
              <a:buSzPts val="1800"/>
              <a:buChar char="●"/>
            </a:pPr>
            <a:r>
              <a:rPr lang="en" sz="1800"/>
              <a:t>Website</a:t>
            </a:r>
            <a:endParaRPr sz="1800"/>
          </a:p>
          <a:p>
            <a:pPr indent="-342900" lvl="1" marL="914400" rtl="0" algn="l">
              <a:spcBef>
                <a:spcPts val="0"/>
              </a:spcBef>
              <a:spcAft>
                <a:spcPts val="0"/>
              </a:spcAft>
              <a:buSzPts val="1800"/>
              <a:buChar char="○"/>
            </a:pPr>
            <a:r>
              <a:rPr lang="en" sz="1800">
                <a:highlight>
                  <a:schemeClr val="lt1"/>
                </a:highlight>
              </a:rPr>
              <a:t>Flask Part</a:t>
            </a:r>
            <a:endParaRPr sz="1800">
              <a:highlight>
                <a:schemeClr val="lt1"/>
              </a:highlight>
            </a:endParaRPr>
          </a:p>
          <a:p>
            <a:pPr indent="-342900" lvl="1" marL="914400" rtl="0" algn="l">
              <a:spcBef>
                <a:spcPts val="0"/>
              </a:spcBef>
              <a:spcAft>
                <a:spcPts val="0"/>
              </a:spcAft>
              <a:buSzPts val="1800"/>
              <a:buChar char="○"/>
            </a:pPr>
            <a:r>
              <a:rPr lang="en" sz="1800">
                <a:highlight>
                  <a:schemeClr val="lt1"/>
                </a:highlight>
              </a:rPr>
              <a:t>Python Part</a:t>
            </a:r>
            <a:endParaRPr sz="1800">
              <a:highlight>
                <a:schemeClr val="lt1"/>
              </a:highlight>
            </a:endParaRPr>
          </a:p>
          <a:p>
            <a:pPr indent="-342900" lvl="1" marL="914400" rtl="0" algn="l">
              <a:spcBef>
                <a:spcPts val="0"/>
              </a:spcBef>
              <a:spcAft>
                <a:spcPts val="0"/>
              </a:spcAft>
              <a:buSzPts val="1800"/>
              <a:buChar char="○"/>
            </a:pPr>
            <a:r>
              <a:rPr lang="en" sz="1800">
                <a:highlight>
                  <a:schemeClr val="lt1"/>
                </a:highlight>
              </a:rPr>
              <a:t>Heroku</a:t>
            </a:r>
            <a:endParaRPr sz="1800">
              <a:highlight>
                <a:schemeClr val="lt1"/>
              </a:highlight>
            </a:endParaRPr>
          </a:p>
          <a:p>
            <a:pPr indent="-342900" lvl="1" marL="914400" rtl="0" algn="l">
              <a:spcBef>
                <a:spcPts val="0"/>
              </a:spcBef>
              <a:spcAft>
                <a:spcPts val="0"/>
              </a:spcAft>
              <a:buSzPts val="1800"/>
              <a:buChar char="○"/>
            </a:pPr>
            <a:r>
              <a:rPr lang="en" sz="1800">
                <a:highlight>
                  <a:schemeClr val="lt1"/>
                </a:highlight>
              </a:rPr>
              <a:t>Website: https://jamesholow.herokuapp.com/</a:t>
            </a:r>
            <a:endParaRPr sz="1800">
              <a:highlight>
                <a:schemeClr val="lt1"/>
              </a:highlight>
            </a:endParaRPr>
          </a:p>
          <a:p>
            <a:pPr indent="0" lvl="0" marL="0" rtl="0" algn="l">
              <a:lnSpc>
                <a:spcPct val="115000"/>
              </a:lnSpc>
              <a:spcBef>
                <a:spcPts val="0"/>
              </a:spcBef>
              <a:spcAft>
                <a:spcPts val="0"/>
              </a:spcAft>
              <a:buNone/>
            </a:pPr>
            <a:r>
              <a:t/>
            </a:r>
            <a:endParaRPr sz="1800"/>
          </a:p>
          <a:p>
            <a:pPr indent="0" lvl="0" marL="0" marR="0" rtl="0" algn="l">
              <a:lnSpc>
                <a:spcPct val="100000"/>
              </a:lnSpc>
              <a:spcBef>
                <a:spcPts val="1000"/>
              </a:spcBef>
              <a:spcAft>
                <a:spcPts val="0"/>
              </a:spcAft>
              <a:buNone/>
            </a:pPr>
            <a:r>
              <a:t/>
            </a:r>
            <a:endParaRPr sz="1800"/>
          </a:p>
          <a:p>
            <a:pPr indent="0" lvl="0" marL="0" rtl="0" algn="l">
              <a:spcBef>
                <a:spcPts val="0"/>
              </a:spcBef>
              <a:spcAft>
                <a:spcPts val="0"/>
              </a:spcAft>
              <a:buNone/>
            </a:pPr>
            <a:r>
              <a:t/>
            </a:r>
            <a:endParaRPr/>
          </a:p>
        </p:txBody>
      </p:sp>
      <p:sp>
        <p:nvSpPr>
          <p:cNvPr id="434" name="Google Shape;43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Flask</a:t>
            </a:r>
            <a:endParaRPr sz="1200"/>
          </a:p>
          <a:p>
            <a:pPr indent="0" lvl="0" marL="0" rtl="0" algn="l">
              <a:spcBef>
                <a:spcPts val="0"/>
              </a:spcBef>
              <a:spcAft>
                <a:spcPts val="0"/>
              </a:spcAft>
              <a:buNone/>
            </a:pPr>
            <a:r>
              <a:t/>
            </a:r>
            <a:endParaRPr sz="1200"/>
          </a:p>
        </p:txBody>
      </p:sp>
      <p:sp>
        <p:nvSpPr>
          <p:cNvPr id="440" name="Google Shape;440;p55"/>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5"/>
          <p:cNvSpPr txBox="1"/>
          <p:nvPr>
            <p:ph type="ctrTitle"/>
          </p:nvPr>
        </p:nvSpPr>
        <p:spPr>
          <a:xfrm rot="5400000">
            <a:off x="69083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Data Presentation</a:t>
            </a:r>
            <a:endParaRPr/>
          </a:p>
        </p:txBody>
      </p:sp>
      <p:sp>
        <p:nvSpPr>
          <p:cNvPr id="442" name="Google Shape;44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55"/>
          <p:cNvSpPr txBox="1"/>
          <p:nvPr/>
        </p:nvSpPr>
        <p:spPr>
          <a:xfrm>
            <a:off x="436250" y="668925"/>
            <a:ext cx="7343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tamaran Light"/>
              <a:buChar char="●"/>
            </a:pPr>
            <a:r>
              <a:rPr lang="en">
                <a:latin typeface="Catamaran Light"/>
                <a:ea typeface="Catamaran Light"/>
                <a:cs typeface="Catamaran Light"/>
                <a:sym typeface="Catamaran Light"/>
              </a:rPr>
              <a:t>HTML:  to  create a structure of a web page</a:t>
            </a:r>
            <a:endParaRPr>
              <a:latin typeface="Catamaran Light"/>
              <a:ea typeface="Catamaran Light"/>
              <a:cs typeface="Catamaran Light"/>
              <a:sym typeface="Catamaran Light"/>
            </a:endParaRPr>
          </a:p>
          <a:p>
            <a:pPr indent="-317500" lvl="0" marL="457200" rtl="0" algn="l">
              <a:spcBef>
                <a:spcPts val="0"/>
              </a:spcBef>
              <a:spcAft>
                <a:spcPts val="0"/>
              </a:spcAft>
              <a:buSzPts val="1400"/>
              <a:buFont typeface="Catamaran Light"/>
              <a:buChar char="●"/>
            </a:pPr>
            <a:r>
              <a:rPr lang="en">
                <a:latin typeface="Catamaran Light"/>
                <a:ea typeface="Catamaran Light"/>
                <a:cs typeface="Catamaran Light"/>
                <a:sym typeface="Catamaran Light"/>
              </a:rPr>
              <a:t>Python to communicate with the web server ( also known as back end)</a:t>
            </a:r>
            <a:endParaRPr>
              <a:latin typeface="Catamaran Light"/>
              <a:ea typeface="Catamaran Light"/>
              <a:cs typeface="Catamaran Light"/>
              <a:sym typeface="Catamaran Light"/>
            </a:endParaRPr>
          </a:p>
          <a:p>
            <a:pPr indent="-317500" lvl="0" marL="457200" rtl="0" algn="l">
              <a:spcBef>
                <a:spcPts val="0"/>
              </a:spcBef>
              <a:spcAft>
                <a:spcPts val="0"/>
              </a:spcAft>
              <a:buSzPts val="1400"/>
              <a:buFont typeface="Catamaran Light"/>
              <a:buChar char="●"/>
            </a:pPr>
            <a:r>
              <a:rPr lang="en">
                <a:latin typeface="Catamaran Light"/>
                <a:ea typeface="Catamaran Light"/>
                <a:cs typeface="Catamaran Light"/>
                <a:sym typeface="Catamaran Light"/>
              </a:rPr>
              <a:t>CSS:  to style the structure and to make it </a:t>
            </a:r>
            <a:r>
              <a:rPr lang="en">
                <a:latin typeface="Catamaran Light"/>
                <a:ea typeface="Catamaran Light"/>
                <a:cs typeface="Catamaran Light"/>
                <a:sym typeface="Catamaran Light"/>
              </a:rPr>
              <a:t>aesthetically</a:t>
            </a:r>
            <a:r>
              <a:rPr lang="en">
                <a:latin typeface="Catamaran Light"/>
                <a:ea typeface="Catamaran Light"/>
                <a:cs typeface="Catamaran Light"/>
                <a:sym typeface="Catamaran Light"/>
              </a:rPr>
              <a:t> ally prettier </a:t>
            </a:r>
            <a:endParaRPr>
              <a:latin typeface="Catamaran Light"/>
              <a:ea typeface="Catamaran Light"/>
              <a:cs typeface="Catamaran Light"/>
              <a:sym typeface="Catamaran Light"/>
            </a:endParaRPr>
          </a:p>
          <a:p>
            <a:pPr indent="-317500" lvl="0" marL="457200" rtl="0" algn="l">
              <a:spcBef>
                <a:spcPts val="0"/>
              </a:spcBef>
              <a:spcAft>
                <a:spcPts val="0"/>
              </a:spcAft>
              <a:buSzPts val="1400"/>
              <a:buFont typeface="Catamaran Light"/>
              <a:buChar char="●"/>
            </a:pPr>
            <a:r>
              <a:rPr lang="en">
                <a:latin typeface="Catamaran Light"/>
                <a:ea typeface="Catamaran Light"/>
                <a:cs typeface="Catamaran Light"/>
                <a:sym typeface="Catamaran Light"/>
              </a:rPr>
              <a:t>JAVA SCRIPT: to </a:t>
            </a:r>
            <a:r>
              <a:rPr lang="en">
                <a:latin typeface="Catamaran Light"/>
                <a:ea typeface="Catamaran Light"/>
                <a:cs typeface="Catamaran Light"/>
                <a:sym typeface="Catamaran Light"/>
              </a:rPr>
              <a:t>interact</a:t>
            </a:r>
            <a:r>
              <a:rPr lang="en">
                <a:latin typeface="Catamaran Light"/>
                <a:ea typeface="Catamaran Light"/>
                <a:cs typeface="Catamaran Light"/>
                <a:sym typeface="Catamaran Light"/>
              </a:rPr>
              <a:t> with different elements on the page </a:t>
            </a:r>
            <a:endParaRPr>
              <a:latin typeface="Catamaran Light"/>
              <a:ea typeface="Catamaran Light"/>
              <a:cs typeface="Catamaran Light"/>
              <a:sym typeface="Catamaran Light"/>
            </a:endParaRPr>
          </a:p>
          <a:p>
            <a:pPr indent="0" lvl="0" marL="0" rtl="0" algn="l">
              <a:spcBef>
                <a:spcPts val="0"/>
              </a:spcBef>
              <a:spcAft>
                <a:spcPts val="0"/>
              </a:spcAft>
              <a:buNone/>
            </a:pPr>
            <a:r>
              <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Ref: https://www.youtube.com/watch?v=6plVs_ytIH8</a:t>
            </a:r>
            <a:endParaRPr>
              <a:latin typeface="Catamaran Light"/>
              <a:ea typeface="Catamaran Light"/>
              <a:cs typeface="Catamaran Light"/>
              <a:sym typeface="Catamaran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HTML</a:t>
            </a:r>
            <a:r>
              <a:rPr lang="en" sz="1200"/>
              <a:t>	</a:t>
            </a:r>
            <a:endParaRPr sz="1200"/>
          </a:p>
          <a:p>
            <a:pPr indent="0" lvl="0" marL="0" rtl="0" algn="l">
              <a:spcBef>
                <a:spcPts val="0"/>
              </a:spcBef>
              <a:spcAft>
                <a:spcPts val="0"/>
              </a:spcAft>
              <a:buNone/>
            </a:pPr>
            <a:r>
              <a:t/>
            </a:r>
            <a:endParaRPr sz="1200"/>
          </a:p>
        </p:txBody>
      </p:sp>
      <p:sp>
        <p:nvSpPr>
          <p:cNvPr id="449" name="Google Shape;449;p56"/>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56"/>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processing</a:t>
            </a:r>
            <a:endParaRPr/>
          </a:p>
        </p:txBody>
      </p:sp>
      <p:pic>
        <p:nvPicPr>
          <p:cNvPr id="452" name="Google Shape;452;p56"/>
          <p:cNvPicPr preferRelativeResize="0"/>
          <p:nvPr/>
        </p:nvPicPr>
        <p:blipFill>
          <a:blip r:embed="rId3">
            <a:alphaModFix/>
          </a:blip>
          <a:stretch>
            <a:fillRect/>
          </a:stretch>
        </p:blipFill>
        <p:spPr>
          <a:xfrm>
            <a:off x="283750" y="736175"/>
            <a:ext cx="4009090" cy="4320751"/>
          </a:xfrm>
          <a:prstGeom prst="rect">
            <a:avLst/>
          </a:prstGeom>
          <a:noFill/>
          <a:ln>
            <a:noFill/>
          </a:ln>
        </p:spPr>
      </p:pic>
      <p:cxnSp>
        <p:nvCxnSpPr>
          <p:cNvPr id="453" name="Google Shape;453;p56"/>
          <p:cNvCxnSpPr/>
          <p:nvPr/>
        </p:nvCxnSpPr>
        <p:spPr>
          <a:xfrm flipH="1" rot="10800000">
            <a:off x="4297225" y="933925"/>
            <a:ext cx="940200" cy="235200"/>
          </a:xfrm>
          <a:prstGeom prst="straightConnector1">
            <a:avLst/>
          </a:prstGeom>
          <a:noFill/>
          <a:ln cap="flat" cmpd="sng" w="9525">
            <a:solidFill>
              <a:schemeClr val="dk2"/>
            </a:solidFill>
            <a:prstDash val="solid"/>
            <a:round/>
            <a:headEnd len="med" w="med" type="none"/>
            <a:tailEnd len="med" w="med" type="none"/>
          </a:ln>
        </p:spPr>
      </p:cxnSp>
      <p:sp>
        <p:nvSpPr>
          <p:cNvPr id="454" name="Google Shape;454;p56"/>
          <p:cNvSpPr txBox="1"/>
          <p:nvPr/>
        </p:nvSpPr>
        <p:spPr>
          <a:xfrm>
            <a:off x="5256325" y="858825"/>
            <a:ext cx="940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tamaran Light"/>
                <a:ea typeface="Catamaran Light"/>
                <a:cs typeface="Catamaran Light"/>
                <a:sym typeface="Catamaran Light"/>
              </a:rPr>
              <a:t>LINK to the css</a:t>
            </a:r>
            <a:endParaRPr sz="700">
              <a:latin typeface="Catamaran Light"/>
              <a:ea typeface="Catamaran Light"/>
              <a:cs typeface="Catamaran Light"/>
              <a:sym typeface="Catamaran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7"/>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PYTHON </a:t>
            </a:r>
            <a:r>
              <a:rPr lang="en" sz="1800">
                <a:highlight>
                  <a:schemeClr val="lt1"/>
                </a:highlight>
              </a:rPr>
              <a:t>processing</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460" name="Google Shape;460;p57"/>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2" name="Google Shape;462;p57"/>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processing</a:t>
            </a:r>
            <a:endParaRPr/>
          </a:p>
        </p:txBody>
      </p:sp>
      <p:pic>
        <p:nvPicPr>
          <p:cNvPr id="463" name="Google Shape;463;p57"/>
          <p:cNvPicPr preferRelativeResize="0"/>
          <p:nvPr/>
        </p:nvPicPr>
        <p:blipFill>
          <a:blip r:embed="rId3">
            <a:alphaModFix/>
          </a:blip>
          <a:stretch>
            <a:fillRect/>
          </a:stretch>
        </p:blipFill>
        <p:spPr>
          <a:xfrm>
            <a:off x="152400" y="700800"/>
            <a:ext cx="7474682" cy="1202638"/>
          </a:xfrm>
          <a:prstGeom prst="rect">
            <a:avLst/>
          </a:prstGeom>
          <a:noFill/>
          <a:ln>
            <a:noFill/>
          </a:ln>
        </p:spPr>
      </p:pic>
      <p:pic>
        <p:nvPicPr>
          <p:cNvPr id="464" name="Google Shape;464;p57"/>
          <p:cNvPicPr preferRelativeResize="0"/>
          <p:nvPr/>
        </p:nvPicPr>
        <p:blipFill>
          <a:blip r:embed="rId4">
            <a:alphaModFix/>
          </a:blip>
          <a:stretch>
            <a:fillRect/>
          </a:stretch>
        </p:blipFill>
        <p:spPr>
          <a:xfrm>
            <a:off x="152400" y="1903450"/>
            <a:ext cx="4124325" cy="1019175"/>
          </a:xfrm>
          <a:prstGeom prst="rect">
            <a:avLst/>
          </a:prstGeom>
          <a:noFill/>
          <a:ln>
            <a:noFill/>
          </a:ln>
        </p:spPr>
      </p:pic>
      <p:pic>
        <p:nvPicPr>
          <p:cNvPr id="465" name="Google Shape;465;p57"/>
          <p:cNvPicPr preferRelativeResize="0"/>
          <p:nvPr/>
        </p:nvPicPr>
        <p:blipFill>
          <a:blip r:embed="rId5">
            <a:alphaModFix/>
          </a:blip>
          <a:stretch>
            <a:fillRect/>
          </a:stretch>
        </p:blipFill>
        <p:spPr>
          <a:xfrm>
            <a:off x="152400" y="2922625"/>
            <a:ext cx="7762875" cy="1581150"/>
          </a:xfrm>
          <a:prstGeom prst="rect">
            <a:avLst/>
          </a:prstGeom>
          <a:noFill/>
          <a:ln>
            <a:noFill/>
          </a:ln>
        </p:spPr>
      </p:pic>
      <p:sp>
        <p:nvSpPr>
          <p:cNvPr id="466" name="Google Shape;466;p57"/>
          <p:cNvSpPr txBox="1"/>
          <p:nvPr/>
        </p:nvSpPr>
        <p:spPr>
          <a:xfrm>
            <a:off x="152400" y="4604800"/>
            <a:ext cx="73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To show the images  that are already saved in the the in the static directory </a:t>
            </a:r>
            <a:endParaRPr>
              <a:latin typeface="Catamaran Light"/>
              <a:ea typeface="Catamaran Light"/>
              <a:cs typeface="Catamaran Light"/>
              <a:sym typeface="Catamaran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8"/>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3" name="Google Shape;473;p58"/>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processing</a:t>
            </a:r>
            <a:endParaRPr/>
          </a:p>
        </p:txBody>
      </p:sp>
      <p:pic>
        <p:nvPicPr>
          <p:cNvPr id="474" name="Google Shape;474;p58"/>
          <p:cNvPicPr preferRelativeResize="0"/>
          <p:nvPr/>
        </p:nvPicPr>
        <p:blipFill>
          <a:blip r:embed="rId3">
            <a:alphaModFix/>
          </a:blip>
          <a:stretch>
            <a:fillRect/>
          </a:stretch>
        </p:blipFill>
        <p:spPr>
          <a:xfrm>
            <a:off x="151275" y="670350"/>
            <a:ext cx="4932801" cy="3296700"/>
          </a:xfrm>
          <a:prstGeom prst="rect">
            <a:avLst/>
          </a:prstGeom>
          <a:noFill/>
          <a:ln>
            <a:noFill/>
          </a:ln>
        </p:spPr>
      </p:pic>
      <p:sp>
        <p:nvSpPr>
          <p:cNvPr id="475" name="Google Shape;475;p58"/>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PYTHON processing</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9"/>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59"/>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processing</a:t>
            </a:r>
            <a:endParaRPr/>
          </a:p>
        </p:txBody>
      </p:sp>
      <p:pic>
        <p:nvPicPr>
          <p:cNvPr id="483" name="Google Shape;483;p59"/>
          <p:cNvPicPr preferRelativeResize="0"/>
          <p:nvPr/>
        </p:nvPicPr>
        <p:blipFill>
          <a:blip r:embed="rId3">
            <a:alphaModFix/>
          </a:blip>
          <a:stretch>
            <a:fillRect/>
          </a:stretch>
        </p:blipFill>
        <p:spPr>
          <a:xfrm>
            <a:off x="152400" y="700800"/>
            <a:ext cx="5067300" cy="1143000"/>
          </a:xfrm>
          <a:prstGeom prst="rect">
            <a:avLst/>
          </a:prstGeom>
          <a:noFill/>
          <a:ln>
            <a:noFill/>
          </a:ln>
        </p:spPr>
      </p:pic>
      <p:sp>
        <p:nvSpPr>
          <p:cNvPr id="484" name="Google Shape;484;p59"/>
          <p:cNvSpPr txBox="1"/>
          <p:nvPr/>
        </p:nvSpPr>
        <p:spPr>
          <a:xfrm>
            <a:off x="152400" y="2371650"/>
            <a:ext cx="734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@app.route("/") : when initial app is start  this is the function that will be called first when we open the app </a:t>
            </a:r>
            <a:endParaRPr>
              <a:latin typeface="Catamaran Light"/>
              <a:ea typeface="Catamaran Light"/>
              <a:cs typeface="Catamaran Light"/>
              <a:sym typeface="Catamaran Light"/>
            </a:endParaRPr>
          </a:p>
        </p:txBody>
      </p:sp>
      <p:sp>
        <p:nvSpPr>
          <p:cNvPr id="485" name="Google Shape;485;p59"/>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PYTHON processing</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0"/>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2" name="Google Shape;492;p60"/>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processing</a:t>
            </a:r>
            <a:endParaRPr/>
          </a:p>
        </p:txBody>
      </p:sp>
      <p:pic>
        <p:nvPicPr>
          <p:cNvPr id="493" name="Google Shape;493;p60"/>
          <p:cNvPicPr preferRelativeResize="0"/>
          <p:nvPr/>
        </p:nvPicPr>
        <p:blipFill>
          <a:blip r:embed="rId3">
            <a:alphaModFix/>
          </a:blip>
          <a:stretch>
            <a:fillRect/>
          </a:stretch>
        </p:blipFill>
        <p:spPr>
          <a:xfrm>
            <a:off x="152400" y="700800"/>
            <a:ext cx="7600950" cy="1676400"/>
          </a:xfrm>
          <a:prstGeom prst="rect">
            <a:avLst/>
          </a:prstGeom>
          <a:noFill/>
          <a:ln>
            <a:noFill/>
          </a:ln>
        </p:spPr>
      </p:pic>
      <p:sp>
        <p:nvSpPr>
          <p:cNvPr id="494" name="Google Shape;494;p60"/>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PYTHON processing</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pic>
        <p:nvPicPr>
          <p:cNvPr id="495" name="Google Shape;495;p60"/>
          <p:cNvPicPr preferRelativeResize="0"/>
          <p:nvPr/>
        </p:nvPicPr>
        <p:blipFill>
          <a:blip r:embed="rId4">
            <a:alphaModFix/>
          </a:blip>
          <a:stretch>
            <a:fillRect/>
          </a:stretch>
        </p:blipFill>
        <p:spPr>
          <a:xfrm>
            <a:off x="152400" y="2647250"/>
            <a:ext cx="2619375" cy="60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1"/>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CSS</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501" name="Google Shape;501;p61"/>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3" name="Google Shape;503;p61"/>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Data Processing</a:t>
            </a:r>
            <a:endParaRPr/>
          </a:p>
        </p:txBody>
      </p:sp>
      <p:pic>
        <p:nvPicPr>
          <p:cNvPr id="504" name="Google Shape;504;p61"/>
          <p:cNvPicPr preferRelativeResize="0"/>
          <p:nvPr/>
        </p:nvPicPr>
        <p:blipFill>
          <a:blip r:embed="rId3">
            <a:alphaModFix/>
          </a:blip>
          <a:stretch>
            <a:fillRect/>
          </a:stretch>
        </p:blipFill>
        <p:spPr>
          <a:xfrm>
            <a:off x="293150" y="689150"/>
            <a:ext cx="3503435" cy="4320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2"/>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CSS</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510" name="Google Shape;510;p62"/>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p62"/>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Data Processing</a:t>
            </a:r>
            <a:endParaRPr/>
          </a:p>
        </p:txBody>
      </p:sp>
      <p:pic>
        <p:nvPicPr>
          <p:cNvPr id="513" name="Google Shape;513;p62"/>
          <p:cNvPicPr preferRelativeResize="0"/>
          <p:nvPr/>
        </p:nvPicPr>
        <p:blipFill>
          <a:blip r:embed="rId3">
            <a:alphaModFix/>
          </a:blip>
          <a:stretch>
            <a:fillRect/>
          </a:stretch>
        </p:blipFill>
        <p:spPr>
          <a:xfrm>
            <a:off x="161525" y="660925"/>
            <a:ext cx="2163251" cy="4320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pic>
        <p:nvPicPr>
          <p:cNvPr id="228" name="Google Shape;228;p36"/>
          <p:cNvPicPr preferRelativeResize="0"/>
          <p:nvPr/>
        </p:nvPicPr>
        <p:blipFill rotWithShape="1">
          <a:blip r:embed="rId3">
            <a:alphaModFix/>
          </a:blip>
          <a:srcRect b="0" l="25608" r="25613" t="0"/>
          <a:stretch/>
        </p:blipFill>
        <p:spPr>
          <a:xfrm flipH="1">
            <a:off x="-58477" y="0"/>
            <a:ext cx="1066479" cy="5143500"/>
          </a:xfrm>
          <a:prstGeom prst="rect">
            <a:avLst/>
          </a:prstGeom>
          <a:noFill/>
          <a:ln>
            <a:noFill/>
          </a:ln>
        </p:spPr>
      </p:pic>
      <p:sp>
        <p:nvSpPr>
          <p:cNvPr id="229" name="Google Shape;229;p36"/>
          <p:cNvSpPr/>
          <p:nvPr/>
        </p:nvSpPr>
        <p:spPr>
          <a:xfrm flipH="1">
            <a:off x="-58475" y="155100"/>
            <a:ext cx="1105800" cy="19887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txBox="1"/>
          <p:nvPr>
            <p:ph idx="1" type="subTitle"/>
          </p:nvPr>
        </p:nvSpPr>
        <p:spPr>
          <a:xfrm>
            <a:off x="1008000" y="0"/>
            <a:ext cx="6898500" cy="5061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problematic</a:t>
            </a:r>
            <a:endParaRPr/>
          </a:p>
          <a:p>
            <a:pPr indent="0" lvl="0" marL="0" marR="0" rtl="0" algn="r">
              <a:lnSpc>
                <a:spcPct val="100000"/>
              </a:lnSpc>
              <a:spcBef>
                <a:spcPts val="400"/>
              </a:spcBef>
              <a:spcAft>
                <a:spcPts val="0"/>
              </a:spcAft>
              <a:buNone/>
            </a:pPr>
            <a:r>
              <a:t/>
            </a:r>
            <a:endParaRPr/>
          </a:p>
          <a:p>
            <a:pPr indent="-304800" lvl="0" marL="457200" rtl="0" algn="l">
              <a:lnSpc>
                <a:spcPct val="115000"/>
              </a:lnSpc>
              <a:spcBef>
                <a:spcPts val="0"/>
              </a:spcBef>
              <a:spcAft>
                <a:spcPts val="0"/>
              </a:spcAft>
              <a:buSzPts val="1200"/>
              <a:buAutoNum type="arabicPeriod"/>
            </a:pPr>
            <a:r>
              <a:rPr lang="en"/>
              <a:t>Context: “Prêt à dépenser” offers consumer credits for people with little or no loan history.</a:t>
            </a:r>
            <a:endParaRPr/>
          </a:p>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Mission</a:t>
            </a:r>
            <a:endParaRPr/>
          </a:p>
          <a:p>
            <a:pPr indent="-298450" lvl="0" marL="457200" rtl="0" algn="l">
              <a:lnSpc>
                <a:spcPct val="115000"/>
              </a:lnSpc>
              <a:spcBef>
                <a:spcPts val="400"/>
              </a:spcBef>
              <a:spcAft>
                <a:spcPts val="0"/>
              </a:spcAft>
              <a:buClr>
                <a:srgbClr val="000000"/>
              </a:buClr>
              <a:buSzPts val="1100"/>
              <a:buFont typeface="Arial"/>
              <a:buAutoNum type="arabicPeriod"/>
            </a:pPr>
            <a:r>
              <a:rPr lang="en"/>
              <a:t>Build a scoring model that will give a prediction on the probability of bankruptcy of a customer automatically.</a:t>
            </a:r>
            <a:endParaRPr/>
          </a:p>
          <a:p>
            <a:pPr indent="-298450" lvl="0" marL="457200" rtl="0" algn="l">
              <a:lnSpc>
                <a:spcPct val="115000"/>
              </a:lnSpc>
              <a:spcBef>
                <a:spcPts val="0"/>
              </a:spcBef>
              <a:spcAft>
                <a:spcPts val="0"/>
              </a:spcAft>
              <a:buClr>
                <a:srgbClr val="000000"/>
              </a:buClr>
              <a:buSzPts val="1100"/>
              <a:buFont typeface="Arial"/>
              <a:buAutoNum type="arabicPeriod"/>
            </a:pPr>
            <a:r>
              <a:rPr lang="en"/>
              <a:t>Build an interactive dashboard for relationship managers customer to interpret the predictions made by the model.</a:t>
            </a:r>
            <a:endParaRPr/>
          </a:p>
          <a:p>
            <a:pPr indent="-298450" lvl="0" marL="457200" rtl="0" algn="l">
              <a:lnSpc>
                <a:spcPct val="115000"/>
              </a:lnSpc>
              <a:spcBef>
                <a:spcPts val="0"/>
              </a:spcBef>
              <a:spcAft>
                <a:spcPts val="0"/>
              </a:spcAft>
              <a:buClr>
                <a:srgbClr val="000000"/>
              </a:buClr>
              <a:buSzPts val="1100"/>
              <a:buFont typeface="Arial"/>
              <a:buAutoNum type="arabicPeriod"/>
            </a:pPr>
            <a:r>
              <a:rPr lang="en"/>
              <a:t>Transparency and interpretability are essential.</a:t>
            </a:r>
            <a:endParaRPr/>
          </a:p>
        </p:txBody>
      </p:sp>
      <p:sp>
        <p:nvSpPr>
          <p:cNvPr id="231" name="Google Shape;231;p36"/>
          <p:cNvSpPr/>
          <p:nvPr/>
        </p:nvSpPr>
        <p:spPr>
          <a:xfrm flipH="1">
            <a:off x="8781899" y="1577400"/>
            <a:ext cx="362100" cy="19887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36"/>
          <p:cNvSpPr txBox="1"/>
          <p:nvPr>
            <p:ph idx="4294967295"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Problematic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3"/>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Application that will run </a:t>
            </a:r>
            <a:r>
              <a:rPr lang="en" sz="1800"/>
              <a:t>automatically</a:t>
            </a:r>
            <a:r>
              <a:rPr lang="en" sz="1800"/>
              <a:t> </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519" name="Google Shape;519;p63"/>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1" name="Google Shape;521;p63"/>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Data Processing</a:t>
            </a:r>
            <a:endParaRPr/>
          </a:p>
        </p:txBody>
      </p:sp>
      <p:pic>
        <p:nvPicPr>
          <p:cNvPr id="522" name="Google Shape;522;p63"/>
          <p:cNvPicPr preferRelativeResize="0"/>
          <p:nvPr/>
        </p:nvPicPr>
        <p:blipFill>
          <a:blip r:embed="rId3">
            <a:alphaModFix/>
          </a:blip>
          <a:stretch>
            <a:fillRect/>
          </a:stretch>
        </p:blipFill>
        <p:spPr>
          <a:xfrm>
            <a:off x="152400" y="700800"/>
            <a:ext cx="5324475" cy="2076450"/>
          </a:xfrm>
          <a:prstGeom prst="rect">
            <a:avLst/>
          </a:prstGeom>
          <a:noFill/>
          <a:ln>
            <a:noFill/>
          </a:ln>
        </p:spPr>
      </p:pic>
      <p:pic>
        <p:nvPicPr>
          <p:cNvPr id="523" name="Google Shape;523;p63"/>
          <p:cNvPicPr preferRelativeResize="0"/>
          <p:nvPr/>
        </p:nvPicPr>
        <p:blipFill>
          <a:blip r:embed="rId4">
            <a:alphaModFix/>
          </a:blip>
          <a:stretch>
            <a:fillRect/>
          </a:stretch>
        </p:blipFill>
        <p:spPr>
          <a:xfrm>
            <a:off x="152400" y="2929650"/>
            <a:ext cx="4239147" cy="2061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4"/>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Heroku connection with the PC </a:t>
            </a:r>
            <a:r>
              <a:rPr lang="en" sz="1800">
                <a:highlight>
                  <a:schemeClr val="lt1"/>
                </a:highlight>
              </a:rPr>
              <a:t>https://projectseven-oc.herokuapp.com</a:t>
            </a:r>
            <a:endParaRPr sz="18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529" name="Google Shape;529;p64"/>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64"/>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processing</a:t>
            </a:r>
            <a:endParaRPr/>
          </a:p>
        </p:txBody>
      </p:sp>
      <p:pic>
        <p:nvPicPr>
          <p:cNvPr id="532" name="Google Shape;532;p64"/>
          <p:cNvPicPr preferRelativeResize="0"/>
          <p:nvPr/>
        </p:nvPicPr>
        <p:blipFill>
          <a:blip r:embed="rId3">
            <a:alphaModFix/>
          </a:blip>
          <a:stretch>
            <a:fillRect/>
          </a:stretch>
        </p:blipFill>
        <p:spPr>
          <a:xfrm>
            <a:off x="58350" y="1043625"/>
            <a:ext cx="7755624" cy="37062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5"/>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Heroku connection with the PC </a:t>
            </a:r>
            <a:endParaRPr sz="1800">
              <a:highlight>
                <a:schemeClr val="lt1"/>
              </a:highlight>
            </a:endParaRPr>
          </a:p>
          <a:p>
            <a:pPr indent="0" lvl="0" marL="0" rtl="0" algn="l">
              <a:spcBef>
                <a:spcPts val="1000"/>
              </a:spcBef>
              <a:spcAft>
                <a:spcPts val="0"/>
              </a:spcAft>
              <a:buNone/>
            </a:pPr>
            <a:r>
              <a:rPr lang="en" sz="1800">
                <a:highlight>
                  <a:schemeClr val="lt1"/>
                </a:highlight>
              </a:rPr>
              <a:t>https://projectseven-oc.herokuapp.com</a:t>
            </a:r>
            <a:endParaRPr sz="18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538" name="Google Shape;538;p65"/>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65"/>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processing</a:t>
            </a:r>
            <a:endParaRPr/>
          </a:p>
        </p:txBody>
      </p:sp>
      <p:pic>
        <p:nvPicPr>
          <p:cNvPr id="541" name="Google Shape;541;p65"/>
          <p:cNvPicPr preferRelativeResize="0"/>
          <p:nvPr/>
        </p:nvPicPr>
        <p:blipFill>
          <a:blip r:embed="rId3">
            <a:alphaModFix/>
          </a:blip>
          <a:stretch>
            <a:fillRect/>
          </a:stretch>
        </p:blipFill>
        <p:spPr>
          <a:xfrm>
            <a:off x="152400" y="700800"/>
            <a:ext cx="7627200" cy="4290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6"/>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Heroku connection with the PC </a:t>
            </a:r>
            <a:r>
              <a:rPr lang="en" sz="1800"/>
              <a:t> </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547" name="Google Shape;547;p66"/>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9" name="Google Shape;549;p66"/>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Data Processing</a:t>
            </a:r>
            <a:endParaRPr/>
          </a:p>
        </p:txBody>
      </p:sp>
      <p:pic>
        <p:nvPicPr>
          <p:cNvPr id="550" name="Google Shape;550;p66"/>
          <p:cNvPicPr preferRelativeResize="0"/>
          <p:nvPr/>
        </p:nvPicPr>
        <p:blipFill>
          <a:blip r:embed="rId3">
            <a:alphaModFix/>
          </a:blip>
          <a:stretch>
            <a:fillRect/>
          </a:stretch>
        </p:blipFill>
        <p:spPr>
          <a:xfrm>
            <a:off x="866750" y="670350"/>
            <a:ext cx="5191253" cy="43207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4" name="Shape 554"/>
        <p:cNvGrpSpPr/>
        <p:nvPr/>
      </p:nvGrpSpPr>
      <p:grpSpPr>
        <a:xfrm>
          <a:off x="0" y="0"/>
          <a:ext cx="0" cy="0"/>
          <a:chOff x="0" y="0"/>
          <a:chExt cx="0" cy="0"/>
        </a:xfrm>
      </p:grpSpPr>
      <p:sp>
        <p:nvSpPr>
          <p:cNvPr id="555" name="Google Shape;555;p67"/>
          <p:cNvSpPr/>
          <p:nvPr/>
        </p:nvSpPr>
        <p:spPr>
          <a:xfrm>
            <a:off x="7396225" y="25"/>
            <a:ext cx="1738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7"/>
          <p:cNvSpPr/>
          <p:nvPr/>
        </p:nvSpPr>
        <p:spPr>
          <a:xfrm>
            <a:off x="720000" y="540000"/>
            <a:ext cx="3483900" cy="1568100"/>
          </a:xfrm>
          <a:prstGeom prst="rect">
            <a:avLst/>
          </a:prstGeom>
          <a:solidFill>
            <a:schemeClr val="accent1">
              <a:alpha val="617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7"/>
          <p:cNvSpPr txBox="1"/>
          <p:nvPr>
            <p:ph type="ctrTitle"/>
          </p:nvPr>
        </p:nvSpPr>
        <p:spPr>
          <a:xfrm>
            <a:off x="769725" y="1310050"/>
            <a:ext cx="3835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lt1"/>
                </a:solidFill>
              </a:rPr>
              <a:t>Website display</a:t>
            </a:r>
            <a:endParaRPr>
              <a:solidFill>
                <a:schemeClr val="lt1"/>
              </a:solidFill>
            </a:endParaRPr>
          </a:p>
        </p:txBody>
      </p:sp>
      <p:sp>
        <p:nvSpPr>
          <p:cNvPr id="558" name="Google Shape;558;p67"/>
          <p:cNvSpPr txBox="1"/>
          <p:nvPr>
            <p:ph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rPr>
              <a:t>03</a:t>
            </a:r>
            <a:endParaRPr>
              <a:solidFill>
                <a:schemeClr val="lt1"/>
              </a:solidFill>
            </a:endParaRPr>
          </a:p>
        </p:txBody>
      </p:sp>
      <p:sp>
        <p:nvSpPr>
          <p:cNvPr id="559" name="Google Shape;559;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8"/>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Heroku connection with the PC </a:t>
            </a:r>
            <a:r>
              <a:rPr lang="en" sz="1800"/>
              <a:t> </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565" name="Google Shape;565;p68"/>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7" name="Google Shape;567;p68"/>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Data Processing</a:t>
            </a:r>
            <a:endParaRPr/>
          </a:p>
        </p:txBody>
      </p:sp>
      <p:pic>
        <p:nvPicPr>
          <p:cNvPr id="568" name="Google Shape;568;p68"/>
          <p:cNvPicPr preferRelativeResize="0"/>
          <p:nvPr/>
        </p:nvPicPr>
        <p:blipFill>
          <a:blip r:embed="rId3">
            <a:alphaModFix/>
          </a:blip>
          <a:stretch>
            <a:fillRect/>
          </a:stretch>
        </p:blipFill>
        <p:spPr>
          <a:xfrm>
            <a:off x="152400" y="700800"/>
            <a:ext cx="7627200" cy="4290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9"/>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Heroku connection with the PC </a:t>
            </a:r>
            <a:r>
              <a:rPr lang="en" sz="1800"/>
              <a:t> </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574" name="Google Shape;574;p69"/>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6" name="Google Shape;576;p69"/>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Text Data Processing</a:t>
            </a:r>
            <a:endParaRPr/>
          </a:p>
        </p:txBody>
      </p:sp>
      <p:pic>
        <p:nvPicPr>
          <p:cNvPr id="577" name="Google Shape;577;p69"/>
          <p:cNvPicPr preferRelativeResize="0"/>
          <p:nvPr/>
        </p:nvPicPr>
        <p:blipFill>
          <a:blip r:embed="rId3">
            <a:alphaModFix/>
          </a:blip>
          <a:stretch>
            <a:fillRect/>
          </a:stretch>
        </p:blipFill>
        <p:spPr>
          <a:xfrm>
            <a:off x="152400" y="700800"/>
            <a:ext cx="7627200" cy="4290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0"/>
          <p:cNvSpPr txBox="1"/>
          <p:nvPr>
            <p:ph type="ctrTitle"/>
          </p:nvPr>
        </p:nvSpPr>
        <p:spPr>
          <a:xfrm>
            <a:off x="2920845" y="1865300"/>
            <a:ext cx="34812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100"/>
              <a:t>END</a:t>
            </a:r>
            <a:endParaRPr sz="10200"/>
          </a:p>
        </p:txBody>
      </p:sp>
      <p:sp>
        <p:nvSpPr>
          <p:cNvPr id="583" name="Google Shape;583;p70"/>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0"/>
          <p:cNvSpPr/>
          <p:nvPr/>
        </p:nvSpPr>
        <p:spPr>
          <a:xfrm flipH="1" rot="-5400000">
            <a:off x="7474475" y="33976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7"/>
          <p:cNvSpPr/>
          <p:nvPr/>
        </p:nvSpPr>
        <p:spPr>
          <a:xfrm>
            <a:off x="7396225" y="25"/>
            <a:ext cx="1738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720000" y="540000"/>
            <a:ext cx="3310200" cy="1568100"/>
          </a:xfrm>
          <a:prstGeom prst="rect">
            <a:avLst/>
          </a:prstGeom>
          <a:solidFill>
            <a:schemeClr val="accent1">
              <a:alpha val="617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txBox="1"/>
          <p:nvPr>
            <p:ph type="ctrTitle"/>
          </p:nvPr>
        </p:nvSpPr>
        <p:spPr>
          <a:xfrm>
            <a:off x="769725" y="1310050"/>
            <a:ext cx="343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Analyse the data</a:t>
            </a:r>
            <a:r>
              <a:rPr lang="en">
                <a:solidFill>
                  <a:schemeClr val="lt1"/>
                </a:solidFill>
              </a:rPr>
              <a:t> </a:t>
            </a:r>
            <a:endParaRPr>
              <a:solidFill>
                <a:schemeClr val="lt1"/>
              </a:solidFill>
            </a:endParaRPr>
          </a:p>
        </p:txBody>
      </p:sp>
      <p:sp>
        <p:nvSpPr>
          <p:cNvPr id="241" name="Google Shape;241;p37"/>
          <p:cNvSpPr txBox="1"/>
          <p:nvPr>
            <p:ph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rPr>
              <a:t>01</a:t>
            </a:r>
            <a:endParaRPr>
              <a:solidFill>
                <a:schemeClr val="lt1"/>
              </a:solidFill>
            </a:endParaRPr>
          </a:p>
        </p:txBody>
      </p:sp>
      <p:sp>
        <p:nvSpPr>
          <p:cNvPr id="242" name="Google Shape;24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Description</a:t>
            </a:r>
            <a:endParaRPr sz="1200"/>
          </a:p>
        </p:txBody>
      </p:sp>
      <p:sp>
        <p:nvSpPr>
          <p:cNvPr id="248" name="Google Shape;248;p38"/>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8"/>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Data Presentation</a:t>
            </a:r>
            <a:endParaRPr/>
          </a:p>
        </p:txBody>
      </p:sp>
      <p:sp>
        <p:nvSpPr>
          <p:cNvPr id="250" name="Google Shape;25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8"/>
          <p:cNvSpPr txBox="1"/>
          <p:nvPr/>
        </p:nvSpPr>
        <p:spPr>
          <a:xfrm>
            <a:off x="194375" y="753600"/>
            <a:ext cx="7168500" cy="280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b="1" lang="en" sz="1800">
                <a:solidFill>
                  <a:schemeClr val="dk1"/>
                </a:solidFill>
                <a:latin typeface="Livvic"/>
                <a:ea typeface="Livvic"/>
                <a:cs typeface="Livvic"/>
                <a:sym typeface="Livvic"/>
              </a:rPr>
              <a:t>Home Credit Group data available on Kaggle:</a:t>
            </a:r>
            <a:endParaRPr b="1" sz="1800">
              <a:solidFill>
                <a:schemeClr val="dk1"/>
              </a:solidFill>
              <a:latin typeface="Livvic"/>
              <a:ea typeface="Livvic"/>
              <a:cs typeface="Livvic"/>
              <a:sym typeface="Livvic"/>
            </a:endParaRPr>
          </a:p>
          <a:p>
            <a:pPr indent="-342900" lvl="0" marL="457200" marR="0" rtl="0" algn="l">
              <a:lnSpc>
                <a:spcPct val="100000"/>
              </a:lnSpc>
              <a:spcBef>
                <a:spcPts val="1000"/>
              </a:spcBef>
              <a:spcAft>
                <a:spcPts val="0"/>
              </a:spcAft>
              <a:buClr>
                <a:schemeClr val="dk1"/>
              </a:buClr>
              <a:buSzPts val="1800"/>
              <a:buFont typeface="Livvic"/>
              <a:buChar char="●"/>
            </a:pPr>
            <a:r>
              <a:rPr b="1" lang="en" sz="1800">
                <a:solidFill>
                  <a:schemeClr val="dk1"/>
                </a:solidFill>
                <a:latin typeface="Livvic"/>
                <a:ea typeface="Livvic"/>
                <a:cs typeface="Livvic"/>
                <a:sym typeface="Livvic"/>
              </a:rPr>
              <a:t>1. Main table → Table with a line by loan + info on the loan and the customer.</a:t>
            </a:r>
            <a:endParaRPr b="1" sz="1800">
              <a:solidFill>
                <a:schemeClr val="dk1"/>
              </a:solidFill>
              <a:latin typeface="Livvic"/>
              <a:ea typeface="Livvic"/>
              <a:cs typeface="Livvic"/>
              <a:sym typeface="Livvic"/>
            </a:endParaRPr>
          </a:p>
          <a:p>
            <a:pPr indent="-342900" lvl="0" marL="457200" marR="0" rtl="0" algn="l">
              <a:lnSpc>
                <a:spcPct val="100000"/>
              </a:lnSpc>
              <a:spcBef>
                <a:spcPts val="0"/>
              </a:spcBef>
              <a:spcAft>
                <a:spcPts val="0"/>
              </a:spcAft>
              <a:buClr>
                <a:schemeClr val="dk1"/>
              </a:buClr>
              <a:buSzPts val="1800"/>
              <a:buFont typeface="Livvic"/>
              <a:buChar char="●"/>
            </a:pPr>
            <a:r>
              <a:rPr b="1" lang="en" sz="1800">
                <a:solidFill>
                  <a:schemeClr val="dk1"/>
                </a:solidFill>
                <a:latin typeface="Livvic"/>
                <a:ea typeface="Livvic"/>
                <a:cs typeface="Livvic"/>
                <a:sym typeface="Livvic"/>
              </a:rPr>
              <a:t>2. Historical tables → data on previous loans of customers and their reimbursement habits. Not used in this project for the sake of simplicity.</a:t>
            </a:r>
            <a:endParaRPr b="1" sz="1800">
              <a:solidFill>
                <a:schemeClr val="dk1"/>
              </a:solidFill>
              <a:latin typeface="Livvic"/>
              <a:ea typeface="Livvic"/>
              <a:cs typeface="Livvic"/>
              <a:sym typeface="Livvic"/>
            </a:endParaRPr>
          </a:p>
          <a:p>
            <a:pPr indent="-342900" lvl="0" marL="457200" marR="0" rtl="0" algn="l">
              <a:lnSpc>
                <a:spcPct val="100000"/>
              </a:lnSpc>
              <a:spcBef>
                <a:spcPts val="0"/>
              </a:spcBef>
              <a:spcAft>
                <a:spcPts val="0"/>
              </a:spcAft>
              <a:buClr>
                <a:schemeClr val="dk1"/>
              </a:buClr>
              <a:buSzPts val="1800"/>
              <a:buFont typeface="Livvic"/>
              <a:buChar char="●"/>
            </a:pPr>
            <a:r>
              <a:rPr b="1" lang="en" sz="1800">
                <a:solidFill>
                  <a:schemeClr val="dk1"/>
                </a:solidFill>
                <a:latin typeface="Livvic"/>
                <a:ea typeface="Livvic"/>
                <a:cs typeface="Livvic"/>
                <a:sym typeface="Livvic"/>
              </a:rPr>
              <a:t>3. Description of features → used during the interpretation of predictions</a:t>
            </a:r>
            <a:endParaRPr b="1" sz="1800">
              <a:solidFill>
                <a:schemeClr val="dk1"/>
              </a:solidFill>
              <a:latin typeface="Livvic"/>
              <a:ea typeface="Livvic"/>
              <a:cs typeface="Livvic"/>
              <a:sym typeface="Livvic"/>
            </a:endParaRPr>
          </a:p>
          <a:p>
            <a:pPr indent="-342900" lvl="0" marL="457200" marR="0" rtl="0" algn="l">
              <a:lnSpc>
                <a:spcPct val="100000"/>
              </a:lnSpc>
              <a:spcBef>
                <a:spcPts val="0"/>
              </a:spcBef>
              <a:spcAft>
                <a:spcPts val="0"/>
              </a:spcAft>
              <a:buClr>
                <a:schemeClr val="dk1"/>
              </a:buClr>
              <a:buSzPts val="1800"/>
              <a:buFont typeface="Livvic"/>
              <a:buChar char="●"/>
            </a:pPr>
            <a:r>
              <a:rPr b="1" lang="en" sz="1800">
                <a:solidFill>
                  <a:schemeClr val="dk1"/>
                </a:solidFill>
                <a:latin typeface="Livvic"/>
                <a:ea typeface="Livvic"/>
                <a:cs typeface="Livvic"/>
                <a:sym typeface="Livvic"/>
              </a:rPr>
              <a:t>Main table: 307,000 observations on 122 columns</a:t>
            </a:r>
            <a:endParaRPr>
              <a:latin typeface="Catamaran Light"/>
              <a:ea typeface="Catamaran Light"/>
              <a:cs typeface="Catamaran Light"/>
              <a:sym typeface="Catamaran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5" name="Shape 255"/>
        <p:cNvGrpSpPr/>
        <p:nvPr/>
      </p:nvGrpSpPr>
      <p:grpSpPr>
        <a:xfrm>
          <a:off x="0" y="0"/>
          <a:ext cx="0" cy="0"/>
          <a:chOff x="0" y="0"/>
          <a:chExt cx="0" cy="0"/>
        </a:xfrm>
      </p:grpSpPr>
      <p:sp>
        <p:nvSpPr>
          <p:cNvPr id="256" name="Google Shape;256;p39"/>
          <p:cNvSpPr/>
          <p:nvPr/>
        </p:nvSpPr>
        <p:spPr>
          <a:xfrm flipH="1" rot="-5400000">
            <a:off x="-957850" y="957900"/>
            <a:ext cx="5140800" cy="322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9"/>
          <p:cNvSpPr txBox="1"/>
          <p:nvPr>
            <p:ph idx="3" type="ctrTitle"/>
          </p:nvPr>
        </p:nvSpPr>
        <p:spPr>
          <a:xfrm>
            <a:off x="3225050" y="318775"/>
            <a:ext cx="5607000" cy="4176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None/>
            </a:pPr>
            <a:r>
              <a:t/>
            </a:r>
            <a:endParaRPr sz="1800"/>
          </a:p>
          <a:p>
            <a:pPr indent="-342900" lvl="0" marL="457200" rtl="0" algn="l">
              <a:spcBef>
                <a:spcPts val="1000"/>
              </a:spcBef>
              <a:spcAft>
                <a:spcPts val="0"/>
              </a:spcAft>
              <a:buSzPts val="1800"/>
              <a:buChar char="●"/>
            </a:pPr>
            <a:r>
              <a:rPr lang="en" sz="1800"/>
              <a:t>Analyse the data </a:t>
            </a:r>
            <a:endParaRPr sz="1800"/>
          </a:p>
          <a:p>
            <a:pPr indent="-317500" lvl="1" marL="914400" rtl="0" algn="l">
              <a:spcBef>
                <a:spcPts val="0"/>
              </a:spcBef>
              <a:spcAft>
                <a:spcPts val="0"/>
              </a:spcAft>
              <a:buSzPts val="1400"/>
              <a:buChar char="○"/>
            </a:pPr>
            <a:r>
              <a:rPr lang="en" sz="1800">
                <a:highlight>
                  <a:srgbClr val="F9CB9C"/>
                </a:highlight>
              </a:rPr>
              <a:t>Cleaning </a:t>
            </a:r>
            <a:endParaRPr sz="1400"/>
          </a:p>
          <a:p>
            <a:pPr indent="-317500" lvl="1" marL="914400" rtl="0" algn="l">
              <a:spcBef>
                <a:spcPts val="0"/>
              </a:spcBef>
              <a:spcAft>
                <a:spcPts val="0"/>
              </a:spcAft>
              <a:buSzPts val="1400"/>
              <a:buChar char="○"/>
            </a:pPr>
            <a:r>
              <a:rPr lang="en" sz="1400"/>
              <a:t>exploratory data analysis</a:t>
            </a:r>
            <a:endParaRPr sz="1400"/>
          </a:p>
          <a:p>
            <a:pPr indent="-317500" lvl="1" marL="914400" rtl="0" algn="l">
              <a:spcBef>
                <a:spcPts val="0"/>
              </a:spcBef>
              <a:spcAft>
                <a:spcPts val="0"/>
              </a:spcAft>
              <a:buSzPts val="1400"/>
              <a:buChar char="○"/>
            </a:pPr>
            <a:r>
              <a:rPr lang="en" sz="1400"/>
              <a:t>Grouping CCB</a:t>
            </a:r>
            <a:endParaRPr sz="1400"/>
          </a:p>
          <a:p>
            <a:pPr indent="-317500" lvl="1" marL="914400" rtl="0" algn="l">
              <a:spcBef>
                <a:spcPts val="0"/>
              </a:spcBef>
              <a:spcAft>
                <a:spcPts val="0"/>
              </a:spcAft>
              <a:buSzPts val="1400"/>
              <a:buChar char="○"/>
            </a:pPr>
            <a:r>
              <a:rPr lang="en" sz="1400"/>
              <a:t>Remove high correlation</a:t>
            </a:r>
            <a:endParaRPr sz="1800"/>
          </a:p>
          <a:p>
            <a:pPr indent="0" lvl="0" marL="0" rtl="0" algn="l">
              <a:spcBef>
                <a:spcPts val="1000"/>
              </a:spcBef>
              <a:spcAft>
                <a:spcPts val="0"/>
              </a:spcAft>
              <a:buNone/>
            </a:pPr>
            <a:r>
              <a:t/>
            </a:r>
            <a:endParaRPr sz="1800">
              <a:highlight>
                <a:srgbClr val="F9CB9C"/>
              </a:highlight>
            </a:endParaRPr>
          </a:p>
          <a:p>
            <a:pPr indent="0" lvl="0" marL="0" rtl="0" algn="l">
              <a:lnSpc>
                <a:spcPct val="115000"/>
              </a:lnSpc>
              <a:spcBef>
                <a:spcPts val="0"/>
              </a:spcBef>
              <a:spcAft>
                <a:spcPts val="0"/>
              </a:spcAft>
              <a:buNone/>
            </a:pPr>
            <a:r>
              <a:t/>
            </a:r>
            <a:endParaRPr sz="1800"/>
          </a:p>
          <a:p>
            <a:pPr indent="0" lvl="0" marL="0" marR="0" rtl="0" algn="l">
              <a:lnSpc>
                <a:spcPct val="100000"/>
              </a:lnSpc>
              <a:spcBef>
                <a:spcPts val="1000"/>
              </a:spcBef>
              <a:spcAft>
                <a:spcPts val="0"/>
              </a:spcAft>
              <a:buNone/>
            </a:pPr>
            <a:r>
              <a:t/>
            </a:r>
            <a:endParaRPr sz="1800"/>
          </a:p>
          <a:p>
            <a:pPr indent="0" lvl="0" marL="0" rtl="0" algn="l">
              <a:spcBef>
                <a:spcPts val="0"/>
              </a:spcBef>
              <a:spcAft>
                <a:spcPts val="0"/>
              </a:spcAft>
              <a:buNone/>
            </a:pPr>
            <a:r>
              <a:t/>
            </a:r>
            <a:endParaRPr/>
          </a:p>
        </p:txBody>
      </p:sp>
      <p:sp>
        <p:nvSpPr>
          <p:cNvPr id="258" name="Google Shape;25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Cleaning</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264" name="Google Shape;264;p40"/>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40"/>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Analys Data</a:t>
            </a:r>
            <a:endParaRPr/>
          </a:p>
        </p:txBody>
      </p:sp>
      <p:sp>
        <p:nvSpPr>
          <p:cNvPr id="267" name="Google Shape;267;p40"/>
          <p:cNvSpPr txBox="1"/>
          <p:nvPr/>
        </p:nvSpPr>
        <p:spPr>
          <a:xfrm>
            <a:off x="433300" y="815800"/>
            <a:ext cx="734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Created function</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To all datas: </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Remove columns then rows  that have more than 25% NAN</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Removing columns with over 95% correlation with others</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Converting columns that have 2 options into binary</a:t>
            </a:r>
            <a:endParaRPr>
              <a:latin typeface="Catamaran Light"/>
              <a:ea typeface="Catamaran Light"/>
              <a:cs typeface="Catamaran Light"/>
              <a:sym typeface="Catamaran Light"/>
            </a:endParaRPr>
          </a:p>
          <a:p>
            <a:pPr indent="0" lvl="0" marL="0" rtl="0" algn="l">
              <a:spcBef>
                <a:spcPts val="0"/>
              </a:spcBef>
              <a:spcAft>
                <a:spcPts val="0"/>
              </a:spcAft>
              <a:buNone/>
            </a:pPr>
            <a:r>
              <a:t/>
            </a:r>
            <a:endParaRPr>
              <a:latin typeface="Catamaran Light"/>
              <a:ea typeface="Catamaran Light"/>
              <a:cs typeface="Catamaran Light"/>
              <a:sym typeface="Catamaran Light"/>
            </a:endParaRPr>
          </a:p>
        </p:txBody>
      </p:sp>
      <p:sp>
        <p:nvSpPr>
          <p:cNvPr id="268" name="Google Shape;268;p40"/>
          <p:cNvSpPr txBox="1"/>
          <p:nvPr>
            <p:ph type="ctrTitle"/>
          </p:nvPr>
        </p:nvSpPr>
        <p:spPr>
          <a:xfrm>
            <a:off x="561952" y="22402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400"/>
              <a:t>E</a:t>
            </a:r>
            <a:r>
              <a:rPr lang="en" sz="1400"/>
              <a:t>xploratory data analysis</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pic>
        <p:nvPicPr>
          <p:cNvPr id="269" name="Google Shape;269;p40"/>
          <p:cNvPicPr preferRelativeResize="0"/>
          <p:nvPr/>
        </p:nvPicPr>
        <p:blipFill>
          <a:blip r:embed="rId3">
            <a:alphaModFix/>
          </a:blip>
          <a:stretch>
            <a:fillRect/>
          </a:stretch>
        </p:blipFill>
        <p:spPr>
          <a:xfrm>
            <a:off x="561950" y="2890100"/>
            <a:ext cx="3415011" cy="2110950"/>
          </a:xfrm>
          <a:prstGeom prst="rect">
            <a:avLst/>
          </a:prstGeom>
          <a:noFill/>
          <a:ln>
            <a:noFill/>
          </a:ln>
        </p:spPr>
      </p:pic>
      <p:sp>
        <p:nvSpPr>
          <p:cNvPr id="270" name="Google Shape;270;p40"/>
          <p:cNvSpPr txBox="1"/>
          <p:nvPr/>
        </p:nvSpPr>
        <p:spPr>
          <a:xfrm>
            <a:off x="4258700" y="2939800"/>
            <a:ext cx="3812400" cy="182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Seeing the frequency of accepted : 0 and default :0</a:t>
            </a:r>
            <a:endParaRPr>
              <a:latin typeface="Catamaran Light"/>
              <a:ea typeface="Catamaran Light"/>
              <a:cs typeface="Catamaran Light"/>
              <a:sym typeface="Catamaran Light"/>
            </a:endParaRPr>
          </a:p>
          <a:p>
            <a:pPr indent="0" lvl="0" marL="0" rtl="0" algn="l">
              <a:spcBef>
                <a:spcPts val="0"/>
              </a:spcBef>
              <a:spcAft>
                <a:spcPts val="0"/>
              </a:spcAft>
              <a:buNone/>
            </a:pPr>
            <a:r>
              <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We see that  we have more accepted than default that could cause a on sided analysis</a:t>
            </a:r>
            <a:endParaRPr>
              <a:latin typeface="Catamaran Light"/>
              <a:ea typeface="Catamaran Light"/>
              <a:cs typeface="Catamaran Light"/>
              <a:sym typeface="Catamaran Light"/>
            </a:endParaRPr>
          </a:p>
          <a:p>
            <a:pPr indent="0" lvl="0" marL="0" rtl="0" algn="l">
              <a:spcBef>
                <a:spcPts val="0"/>
              </a:spcBef>
              <a:spcAft>
                <a:spcPts val="0"/>
              </a:spcAft>
              <a:buNone/>
            </a:pPr>
            <a:r>
              <a:rPr lang="en" sz="1050">
                <a:highlight>
                  <a:srgbClr val="FFFFFF"/>
                </a:highlight>
                <a:latin typeface="Courier New"/>
                <a:ea typeface="Courier New"/>
                <a:cs typeface="Courier New"/>
                <a:sym typeface="Courier New"/>
              </a:rPr>
              <a:t>Training Features shape:  (307511, 68)</a:t>
            </a:r>
            <a:endParaRPr sz="105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highlight>
                  <a:srgbClr val="FFFFFF"/>
                </a:highlight>
                <a:latin typeface="Courier New"/>
                <a:ea typeface="Courier New"/>
                <a:cs typeface="Courier New"/>
                <a:sym typeface="Courier New"/>
              </a:rPr>
              <a:t>Testing Features shape:  (48744, 68)</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Catamaran Light"/>
              <a:ea typeface="Catamaran Light"/>
              <a:cs typeface="Catamaran Light"/>
              <a:sym typeface="Catamaran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Cleaning CCB</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276" name="Google Shape;276;p41"/>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1"/>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Analys Data</a:t>
            </a:r>
            <a:endParaRPr/>
          </a:p>
        </p:txBody>
      </p:sp>
      <p:pic>
        <p:nvPicPr>
          <p:cNvPr id="279" name="Google Shape;279;p41"/>
          <p:cNvPicPr preferRelativeResize="0"/>
          <p:nvPr/>
        </p:nvPicPr>
        <p:blipFill>
          <a:blip r:embed="rId3">
            <a:alphaModFix/>
          </a:blip>
          <a:stretch>
            <a:fillRect/>
          </a:stretch>
        </p:blipFill>
        <p:spPr>
          <a:xfrm>
            <a:off x="95775" y="634500"/>
            <a:ext cx="5119544" cy="4320750"/>
          </a:xfrm>
          <a:prstGeom prst="rect">
            <a:avLst/>
          </a:prstGeom>
          <a:noFill/>
          <a:ln>
            <a:noFill/>
          </a:ln>
        </p:spPr>
      </p:pic>
      <p:sp>
        <p:nvSpPr>
          <p:cNvPr id="280" name="Google Shape;280;p41"/>
          <p:cNvSpPr txBox="1"/>
          <p:nvPr/>
        </p:nvSpPr>
        <p:spPr>
          <a:xfrm>
            <a:off x="5880650" y="744075"/>
            <a:ext cx="2452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Removing columns with over 95% correlation with others</a:t>
            </a:r>
            <a:endParaRPr>
              <a:latin typeface="Catamaran Light"/>
              <a:ea typeface="Catamaran Light"/>
              <a:cs typeface="Catamaran Light"/>
              <a:sym typeface="Catamaran Light"/>
            </a:endParaRPr>
          </a:p>
          <a:p>
            <a:pPr indent="0" lvl="0" marL="0" rtl="0" algn="l">
              <a:spcBef>
                <a:spcPts val="0"/>
              </a:spcBef>
              <a:spcAft>
                <a:spcPts val="0"/>
              </a:spcAft>
              <a:buNone/>
            </a:pPr>
            <a:r>
              <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Remove the  SK_ID_CURR </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Group by SK_ID_CURR</a:t>
            </a:r>
            <a:endParaRPr>
              <a:latin typeface="Catamaran Light"/>
              <a:ea typeface="Catamaran Light"/>
              <a:cs typeface="Catamaran Light"/>
              <a:sym typeface="Catamaran Light"/>
            </a:endParaRPr>
          </a:p>
          <a:p>
            <a:pPr indent="0" lvl="0" marL="0" rtl="0" algn="l">
              <a:spcBef>
                <a:spcPts val="0"/>
              </a:spcBef>
              <a:spcAft>
                <a:spcPts val="0"/>
              </a:spcAft>
              <a:buNone/>
            </a:pPr>
            <a:r>
              <a:rPr lang="en">
                <a:latin typeface="Catamaran Light"/>
                <a:ea typeface="Catamaran Light"/>
                <a:cs typeface="Catamaran Light"/>
                <a:sym typeface="Catamaran Light"/>
              </a:rPr>
              <a:t>Fill NAN with Mean based on the SK_ID_CURR</a:t>
            </a:r>
            <a:endParaRPr>
              <a:latin typeface="Catamaran Light"/>
              <a:ea typeface="Catamaran Light"/>
              <a:cs typeface="Catamaran Light"/>
              <a:sym typeface="Catamaran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ctrTitle"/>
          </p:nvPr>
        </p:nvSpPr>
        <p:spPr>
          <a:xfrm>
            <a:off x="714352" y="30450"/>
            <a:ext cx="5166300" cy="48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highlight>
                  <a:schemeClr val="lt1"/>
                </a:highlight>
              </a:rPr>
              <a:t>Cleaning IP</a:t>
            </a:r>
            <a:endParaRPr sz="1200">
              <a:highlight>
                <a:schemeClr val="lt1"/>
              </a:highlight>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
        <p:nvSpPr>
          <p:cNvPr id="286" name="Google Shape;286;p42"/>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2"/>
          <p:cNvSpPr txBox="1"/>
          <p:nvPr>
            <p:ph type="ctrTitle"/>
          </p:nvPr>
        </p:nvSpPr>
        <p:spPr>
          <a:xfrm rot="5400000">
            <a:off x="7060795" y="1549225"/>
            <a:ext cx="3481200" cy="48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Analys Data</a:t>
            </a:r>
            <a:endParaRPr/>
          </a:p>
        </p:txBody>
      </p:sp>
      <p:sp>
        <p:nvSpPr>
          <p:cNvPr id="289" name="Google Shape;289;p42"/>
          <p:cNvSpPr txBox="1"/>
          <p:nvPr/>
        </p:nvSpPr>
        <p:spPr>
          <a:xfrm>
            <a:off x="5880650" y="744075"/>
            <a:ext cx="245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Light"/>
                <a:ea typeface="Catamaran Light"/>
                <a:cs typeface="Catamaran Light"/>
                <a:sym typeface="Catamaran Light"/>
              </a:rPr>
              <a:t>Removing columns with over 95% correlation with others</a:t>
            </a:r>
            <a:endParaRPr>
              <a:latin typeface="Catamaran Light"/>
              <a:ea typeface="Catamaran Light"/>
              <a:cs typeface="Catamaran Light"/>
              <a:sym typeface="Catamaran Light"/>
            </a:endParaRPr>
          </a:p>
        </p:txBody>
      </p:sp>
      <p:pic>
        <p:nvPicPr>
          <p:cNvPr id="290" name="Google Shape;290;p42"/>
          <p:cNvPicPr preferRelativeResize="0"/>
          <p:nvPr/>
        </p:nvPicPr>
        <p:blipFill>
          <a:blip r:embed="rId3">
            <a:alphaModFix/>
          </a:blip>
          <a:stretch>
            <a:fillRect/>
          </a:stretch>
        </p:blipFill>
        <p:spPr>
          <a:xfrm>
            <a:off x="152400" y="700800"/>
            <a:ext cx="5575849" cy="40465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