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31"/>
  </p:notesMasterIdLst>
  <p:sldIdLst>
    <p:sldId id="379" r:id="rId2"/>
    <p:sldId id="987" r:id="rId3"/>
    <p:sldId id="389" r:id="rId4"/>
    <p:sldId id="861" r:id="rId5"/>
    <p:sldId id="882" r:id="rId6"/>
    <p:sldId id="983" r:id="rId7"/>
    <p:sldId id="891" r:id="rId8"/>
    <p:sldId id="862" r:id="rId9"/>
    <p:sldId id="863" r:id="rId10"/>
    <p:sldId id="864" r:id="rId11"/>
    <p:sldId id="865" r:id="rId12"/>
    <p:sldId id="980" r:id="rId13"/>
    <p:sldId id="985" r:id="rId14"/>
    <p:sldId id="986" r:id="rId15"/>
    <p:sldId id="991" r:id="rId16"/>
    <p:sldId id="894" r:id="rId17"/>
    <p:sldId id="895" r:id="rId18"/>
    <p:sldId id="899" r:id="rId19"/>
    <p:sldId id="900" r:id="rId20"/>
    <p:sldId id="904" r:id="rId21"/>
    <p:sldId id="990" r:id="rId22"/>
    <p:sldId id="956" r:id="rId23"/>
    <p:sldId id="957" r:id="rId24"/>
    <p:sldId id="961" r:id="rId25"/>
    <p:sldId id="962" r:id="rId26"/>
    <p:sldId id="913" r:id="rId27"/>
    <p:sldId id="953" r:id="rId28"/>
    <p:sldId id="954" r:id="rId29"/>
    <p:sldId id="955" r:id="rId30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am" id="{9B36D3FF-57C3-4797-BFF5-3F8A1D34025F}">
          <p14:sldIdLst>
            <p14:sldId id="379"/>
            <p14:sldId id="987"/>
          </p14:sldIdLst>
        </p14:section>
        <p14:section name="Ingredients of IAM" id="{A8C3B209-976B-43F0-803D-7EDA066F63EF}">
          <p14:sldIdLst>
            <p14:sldId id="389"/>
            <p14:sldId id="861"/>
          </p14:sldIdLst>
        </p14:section>
        <p14:section name="Social Planner vs. Decentralized" id="{B66414D6-8D55-45D5-A835-AC00BA5ECD18}">
          <p14:sldIdLst>
            <p14:sldId id="882"/>
            <p14:sldId id="983"/>
            <p14:sldId id="891"/>
          </p14:sldIdLst>
        </p14:section>
        <p14:section name="Simple Env. Macro Model" id="{FC027D74-9603-449C-991B-4594C8F6BE54}">
          <p14:sldIdLst>
            <p14:sldId id="862"/>
            <p14:sldId id="863"/>
            <p14:sldId id="864"/>
          </p14:sldIdLst>
        </p14:section>
        <p14:section name="SCC" id="{49EED0E8-42D5-4CBB-A9A2-81E83A37B70B}">
          <p14:sldIdLst>
            <p14:sldId id="865"/>
          </p14:sldIdLst>
        </p14:section>
        <p14:section name="Marginal Abatement Costs" id="{E97103F7-AE70-4CF1-81E1-F109F2A08882}">
          <p14:sldIdLst>
            <p14:sldId id="980"/>
            <p14:sldId id="985"/>
            <p14:sldId id="986"/>
            <p14:sldId id="991"/>
          </p14:sldIdLst>
        </p14:section>
        <p14:section name="E-Macro with utility" id="{28D2F7A1-2566-40D0-8CB9-0A3107E8F125}">
          <p14:sldIdLst>
            <p14:sldId id="894"/>
            <p14:sldId id="895"/>
            <p14:sldId id="899"/>
            <p14:sldId id="900"/>
            <p14:sldId id="904"/>
            <p14:sldId id="990"/>
          </p14:sldIdLst>
        </p14:section>
        <p14:section name="Labor supply in E-Macro" id="{214EAC95-4470-4B6C-AF9C-CE05B05DC119}">
          <p14:sldIdLst>
            <p14:sldId id="956"/>
            <p14:sldId id="957"/>
            <p14:sldId id="961"/>
            <p14:sldId id="962"/>
          </p14:sldIdLst>
        </p14:section>
        <p14:section name="Extra: Income &amp; Substitution effect" id="{E6926C19-B8D9-4A55-8FEC-6386DA40847D}">
          <p14:sldIdLst>
            <p14:sldId id="913"/>
            <p14:sldId id="953"/>
            <p14:sldId id="954"/>
            <p14:sldId id="9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B" initials="J" lastIdx="6" clrIdx="0"/>
  <p:cmAuthor id="2" name="Simon Feindt" initials="SF" lastIdx="8" clrIdx="1"/>
  <p:cmAuthor id="3" name="Max Franks" initials="MF" lastIdx="21" clrIdx="2"/>
  <p:cmAuthor id="4" name="Janis Bergmann" initials="JB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5ED"/>
    <a:srgbClr val="69ADDB"/>
    <a:srgbClr val="F8F8F8"/>
    <a:srgbClr val="FFE7AB"/>
    <a:srgbClr val="FFD861"/>
    <a:srgbClr val="FF9900"/>
    <a:srgbClr val="135B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141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186"/>
    </p:cViewPr>
  </p:sorterViewPr>
  <p:notesViewPr>
    <p:cSldViewPr snapToGrid="0">
      <p:cViewPr varScale="1">
        <p:scale>
          <a:sx n="78" d="100"/>
          <a:sy n="78" d="100"/>
        </p:scale>
        <p:origin x="3132" y="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DB159-9A1D-4217-B1B7-6EC4276A614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4CC5AA2C-7F4B-46CB-A75A-142266EF0900}">
      <dgm:prSet phldrT="[Text]"/>
      <dgm:spPr/>
      <dgm:t>
        <a:bodyPr/>
        <a:lstStyle/>
        <a:p>
          <a:r>
            <a:rPr lang="en-US" dirty="0"/>
            <a:t>Economy</a:t>
          </a:r>
          <a:endParaRPr lang="en-DE" dirty="0"/>
        </a:p>
      </dgm:t>
    </dgm:pt>
    <dgm:pt modelId="{15552AFB-6742-4FD3-95F2-CBEB7437AF59}" type="parTrans" cxnId="{B0C5D50C-0E62-4C2B-B59D-9948686B794D}">
      <dgm:prSet/>
      <dgm:spPr/>
      <dgm:t>
        <a:bodyPr/>
        <a:lstStyle/>
        <a:p>
          <a:endParaRPr lang="en-DE"/>
        </a:p>
      </dgm:t>
    </dgm:pt>
    <dgm:pt modelId="{82AB609A-0798-48E7-B412-482FF89E9D88}" type="sibTrans" cxnId="{B0C5D50C-0E62-4C2B-B59D-9948686B794D}">
      <dgm:prSet/>
      <dgm:spPr/>
      <dgm:t>
        <a:bodyPr/>
        <a:lstStyle/>
        <a:p>
          <a:endParaRPr lang="en-DE"/>
        </a:p>
      </dgm:t>
    </dgm:pt>
    <dgm:pt modelId="{E0CB0F15-5272-4467-86F3-B5DF2ED7F714}">
      <dgm:prSet phldrT="[Text]"/>
      <dgm:spPr/>
      <dgm:t>
        <a:bodyPr/>
        <a:lstStyle/>
        <a:p>
          <a:r>
            <a:rPr lang="en-US" dirty="0"/>
            <a:t>GHG-emissions</a:t>
          </a:r>
          <a:endParaRPr lang="en-DE" dirty="0"/>
        </a:p>
      </dgm:t>
    </dgm:pt>
    <dgm:pt modelId="{298F2AB7-518A-4321-8788-04E4A5C8EB27}" type="parTrans" cxnId="{7B3F494A-CBB9-48ED-A802-159F5EB3137C}">
      <dgm:prSet/>
      <dgm:spPr/>
      <dgm:t>
        <a:bodyPr/>
        <a:lstStyle/>
        <a:p>
          <a:endParaRPr lang="en-DE"/>
        </a:p>
      </dgm:t>
    </dgm:pt>
    <dgm:pt modelId="{69133302-DE21-47D7-8FF8-CDBE60D5EED7}" type="sibTrans" cxnId="{7B3F494A-CBB9-48ED-A802-159F5EB3137C}">
      <dgm:prSet/>
      <dgm:spPr/>
      <dgm:t>
        <a:bodyPr/>
        <a:lstStyle/>
        <a:p>
          <a:endParaRPr lang="en-DE"/>
        </a:p>
      </dgm:t>
    </dgm:pt>
    <dgm:pt modelId="{875511A5-679A-49F4-96A2-B35D7239DA4C}">
      <dgm:prSet phldrT="[Text]"/>
      <dgm:spPr/>
      <dgm:t>
        <a:bodyPr/>
        <a:lstStyle/>
        <a:p>
          <a:r>
            <a:rPr lang="en-US" dirty="0"/>
            <a:t>Climate</a:t>
          </a:r>
        </a:p>
        <a:p>
          <a:r>
            <a:rPr lang="en-US" dirty="0"/>
            <a:t>change</a:t>
          </a:r>
          <a:endParaRPr lang="en-DE" dirty="0"/>
        </a:p>
      </dgm:t>
    </dgm:pt>
    <dgm:pt modelId="{7BB82586-AF45-441E-A66C-FB7D72CCA7F8}" type="parTrans" cxnId="{055F353F-C5E3-4C48-98EF-899075010831}">
      <dgm:prSet/>
      <dgm:spPr/>
      <dgm:t>
        <a:bodyPr/>
        <a:lstStyle/>
        <a:p>
          <a:endParaRPr lang="en-DE"/>
        </a:p>
      </dgm:t>
    </dgm:pt>
    <dgm:pt modelId="{7905B99D-1E62-4B3C-88AB-87153D0F63F4}" type="sibTrans" cxnId="{055F353F-C5E3-4C48-98EF-899075010831}">
      <dgm:prSet/>
      <dgm:spPr/>
      <dgm:t>
        <a:bodyPr/>
        <a:lstStyle/>
        <a:p>
          <a:endParaRPr lang="en-DE"/>
        </a:p>
      </dgm:t>
    </dgm:pt>
    <dgm:pt modelId="{95F57BA6-764A-41FF-A7F3-8793FCC8FC9B}">
      <dgm:prSet phldrT="[Text]"/>
      <dgm:spPr/>
      <dgm:t>
        <a:bodyPr/>
        <a:lstStyle/>
        <a:p>
          <a:r>
            <a:rPr lang="en-US" dirty="0"/>
            <a:t>Damage</a:t>
          </a:r>
          <a:endParaRPr lang="en-DE" dirty="0"/>
        </a:p>
      </dgm:t>
    </dgm:pt>
    <dgm:pt modelId="{0ECE7FFA-7080-4E3B-9358-004DFAC99135}" type="parTrans" cxnId="{79D4C17D-8DEC-4D58-AF72-4977ED172AE4}">
      <dgm:prSet/>
      <dgm:spPr/>
      <dgm:t>
        <a:bodyPr/>
        <a:lstStyle/>
        <a:p>
          <a:endParaRPr lang="en-DE"/>
        </a:p>
      </dgm:t>
    </dgm:pt>
    <dgm:pt modelId="{1CBBEF7D-A020-4752-BD29-CA15946E114C}" type="sibTrans" cxnId="{79D4C17D-8DEC-4D58-AF72-4977ED172AE4}">
      <dgm:prSet/>
      <dgm:spPr/>
      <dgm:t>
        <a:bodyPr/>
        <a:lstStyle/>
        <a:p>
          <a:endParaRPr lang="en-DE"/>
        </a:p>
      </dgm:t>
    </dgm:pt>
    <dgm:pt modelId="{58AA6693-5D4A-4540-841B-AAE289DCA9AA}" type="pres">
      <dgm:prSet presAssocID="{D4EDB159-9A1D-4217-B1B7-6EC4276A6144}" presName="cycle" presStyleCnt="0">
        <dgm:presLayoutVars>
          <dgm:dir/>
          <dgm:resizeHandles val="exact"/>
        </dgm:presLayoutVars>
      </dgm:prSet>
      <dgm:spPr/>
    </dgm:pt>
    <dgm:pt modelId="{BFDF4361-8CFA-4539-A3A9-B7FA1A16B255}" type="pres">
      <dgm:prSet presAssocID="{4CC5AA2C-7F4B-46CB-A75A-142266EF0900}" presName="node" presStyleLbl="node1" presStyleIdx="0" presStyleCnt="4">
        <dgm:presLayoutVars>
          <dgm:bulletEnabled val="1"/>
        </dgm:presLayoutVars>
      </dgm:prSet>
      <dgm:spPr/>
    </dgm:pt>
    <dgm:pt modelId="{3C6C7FE6-E83C-4A64-AFBB-E33E9A7BD72C}" type="pres">
      <dgm:prSet presAssocID="{4CC5AA2C-7F4B-46CB-A75A-142266EF0900}" presName="spNode" presStyleCnt="0"/>
      <dgm:spPr/>
    </dgm:pt>
    <dgm:pt modelId="{7F55B441-DDEA-47B0-8C7A-E85550452DE4}" type="pres">
      <dgm:prSet presAssocID="{82AB609A-0798-48E7-B412-482FF89E9D88}" presName="sibTrans" presStyleLbl="sibTrans1D1" presStyleIdx="0" presStyleCnt="4"/>
      <dgm:spPr/>
    </dgm:pt>
    <dgm:pt modelId="{C83415DE-3EB5-4D69-9896-22DEFD17C38E}" type="pres">
      <dgm:prSet presAssocID="{E0CB0F15-5272-4467-86F3-B5DF2ED7F714}" presName="node" presStyleLbl="node1" presStyleIdx="1" presStyleCnt="4">
        <dgm:presLayoutVars>
          <dgm:bulletEnabled val="1"/>
        </dgm:presLayoutVars>
      </dgm:prSet>
      <dgm:spPr/>
    </dgm:pt>
    <dgm:pt modelId="{365CDED7-791A-4835-AC6A-62962ABE1145}" type="pres">
      <dgm:prSet presAssocID="{E0CB0F15-5272-4467-86F3-B5DF2ED7F714}" presName="spNode" presStyleCnt="0"/>
      <dgm:spPr/>
    </dgm:pt>
    <dgm:pt modelId="{9C6E5C2F-6B3C-403F-A9D2-3598D6E7EC92}" type="pres">
      <dgm:prSet presAssocID="{69133302-DE21-47D7-8FF8-CDBE60D5EED7}" presName="sibTrans" presStyleLbl="sibTrans1D1" presStyleIdx="1" presStyleCnt="4"/>
      <dgm:spPr/>
    </dgm:pt>
    <dgm:pt modelId="{B89911C4-D00B-4B84-B044-79CD482A5414}" type="pres">
      <dgm:prSet presAssocID="{875511A5-679A-49F4-96A2-B35D7239DA4C}" presName="node" presStyleLbl="node1" presStyleIdx="2" presStyleCnt="4">
        <dgm:presLayoutVars>
          <dgm:bulletEnabled val="1"/>
        </dgm:presLayoutVars>
      </dgm:prSet>
      <dgm:spPr/>
    </dgm:pt>
    <dgm:pt modelId="{5C435FCC-78D2-4E07-B76E-A7712BE08C27}" type="pres">
      <dgm:prSet presAssocID="{875511A5-679A-49F4-96A2-B35D7239DA4C}" presName="spNode" presStyleCnt="0"/>
      <dgm:spPr/>
    </dgm:pt>
    <dgm:pt modelId="{3C136E0F-F59F-43AD-9EC9-E2D387253F15}" type="pres">
      <dgm:prSet presAssocID="{7905B99D-1E62-4B3C-88AB-87153D0F63F4}" presName="sibTrans" presStyleLbl="sibTrans1D1" presStyleIdx="2" presStyleCnt="4"/>
      <dgm:spPr/>
    </dgm:pt>
    <dgm:pt modelId="{1E3E2714-E643-4027-A51D-8373931EC255}" type="pres">
      <dgm:prSet presAssocID="{95F57BA6-764A-41FF-A7F3-8793FCC8FC9B}" presName="node" presStyleLbl="node1" presStyleIdx="3" presStyleCnt="4">
        <dgm:presLayoutVars>
          <dgm:bulletEnabled val="1"/>
        </dgm:presLayoutVars>
      </dgm:prSet>
      <dgm:spPr/>
    </dgm:pt>
    <dgm:pt modelId="{D154D4D4-8DE1-4494-9F30-A88B8456B318}" type="pres">
      <dgm:prSet presAssocID="{95F57BA6-764A-41FF-A7F3-8793FCC8FC9B}" presName="spNode" presStyleCnt="0"/>
      <dgm:spPr/>
    </dgm:pt>
    <dgm:pt modelId="{44106FDF-789E-403E-B104-95B14FAF351F}" type="pres">
      <dgm:prSet presAssocID="{1CBBEF7D-A020-4752-BD29-CA15946E114C}" presName="sibTrans" presStyleLbl="sibTrans1D1" presStyleIdx="3" presStyleCnt="4"/>
      <dgm:spPr/>
    </dgm:pt>
  </dgm:ptLst>
  <dgm:cxnLst>
    <dgm:cxn modelId="{B0C5D50C-0E62-4C2B-B59D-9948686B794D}" srcId="{D4EDB159-9A1D-4217-B1B7-6EC4276A6144}" destId="{4CC5AA2C-7F4B-46CB-A75A-142266EF0900}" srcOrd="0" destOrd="0" parTransId="{15552AFB-6742-4FD3-95F2-CBEB7437AF59}" sibTransId="{82AB609A-0798-48E7-B412-482FF89E9D88}"/>
    <dgm:cxn modelId="{02043018-F85C-4660-AE02-8EADDD288FFD}" type="presOf" srcId="{95F57BA6-764A-41FF-A7F3-8793FCC8FC9B}" destId="{1E3E2714-E643-4027-A51D-8373931EC255}" srcOrd="0" destOrd="0" presId="urn:microsoft.com/office/officeart/2005/8/layout/cycle5"/>
    <dgm:cxn modelId="{055F353F-C5E3-4C48-98EF-899075010831}" srcId="{D4EDB159-9A1D-4217-B1B7-6EC4276A6144}" destId="{875511A5-679A-49F4-96A2-B35D7239DA4C}" srcOrd="2" destOrd="0" parTransId="{7BB82586-AF45-441E-A66C-FB7D72CCA7F8}" sibTransId="{7905B99D-1E62-4B3C-88AB-87153D0F63F4}"/>
    <dgm:cxn modelId="{4B53F05E-E862-45B6-A813-B0DE035B1715}" type="presOf" srcId="{875511A5-679A-49F4-96A2-B35D7239DA4C}" destId="{B89911C4-D00B-4B84-B044-79CD482A5414}" srcOrd="0" destOrd="0" presId="urn:microsoft.com/office/officeart/2005/8/layout/cycle5"/>
    <dgm:cxn modelId="{EC7F9343-89DC-4969-A4F6-B23004B27D51}" type="presOf" srcId="{E0CB0F15-5272-4467-86F3-B5DF2ED7F714}" destId="{C83415DE-3EB5-4D69-9896-22DEFD17C38E}" srcOrd="0" destOrd="0" presId="urn:microsoft.com/office/officeart/2005/8/layout/cycle5"/>
    <dgm:cxn modelId="{7B3F494A-CBB9-48ED-A802-159F5EB3137C}" srcId="{D4EDB159-9A1D-4217-B1B7-6EC4276A6144}" destId="{E0CB0F15-5272-4467-86F3-B5DF2ED7F714}" srcOrd="1" destOrd="0" parTransId="{298F2AB7-518A-4321-8788-04E4A5C8EB27}" sibTransId="{69133302-DE21-47D7-8FF8-CDBE60D5EED7}"/>
    <dgm:cxn modelId="{D8FEA36A-7CE3-4732-B35D-329AD4A12510}" type="presOf" srcId="{1CBBEF7D-A020-4752-BD29-CA15946E114C}" destId="{44106FDF-789E-403E-B104-95B14FAF351F}" srcOrd="0" destOrd="0" presId="urn:microsoft.com/office/officeart/2005/8/layout/cycle5"/>
    <dgm:cxn modelId="{79D4C17D-8DEC-4D58-AF72-4977ED172AE4}" srcId="{D4EDB159-9A1D-4217-B1B7-6EC4276A6144}" destId="{95F57BA6-764A-41FF-A7F3-8793FCC8FC9B}" srcOrd="3" destOrd="0" parTransId="{0ECE7FFA-7080-4E3B-9358-004DFAC99135}" sibTransId="{1CBBEF7D-A020-4752-BD29-CA15946E114C}"/>
    <dgm:cxn modelId="{4B3D6287-80DD-47E6-B750-B7075BF3B2EE}" type="presOf" srcId="{69133302-DE21-47D7-8FF8-CDBE60D5EED7}" destId="{9C6E5C2F-6B3C-403F-A9D2-3598D6E7EC92}" srcOrd="0" destOrd="0" presId="urn:microsoft.com/office/officeart/2005/8/layout/cycle5"/>
    <dgm:cxn modelId="{76566BB5-8BE1-40E6-B9DA-39C51C70043A}" type="presOf" srcId="{82AB609A-0798-48E7-B412-482FF89E9D88}" destId="{7F55B441-DDEA-47B0-8C7A-E85550452DE4}" srcOrd="0" destOrd="0" presId="urn:microsoft.com/office/officeart/2005/8/layout/cycle5"/>
    <dgm:cxn modelId="{77BCE1C9-F5AA-4F77-BE25-1B3003028D3D}" type="presOf" srcId="{4CC5AA2C-7F4B-46CB-A75A-142266EF0900}" destId="{BFDF4361-8CFA-4539-A3A9-B7FA1A16B255}" srcOrd="0" destOrd="0" presId="urn:microsoft.com/office/officeart/2005/8/layout/cycle5"/>
    <dgm:cxn modelId="{88C09CED-6E7F-49E6-B5F0-E50526610C7F}" type="presOf" srcId="{D4EDB159-9A1D-4217-B1B7-6EC4276A6144}" destId="{58AA6693-5D4A-4540-841B-AAE289DCA9AA}" srcOrd="0" destOrd="0" presId="urn:microsoft.com/office/officeart/2005/8/layout/cycle5"/>
    <dgm:cxn modelId="{3DAF53F5-5930-45F2-8189-6CD3EF3E4388}" type="presOf" srcId="{7905B99D-1E62-4B3C-88AB-87153D0F63F4}" destId="{3C136E0F-F59F-43AD-9EC9-E2D387253F15}" srcOrd="0" destOrd="0" presId="urn:microsoft.com/office/officeart/2005/8/layout/cycle5"/>
    <dgm:cxn modelId="{A6364DC1-EE59-4CC1-B3F2-EC0D3D8E91DE}" type="presParOf" srcId="{58AA6693-5D4A-4540-841B-AAE289DCA9AA}" destId="{BFDF4361-8CFA-4539-A3A9-B7FA1A16B255}" srcOrd="0" destOrd="0" presId="urn:microsoft.com/office/officeart/2005/8/layout/cycle5"/>
    <dgm:cxn modelId="{1CF3F469-B4F3-412A-90BC-7FA9335132EC}" type="presParOf" srcId="{58AA6693-5D4A-4540-841B-AAE289DCA9AA}" destId="{3C6C7FE6-E83C-4A64-AFBB-E33E9A7BD72C}" srcOrd="1" destOrd="0" presId="urn:microsoft.com/office/officeart/2005/8/layout/cycle5"/>
    <dgm:cxn modelId="{6653487C-15A0-4238-BCF6-205D90B8C983}" type="presParOf" srcId="{58AA6693-5D4A-4540-841B-AAE289DCA9AA}" destId="{7F55B441-DDEA-47B0-8C7A-E85550452DE4}" srcOrd="2" destOrd="0" presId="urn:microsoft.com/office/officeart/2005/8/layout/cycle5"/>
    <dgm:cxn modelId="{7CF29679-D625-479B-8DB7-B560DA16BE72}" type="presParOf" srcId="{58AA6693-5D4A-4540-841B-AAE289DCA9AA}" destId="{C83415DE-3EB5-4D69-9896-22DEFD17C38E}" srcOrd="3" destOrd="0" presId="urn:microsoft.com/office/officeart/2005/8/layout/cycle5"/>
    <dgm:cxn modelId="{32748B7C-90B7-4647-9356-6FE31B22BF93}" type="presParOf" srcId="{58AA6693-5D4A-4540-841B-AAE289DCA9AA}" destId="{365CDED7-791A-4835-AC6A-62962ABE1145}" srcOrd="4" destOrd="0" presId="urn:microsoft.com/office/officeart/2005/8/layout/cycle5"/>
    <dgm:cxn modelId="{1FD5B5A7-B563-43DC-8DF9-20B5406934DF}" type="presParOf" srcId="{58AA6693-5D4A-4540-841B-AAE289DCA9AA}" destId="{9C6E5C2F-6B3C-403F-A9D2-3598D6E7EC92}" srcOrd="5" destOrd="0" presId="urn:microsoft.com/office/officeart/2005/8/layout/cycle5"/>
    <dgm:cxn modelId="{0F7C71FA-C6C2-479B-8474-A0DB8066C14E}" type="presParOf" srcId="{58AA6693-5D4A-4540-841B-AAE289DCA9AA}" destId="{B89911C4-D00B-4B84-B044-79CD482A5414}" srcOrd="6" destOrd="0" presId="urn:microsoft.com/office/officeart/2005/8/layout/cycle5"/>
    <dgm:cxn modelId="{94ED7706-5B77-428A-901B-9122BE2A89E4}" type="presParOf" srcId="{58AA6693-5D4A-4540-841B-AAE289DCA9AA}" destId="{5C435FCC-78D2-4E07-B76E-A7712BE08C27}" srcOrd="7" destOrd="0" presId="urn:microsoft.com/office/officeart/2005/8/layout/cycle5"/>
    <dgm:cxn modelId="{1D151EF3-887F-4B86-9FA9-876BAD45F2BE}" type="presParOf" srcId="{58AA6693-5D4A-4540-841B-AAE289DCA9AA}" destId="{3C136E0F-F59F-43AD-9EC9-E2D387253F15}" srcOrd="8" destOrd="0" presId="urn:microsoft.com/office/officeart/2005/8/layout/cycle5"/>
    <dgm:cxn modelId="{446F0579-F306-4BF1-830A-F9E0A0DC68A7}" type="presParOf" srcId="{58AA6693-5D4A-4540-841B-AAE289DCA9AA}" destId="{1E3E2714-E643-4027-A51D-8373931EC255}" srcOrd="9" destOrd="0" presId="urn:microsoft.com/office/officeart/2005/8/layout/cycle5"/>
    <dgm:cxn modelId="{E5340D90-C0AB-4F30-91B3-C189AAE80C06}" type="presParOf" srcId="{58AA6693-5D4A-4540-841B-AAE289DCA9AA}" destId="{D154D4D4-8DE1-4494-9F30-A88B8456B318}" srcOrd="10" destOrd="0" presId="urn:microsoft.com/office/officeart/2005/8/layout/cycle5"/>
    <dgm:cxn modelId="{E0886B04-DA4D-4134-8DED-5A735DC5BB13}" type="presParOf" srcId="{58AA6693-5D4A-4540-841B-AAE289DCA9AA}" destId="{44106FDF-789E-403E-B104-95B14FAF351F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F4361-8CFA-4539-A3A9-B7FA1A16B255}">
      <dsp:nvSpPr>
        <dsp:cNvPr id="0" name=""/>
        <dsp:cNvSpPr/>
      </dsp:nvSpPr>
      <dsp:spPr>
        <a:xfrm>
          <a:off x="3135750" y="1177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Economy</a:t>
          </a:r>
          <a:endParaRPr lang="en-DE" sz="1600" kern="1200" dirty="0"/>
        </a:p>
      </dsp:txBody>
      <dsp:txXfrm>
        <a:off x="3173217" y="38644"/>
        <a:ext cx="1105862" cy="692583"/>
      </dsp:txXfrm>
    </dsp:sp>
    <dsp:sp modelId="{7F55B441-DDEA-47B0-8C7A-E85550452DE4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2022132" y="248071"/>
              </a:moveTo>
              <a:arcTo wR="1268571" hR="1268571" stAng="18386582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415DE-3EB5-4D69-9896-22DEFD17C38E}">
      <dsp:nvSpPr>
        <dsp:cNvPr id="0" name=""/>
        <dsp:cNvSpPr/>
      </dsp:nvSpPr>
      <dsp:spPr>
        <a:xfrm>
          <a:off x="4404322" y="1269749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GHG-emissions</a:t>
          </a:r>
          <a:endParaRPr lang="en-DE" sz="1600" kern="1200" dirty="0"/>
        </a:p>
      </dsp:txBody>
      <dsp:txXfrm>
        <a:off x="4441789" y="1307216"/>
        <a:ext cx="1105862" cy="692583"/>
      </dsp:txXfrm>
    </dsp:sp>
    <dsp:sp modelId="{9C6E5C2F-6B3C-403F-A9D2-3598D6E7EC92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2405679" y="1830942"/>
              </a:moveTo>
              <a:arcTo wR="1268571" hR="1268571" stAng="1578915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9911C4-D00B-4B84-B044-79CD482A5414}">
      <dsp:nvSpPr>
        <dsp:cNvPr id="0" name=""/>
        <dsp:cNvSpPr/>
      </dsp:nvSpPr>
      <dsp:spPr>
        <a:xfrm>
          <a:off x="3135750" y="2538321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Climate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change</a:t>
          </a:r>
          <a:endParaRPr lang="en-DE" sz="1600" kern="1200" dirty="0"/>
        </a:p>
      </dsp:txBody>
      <dsp:txXfrm>
        <a:off x="3173217" y="2575788"/>
        <a:ext cx="1105862" cy="692583"/>
      </dsp:txXfrm>
    </dsp:sp>
    <dsp:sp modelId="{3C136E0F-F59F-43AD-9EC9-E2D387253F15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515010" y="2289071"/>
              </a:moveTo>
              <a:arcTo wR="1268571" hR="1268571" stAng="7586582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E2714-E643-4027-A51D-8373931EC255}">
      <dsp:nvSpPr>
        <dsp:cNvPr id="0" name=""/>
        <dsp:cNvSpPr/>
      </dsp:nvSpPr>
      <dsp:spPr>
        <a:xfrm>
          <a:off x="1867178" y="1269749"/>
          <a:ext cx="1180796" cy="7675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Damage</a:t>
          </a:r>
          <a:endParaRPr lang="en-DE" sz="1600" kern="1200" dirty="0"/>
        </a:p>
      </dsp:txBody>
      <dsp:txXfrm>
        <a:off x="1904645" y="1307216"/>
        <a:ext cx="1105862" cy="692583"/>
      </dsp:txXfrm>
    </dsp:sp>
    <dsp:sp modelId="{44106FDF-789E-403E-B104-95B14FAF351F}">
      <dsp:nvSpPr>
        <dsp:cNvPr id="0" name=""/>
        <dsp:cNvSpPr/>
      </dsp:nvSpPr>
      <dsp:spPr>
        <a:xfrm>
          <a:off x="2457576" y="384936"/>
          <a:ext cx="2537143" cy="2537143"/>
        </a:xfrm>
        <a:custGeom>
          <a:avLst/>
          <a:gdLst/>
          <a:ahLst/>
          <a:cxnLst/>
          <a:rect l="0" t="0" r="0" b="0"/>
          <a:pathLst>
            <a:path>
              <a:moveTo>
                <a:pt x="131464" y="706201"/>
              </a:moveTo>
              <a:arcTo wR="1268571" hR="1268571" stAng="12378915" swAng="163450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BF11A24-1331-41DC-B628-399904678BFE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2BA449B-6691-465F-8FBD-C65945A1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90BF-E46A-FF29-C711-FD83D032A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E9C61-215A-371A-D747-CB2CE3881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C8C20-3670-A423-125A-6E963CD6F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3CF90-D8C0-2CC4-0F7B-924977843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Marginal utility = shadow price of consumption</a:t>
            </a:r>
          </a:p>
          <a:p>
            <a:endParaRPr lang="en-GB" dirty="0"/>
          </a:p>
          <a:p>
            <a:r>
              <a:rPr lang="en-GB" dirty="0"/>
              <a:t>-Marginal utility of </a:t>
            </a:r>
            <a:r>
              <a:rPr lang="en-GB" dirty="0" err="1"/>
              <a:t>labor</a:t>
            </a:r>
            <a:r>
              <a:rPr lang="en-GB" dirty="0"/>
              <a:t> = shadow price of gross output (in utility units) * marg. Productivity</a:t>
            </a:r>
          </a:p>
          <a:p>
            <a:endParaRPr lang="en-GB" dirty="0"/>
          </a:p>
          <a:p>
            <a:r>
              <a:rPr lang="en-GB" dirty="0"/>
              <a:t>Shadow price of emissions =  marg. Damage (in utility units)</a:t>
            </a:r>
          </a:p>
          <a:p>
            <a:endParaRPr lang="en-GB" dirty="0"/>
          </a:p>
          <a:p>
            <a:r>
              <a:rPr lang="en-GB" dirty="0"/>
              <a:t>Shadow price of consumption * marg. Change in cons. – shadow price of emissions * marg. Change in emissions = Shadow price of gross output (in utility units)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2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88A90-CA80-312E-6D48-2F9880D2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C85B9F-B518-C993-E362-7086653EF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A2C80-7EA7-4B38-DEAC-53F06AAA2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Marginal utility = shadow price of consumption</a:t>
            </a:r>
          </a:p>
          <a:p>
            <a:endParaRPr lang="en-GB" dirty="0"/>
          </a:p>
          <a:p>
            <a:r>
              <a:rPr lang="en-GB" dirty="0"/>
              <a:t>-Marginal utility of </a:t>
            </a:r>
            <a:r>
              <a:rPr lang="en-GB" dirty="0" err="1"/>
              <a:t>labor</a:t>
            </a:r>
            <a:r>
              <a:rPr lang="en-GB" dirty="0"/>
              <a:t> = shadow price of gross output (in utility units) * marg. Productivity</a:t>
            </a:r>
          </a:p>
          <a:p>
            <a:endParaRPr lang="en-GB" dirty="0"/>
          </a:p>
          <a:p>
            <a:r>
              <a:rPr lang="en-GB" dirty="0"/>
              <a:t>Shadow price of emissions =  marg. Damage (in utility units)</a:t>
            </a:r>
          </a:p>
          <a:p>
            <a:endParaRPr lang="en-GB" dirty="0"/>
          </a:p>
          <a:p>
            <a:r>
              <a:rPr lang="en-GB" dirty="0"/>
              <a:t>Shadow price of consumption * marg. Change in cons. – shadow price of emissions * marg. Change in emissions = Shadow price of gross output (in utility units)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349E-C8E3-3B30-14BE-FBFC2CD71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9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2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90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emission flow gives damages: we do not include carbon stock!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8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Elaborate: social planner does not need taxes to change behaviour of agents: the Social Planner can directly choose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17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Omitted subscript </a:t>
            </a:r>
            <a:r>
              <a:rPr lang="en-GB" dirty="0" err="1"/>
              <a:t>i</a:t>
            </a:r>
            <a:r>
              <a:rPr lang="en-GB" dirty="0"/>
              <a:t> for brevity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96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6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A449B-6691-465F-8FBD-C65945A161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0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05" y="1410789"/>
            <a:ext cx="8406765" cy="4766174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10" name="Textfeld 9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13" name="Textfeld 17">
            <a:extLst>
              <a:ext uri="{FF2B5EF4-FFF2-40B4-BE49-F238E27FC236}">
                <a16:creationId xmlns:a16="http://schemas.microsoft.com/office/drawing/2014/main" id="{19A15DAB-1E72-45D8-A086-E8133099DCC1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 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37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7205" y="1410789"/>
            <a:ext cx="3852057" cy="4766174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5076" y="1410789"/>
            <a:ext cx="4038893" cy="4766174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9" name="Textfeld 18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0" name="Grafik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10" name="Textfeld 17">
            <a:extLst>
              <a:ext uri="{FF2B5EF4-FFF2-40B4-BE49-F238E27FC236}">
                <a16:creationId xmlns:a16="http://schemas.microsoft.com/office/drawing/2014/main" id="{BB3AAED7-11A4-45EC-B975-BDDA13685392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</a:t>
            </a: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29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10" name="Textfeld 17">
            <a:extLst>
              <a:ext uri="{FF2B5EF4-FFF2-40B4-BE49-F238E27FC236}">
                <a16:creationId xmlns:a16="http://schemas.microsoft.com/office/drawing/2014/main" id="{2FF63000-FF68-424F-99F3-5134166E9B49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</a:t>
            </a: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25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/>
          <p:cNvSpPr txBox="1"/>
          <p:nvPr userDrawn="1"/>
        </p:nvSpPr>
        <p:spPr>
          <a:xfrm>
            <a:off x="8609726" y="6647327"/>
            <a:ext cx="44577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BBC34E-3493-4E05-830D-D22A15EEB678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‹#›</a:t>
            </a:fld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16" y="6544092"/>
            <a:ext cx="494746" cy="220317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821" y="6545334"/>
            <a:ext cx="468577" cy="2190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72" y="6545334"/>
            <a:ext cx="294385" cy="219075"/>
          </a:xfrm>
          <a:prstGeom prst="rect">
            <a:avLst/>
          </a:prstGeom>
        </p:spPr>
      </p:pic>
      <p:sp>
        <p:nvSpPr>
          <p:cNvPr id="7" name="Textfeld 17">
            <a:extLst>
              <a:ext uri="{FF2B5EF4-FFF2-40B4-BE49-F238E27FC236}">
                <a16:creationId xmlns:a16="http://schemas.microsoft.com/office/drawing/2014/main" id="{16BDE9E6-9BEC-4888-BEB7-772E477FD6E3}"/>
              </a:ext>
            </a:extLst>
          </p:cNvPr>
          <p:cNvSpPr txBox="1"/>
          <p:nvPr userDrawn="1"/>
        </p:nvSpPr>
        <p:spPr>
          <a:xfrm>
            <a:off x="2238890" y="6641298"/>
            <a:ext cx="47062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Sijmen Duineveld</a:t>
            </a:r>
            <a:r>
              <a:rPr kumimoji="0" lang="en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The Economics </a:t>
            </a:r>
            <a:r>
              <a:rPr kumimoji="0" lang="de-DE" sz="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  <a:r>
              <a:rPr kumimoji="0" lang="de-DE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Climate Change  |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Summer 2024</a:t>
            </a: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04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y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8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7205" y="434340"/>
            <a:ext cx="8189595" cy="594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205" y="1619794"/>
            <a:ext cx="8406765" cy="4557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013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9" r:id="rId5"/>
    <p:sldLayoutId id="2147483670" r:id="rId6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135B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 txBox="1">
            <a:spLocks/>
          </p:cNvSpPr>
          <p:nvPr/>
        </p:nvSpPr>
        <p:spPr bwMode="auto">
          <a:xfrm>
            <a:off x="643632" y="786190"/>
            <a:ext cx="7772400" cy="2312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+mj-lt"/>
                <a:ea typeface="ＭＳ Ｐゴシック" charset="0"/>
                <a:cs typeface="+mj-cs"/>
              </a:defRPr>
            </a:lvl1pPr>
            <a:lvl2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2pPr>
            <a:lvl3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3pPr>
            <a:lvl4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4pPr>
            <a:lvl5pPr algn="ctr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sz="2400" b="1">
                <a:solidFill>
                  <a:srgbClr val="000000"/>
                </a:solidFill>
                <a:latin typeface="Arial" pitchFamily="34" charset="0"/>
                <a:ea typeface="ＭＳ Ｐゴシック" charset="0"/>
                <a:cs typeface="Lucida Sans Unicode" pitchFamily="34" charset="0"/>
              </a:defRPr>
            </a:lvl5pPr>
            <a:lvl6pPr marL="4572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6pPr>
            <a:lvl7pPr marL="9144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7pPr>
            <a:lvl8pPr marL="13716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8pPr>
            <a:lvl9pPr marL="1828800" algn="ctr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2400" b="1">
                <a:solidFill>
                  <a:srgbClr val="000000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>
              <a:defRPr/>
            </a:pPr>
            <a:r>
              <a:rPr lang="de-DE" sz="2800" b="0" i="1" kern="0" dirty="0">
                <a:cs typeface="Lucida Sans Unicode"/>
              </a:rPr>
              <a:t>Tutorial</a:t>
            </a:r>
            <a:r>
              <a:rPr lang="en-DE" sz="2800" b="0" i="1" kern="0" dirty="0">
                <a:cs typeface="Lucida Sans Unicode"/>
              </a:rPr>
              <a:t> </a:t>
            </a:r>
            <a:r>
              <a:rPr lang="en-US" sz="2800" b="0" i="1" kern="0" dirty="0">
                <a:cs typeface="Lucida Sans Unicode"/>
              </a:rPr>
              <a:t>08, </a:t>
            </a:r>
            <a:r>
              <a:rPr lang="en-US" sz="2800" b="0" kern="0" dirty="0">
                <a:cs typeface="Lucida Sans Unicode"/>
              </a:rPr>
              <a:t>16</a:t>
            </a:r>
            <a:r>
              <a:rPr lang="en-US" sz="2800" b="0" kern="0" baseline="30000" dirty="0">
                <a:cs typeface="Lucida Sans Unicode"/>
              </a:rPr>
              <a:t>th</a:t>
            </a:r>
            <a:r>
              <a:rPr lang="en-US" sz="2800" b="0" kern="0" dirty="0">
                <a:cs typeface="Lucida Sans Unicode"/>
              </a:rPr>
              <a:t> of June 2025</a:t>
            </a:r>
            <a:endParaRPr lang="de-DE" sz="2800" b="0" kern="0" dirty="0">
              <a:cs typeface="Lucida Sans Unicode"/>
            </a:endParaRPr>
          </a:p>
          <a:p>
            <a:pPr marL="0" marR="0" lvl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lang="de-DE" sz="2800" b="0" i="1" kern="0" dirty="0">
              <a:cs typeface="Lucida Sans Unicode"/>
            </a:endParaRPr>
          </a:p>
          <a:p>
            <a:pPr lvl="0">
              <a:defRPr/>
            </a:pPr>
            <a:r>
              <a:rPr lang="en-US" sz="4800" b="0" kern="0" dirty="0">
                <a:cs typeface="Lucida Sans Unicode"/>
              </a:rPr>
              <a:t>Optimal Abatement</a:t>
            </a:r>
          </a:p>
          <a:p>
            <a:pPr lvl="0">
              <a:defRPr/>
            </a:pPr>
            <a:r>
              <a:rPr lang="en-US" sz="4800" b="0" kern="0" dirty="0">
                <a:cs typeface="Lucida Sans Unicode"/>
              </a:rPr>
              <a:t> in a static macroeconomy</a:t>
            </a:r>
          </a:p>
        </p:txBody>
      </p:sp>
      <p:sp>
        <p:nvSpPr>
          <p:cNvPr id="9" name="Textplatzhalter 4"/>
          <p:cNvSpPr txBox="1">
            <a:spLocks/>
          </p:cNvSpPr>
          <p:nvPr/>
        </p:nvSpPr>
        <p:spPr bwMode="auto">
          <a:xfrm>
            <a:off x="643632" y="3984851"/>
            <a:ext cx="7772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200">
                <a:solidFill>
                  <a:srgbClr val="000000"/>
                </a:solidFill>
                <a:latin typeface="+mn-lt"/>
                <a:ea typeface="ＭＳ Ｐゴシック" charset="0"/>
                <a:cs typeface="+mn-cs"/>
              </a:defRPr>
            </a:lvl1pPr>
            <a:lvl2pPr marL="457200" indent="0" algn="ctr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2000"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2pPr>
            <a:lvl3pPr marL="914400" indent="0" algn="ctr" defTabSz="449263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3pPr>
            <a:lvl4pPr marL="1371600" indent="0" algn="ctr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4pPr>
            <a:lvl5pPr marL="1828800" indent="0" algn="ctr" defTabSz="449263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 sz="1600">
                <a:solidFill>
                  <a:srgbClr val="000000"/>
                </a:solidFill>
                <a:latin typeface="+mn-lt"/>
                <a:ea typeface="Lucida Sans Unicode" charset="0"/>
                <a:cs typeface="+mn-cs"/>
              </a:defRPr>
            </a:lvl5pPr>
            <a:lvl6pPr marL="22860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6pPr>
            <a:lvl7pPr marL="27432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7pPr>
            <a:lvl8pPr marL="32004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8pPr>
            <a:lvl9pPr marL="3657600" indent="0" algn="ctr" defTabSz="449263" rtl="0" fontAlgn="base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16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800"/>
              </a:spcBef>
              <a:defRPr/>
            </a:pPr>
            <a:r>
              <a:rPr lang="de-DE" sz="2000" kern="0" dirty="0">
                <a:cs typeface="Lucida Sans Unicode"/>
              </a:rPr>
              <a:t>The Economics </a:t>
            </a:r>
            <a:r>
              <a:rPr lang="de-DE" sz="2000" kern="0" dirty="0" err="1">
                <a:cs typeface="Lucida Sans Unicode"/>
              </a:rPr>
              <a:t>of</a:t>
            </a:r>
            <a:r>
              <a:rPr lang="de-DE" sz="2000" kern="0" dirty="0">
                <a:cs typeface="Lucida Sans Unicode"/>
              </a:rPr>
              <a:t> Climate Change</a:t>
            </a:r>
          </a:p>
          <a:p>
            <a:pPr>
              <a:spcBef>
                <a:spcPts val="1800"/>
              </a:spcBef>
              <a:defRPr/>
            </a:pPr>
            <a:r>
              <a:rPr lang="en-US" sz="2000" kern="0" dirty="0">
                <a:latin typeface="+mj-lt"/>
                <a:cs typeface="Lucida Sans Unicode"/>
              </a:rPr>
              <a:t>Dr. Sijmen Duineveld</a:t>
            </a:r>
            <a:endParaRPr lang="en-DE" sz="2000" kern="0" dirty="0">
              <a:latin typeface="+mj-lt"/>
              <a:cs typeface="Lucida Sans Unicode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6" y="5627502"/>
            <a:ext cx="950325" cy="444308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032" y="5511541"/>
            <a:ext cx="1371600" cy="610791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945" y="5576980"/>
            <a:ext cx="664933" cy="4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75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790-88C6-2D91-ADE7-557E8E5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Solution after simplifying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𝜇𝛾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Simplifying solution (substitute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out of second equation):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𝜇𝛾</m:t>
                          </m:r>
                          <m:r>
                            <m:rPr>
                              <m:nor/>
                            </m:rPr>
                            <a:rPr lang="en-GB" dirty="0"/>
                            <m:t> </m:t>
                          </m:r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p>
                      </m:sSup>
                      <m:r>
                        <a:rPr lang="en-GB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i="1" dirty="0">
                    <a:effectLst/>
                  </a:rPr>
                  <a:t>Marginal damage from emissions = Marginal Abatement Costs (MAC)</a:t>
                </a:r>
              </a:p>
              <a:p>
                <a:pPr marL="0" indent="0">
                  <a:buNone/>
                </a:pPr>
                <a:r>
                  <a:rPr lang="en-GB" dirty="0">
                    <a:effectLst/>
                  </a:rPr>
                  <a:t>(MAC = Marginal costs of reducing emissions)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  <a:blipFill>
                <a:blip r:embed="rId3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9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713C-108D-16C4-DE95-715E86F7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Social Cost of Carbon </a:t>
            </a:r>
            <a:r>
              <a:rPr lang="en-GB" dirty="0"/>
              <a:t>(here: flow damage 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9DBAB-2208-4F84-A9A5-FA843F686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effectLst/>
                  </a:rPr>
                  <a:t>SCC = Marginal damage from emissions (usually $ per ton/CO2 equivalent)</a:t>
                </a:r>
              </a:p>
              <a:p>
                <a:endParaRPr lang="en-GB" sz="800" dirty="0"/>
              </a:p>
              <a:p>
                <a:r>
                  <a:rPr lang="en-GB" dirty="0"/>
                  <a:t>In this simple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mtClean="0"/>
                        <m:t>SCC</m:t>
                      </m:r>
                      <m:r>
                        <m:rPr>
                          <m:nor/>
                        </m:rPr>
                        <a:rPr lang="en-GB" smtClean="0"/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i="1" dirty="0"/>
              </a:p>
              <a:p>
                <a:r>
                  <a:rPr lang="en-GB" i="1" dirty="0"/>
                  <a:t>Note 1: the objective, consumption, is already measured in dollars. </a:t>
                </a:r>
              </a:p>
              <a:p>
                <a:endParaRPr lang="en-GB" i="1" dirty="0"/>
              </a:p>
              <a:p>
                <a:r>
                  <a:rPr lang="en-GB" i="1" dirty="0"/>
                  <a:t>Note 2: SCC is only about </a:t>
                </a:r>
                <a:r>
                  <a:rPr lang="en-GB" b="1" i="1" dirty="0"/>
                  <a:t>marginal effects!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i="1" dirty="0"/>
                  <a:t>Very different from Compensating Variation or Equivalent Variation, which compare welfare at two </a:t>
                </a:r>
                <a:r>
                  <a:rPr lang="en-GB" i="1"/>
                  <a:t>different points</a:t>
                </a:r>
                <a:endParaRPr lang="en-GB" i="1" dirty="0"/>
              </a:p>
              <a:p>
                <a:endParaRPr lang="en-GB" i="1" dirty="0"/>
              </a:p>
              <a:p>
                <a:endParaRPr lang="en-GB" i="1" dirty="0"/>
              </a:p>
              <a:p>
                <a:pPr lvl="1"/>
                <a:endParaRPr lang="en-GB" i="1" dirty="0"/>
              </a:p>
              <a:p>
                <a:endParaRPr lang="en-GB" dirty="0"/>
              </a:p>
              <a:p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9DBAB-2208-4F84-A9A5-FA843F686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7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9176-B18E-BD4B-E0D6-92F4D59C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352697"/>
            <a:ext cx="8189595" cy="594360"/>
          </a:xfrm>
        </p:spPr>
        <p:txBody>
          <a:bodyPr>
            <a:normAutofit/>
          </a:bodyPr>
          <a:lstStyle/>
          <a:p>
            <a:r>
              <a:rPr lang="en-GB" dirty="0"/>
              <a:t>Marginal Abatement Costs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1502229"/>
                <a:ext cx="8406765" cy="50030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i="1" dirty="0"/>
                  <a:t>In general: </a:t>
                </a:r>
              </a:p>
              <a:p>
                <a:r>
                  <a:rPr lang="sv-SE" dirty="0"/>
                  <a:t>Defintion of Marginal costs: change in costs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sv-SE" dirty="0"/>
                  <a:t> resulting from changing quantity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sv-SE" dirty="0"/>
                  <a:t>) with a marginal 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sv-SE" dirty="0"/>
                  <a:t> is cost function =&gt;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𝑑𝑄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:endParaRPr lang="sv-SE" dirty="0"/>
              </a:p>
              <a:p>
                <a:pPr lvl="1"/>
                <a:endParaRPr lang="sv-SE" dirty="0"/>
              </a:p>
              <a:p>
                <a:r>
                  <a:rPr lang="sv-SE" dirty="0"/>
                  <a:t>Definition of Marginal Abatement Costs:</a:t>
                </a:r>
              </a:p>
              <a:p>
                <a:pPr marL="0" indent="0" algn="ctr">
                  <a:buNone/>
                </a:pPr>
                <a:r>
                  <a:rPr lang="sv-SE" i="1" dirty="0"/>
                  <a:t>Costs to reduce emissions with one unit: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𝐴𝑏𝑎𝑡𝑒𝑚𝑒𝑛𝑡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num>
                        <m:den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sv-SE" i="1" dirty="0"/>
              </a:p>
              <a:p>
                <a:pPr marL="0" indent="0">
                  <a:buNone/>
                </a:pPr>
                <a:r>
                  <a:rPr lang="sv-SE" i="1" dirty="0"/>
                  <a:t>Note the minus: costs of abatement = costs of reducing emissions</a:t>
                </a:r>
              </a:p>
              <a:p>
                <a:pPr marL="0" indent="0" algn="ctr">
                  <a:buNone/>
                </a:pPr>
                <a:endParaRPr lang="sv-S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1502229"/>
                <a:ext cx="8406765" cy="5003074"/>
              </a:xfrm>
              <a:blipFill>
                <a:blip r:embed="rId2"/>
                <a:stretch>
                  <a:fillRect l="-798" t="-1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83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9176-B18E-BD4B-E0D6-92F4D59C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0"/>
            <a:ext cx="8189595" cy="594360"/>
          </a:xfrm>
        </p:spPr>
        <p:txBody>
          <a:bodyPr>
            <a:normAutofit/>
          </a:bodyPr>
          <a:lstStyle/>
          <a:p>
            <a:r>
              <a:rPr lang="en-GB" dirty="0"/>
              <a:t>Marginal Abatement Costs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𝐴𝑏𝑎𝑡𝑒𝑚𝑒𝑛𝑡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num>
                        <m:den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sv-SE" sz="800" u="sng" dirty="0"/>
              </a:p>
              <a:p>
                <a:r>
                  <a:rPr lang="sv-SE" b="1" dirty="0"/>
                  <a:t>Total abatment costs: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𝑇𝐴𝐶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sv-SE" b="1" dirty="0"/>
                  <a:t>Emissions: </a:t>
                </a:r>
                <a14:m>
                  <m:oMath xmlns:m="http://schemas.openxmlformats.org/officeDocument/2006/math"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dirty="0" smtClean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sv-SE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𝒈𝒓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sv-SE" i="1" dirty="0"/>
                  <a:t>Two components in our model: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sv-SE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sv-SE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GB" i="1" dirty="0"/>
                  <a:t>: marginal costs of abatement effort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i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sv-S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GB" dirty="0"/>
                  <a:t>: </a:t>
                </a:r>
                <a:r>
                  <a:rPr lang="en-GB" i="1" dirty="0"/>
                  <a:t>Marg. change in emissions due to abatement effort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GB" i="1" dirty="0"/>
              </a:p>
              <a:p>
                <a:pPr marL="0" indent="0" algn="ctr">
                  <a:buNone/>
                </a:pPr>
                <a:endParaRPr lang="sv-SE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C1D16-28B7-02F3-3055-7B4986CEE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75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AB68-7C5D-EABE-C2B7-ED2BD83A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0"/>
            <a:ext cx="8189595" cy="594360"/>
          </a:xfrm>
        </p:spPr>
        <p:txBody>
          <a:bodyPr/>
          <a:lstStyle/>
          <a:p>
            <a:r>
              <a:rPr lang="en-GB" b="1" dirty="0"/>
              <a:t>Marginal Abatement Costs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123CE-48CF-059D-4115-CABA90D5D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𝐴𝑏𝑎𝑡𝑒𝑚𝑒𝑛𝑡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𝐶𝑜𝑠𝑡𝑠</m:t>
                          </m:r>
                        </m:num>
                        <m:den>
                          <m:r>
                            <a:rPr lang="sv-SE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sv-SE" dirty="0"/>
              </a:p>
              <a:p>
                <a:r>
                  <a:rPr lang="sv-SE" b="1" dirty="0"/>
                  <a:t>Total abatement costs: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dirty="0"/>
                  <a:t>:</a:t>
                </a:r>
              </a:p>
              <a:p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𝛤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lvl="1"/>
                <a:endParaRPr lang="en-GB" dirty="0"/>
              </a:p>
              <a:p>
                <a:r>
                  <a:rPr lang="sv-SE" b="1" dirty="0"/>
                  <a:t>Emissions: </a:t>
                </a:r>
                <a14:m>
                  <m:oMath xmlns:m="http://schemas.openxmlformats.org/officeDocument/2006/math">
                    <m:r>
                      <a:rPr lang="sv-SE" b="1" i="1" dirty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sv-SE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1" i="1" dirty="0">
                        <a:latin typeface="Cambria Math" panose="02040503050406030204" pitchFamily="18" charset="0"/>
                      </a:rPr>
                      <m:t>𝜸</m:t>
                    </m:r>
                    <m:d>
                      <m:dPr>
                        <m:ctrlPr>
                          <a:rPr lang="sv-SE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sv-SE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sSup>
                      <m:sSupPr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𝒈𝒓</m:t>
                        </m:r>
                      </m:sup>
                    </m:sSup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Meaning: </a:t>
                </a:r>
                <a:endParaRPr lang="en-GB" sz="2000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sv-S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𝑇𝐶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sv-SE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sz="7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𝑴𝑨𝑪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𝜼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sv-SE" b="1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sv-SE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6123CE-48CF-059D-4115-CABA90D5D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  <a:blipFill>
                <a:blip r:embed="rId2"/>
                <a:stretch>
                  <a:fillRect l="-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9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D0E5A-A12D-F843-B20D-510F1859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80C3-EC0A-10F5-9A3F-31ED8E4D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Recap of Solution of Simple E-Macro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83923-E9DE-F567-AB33-F09F2EDF9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p>
                      </m:sSup>
                      <m:r>
                        <a:rPr lang="en-GB" b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𝜞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GB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i="1" dirty="0">
                    <a:effectLst/>
                  </a:rPr>
                  <a:t>Social Cost of Carbon = Marginal Abatement Costs (MAC)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83923-E9DE-F567-AB33-F09F2EDF9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" y="950976"/>
                <a:ext cx="8406765" cy="52381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36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288A-72FF-0600-D430-DD60551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>
            <a:normAutofit/>
          </a:bodyPr>
          <a:lstStyle/>
          <a:p>
            <a:r>
              <a:rPr lang="en-GB" dirty="0"/>
              <a:t>Environmental Macro Model with utility function(static)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72C2A-1E6C-EC96-10B4-567001432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i="1" dirty="0"/>
                  <a:t>Previous example:</a:t>
                </a:r>
              </a:p>
              <a:p>
                <a:r>
                  <a:rPr lang="en-GB" dirty="0"/>
                  <a:t>Objective: maximize consumption (output net of damage &amp; abatement costs)</a:t>
                </a:r>
              </a:p>
              <a:p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i="1" dirty="0"/>
                  <a:t>Assume now that we want to maximize utility over consumption:</a:t>
                </a:r>
              </a:p>
              <a:p>
                <a:r>
                  <a:rPr lang="en-GB" dirty="0"/>
                  <a:t>Objective is to maximize utility: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dirty="0"/>
                  <a:t>Will optimum be different (compared to the previous model which maximized consumption)?</a:t>
                </a:r>
              </a:p>
              <a:p>
                <a:endParaRPr lang="en-GB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072C2A-1E6C-EC96-10B4-567001432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  <a:blipFill>
                <a:blip r:embed="rId2"/>
                <a:stretch>
                  <a:fillRect l="-798" t="-1221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940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C9B8-68C4-8CA8-BB53-C79569B3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Static Climate Economic Model with utility of consumption:</a:t>
            </a:r>
            <a:br>
              <a:rPr lang="en-GB" dirty="0"/>
            </a:br>
            <a:r>
              <a:rPr lang="en-GB" dirty="0"/>
              <a:t>Social Planner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D1A1C-7D8D-C238-8791-6B5AFC4B63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Objective: maximize utility (strictly concave &amp; monotonically increasing)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Gross production: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Net production after damage: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Abatement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reduces emissions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is emission intensity): </a:t>
                </a: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Abatement costs (total):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sv-SE" dirty="0"/>
              </a:p>
              <a:p>
                <a:r>
                  <a:rPr lang="sv-SE" dirty="0"/>
                  <a:t>Budget constraint: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sv-SE" dirty="0"/>
              </a:p>
              <a:p>
                <a:pPr marL="0" indent="0">
                  <a:buNone/>
                </a:pPr>
                <a:endParaRPr lang="sv-SE" sz="800" dirty="0"/>
              </a:p>
              <a:p>
                <a:pPr marL="0" indent="0">
                  <a:buNone/>
                </a:pPr>
                <a:r>
                  <a:rPr lang="sv-SE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D1A1C-7D8D-C238-8791-6B5AFC4B6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8" t="-1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0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C962-9E3D-4764-AFBE-3BC31995E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10" y="86677"/>
            <a:ext cx="8189595" cy="594360"/>
          </a:xfrm>
        </p:spPr>
        <p:txBody>
          <a:bodyPr/>
          <a:lstStyle/>
          <a:p>
            <a:r>
              <a:rPr lang="en-GB" dirty="0"/>
              <a:t>FOCs Social Planner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EF863-400C-D739-CD2F-6B5EE2D36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FOCs </a:t>
                </a:r>
                <a:r>
                  <a:rPr lang="en-GB" dirty="0" err="1"/>
                  <a:t>w.r.t.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GB" sz="8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i="1" dirty="0"/>
                  <a:t>FOCs are different: shadow prices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i="1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i="1" dirty="0"/>
                  <a:t> are measured in utility units!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sz="1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dirty="0"/>
                  <a:t>Solution: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sv-SE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𝛾𝜆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𝚪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𝒈𝒓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𝜞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en-GB" b="0" i="1" dirty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i="1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b="1" dirty="0"/>
                  <a:t>Exactly the same as before!</a:t>
                </a:r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EF863-400C-D739-CD2F-6B5EE2D36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  <a:blipFill>
                <a:blip r:embed="rId2"/>
                <a:stretch>
                  <a:fillRect l="-798" t="-1221" b="-52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72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40F-D304-27A7-3EF7-E3ED91EE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86677"/>
            <a:ext cx="8189595" cy="594360"/>
          </a:xfrm>
        </p:spPr>
        <p:txBody>
          <a:bodyPr/>
          <a:lstStyle/>
          <a:p>
            <a:r>
              <a:rPr lang="en-GB" dirty="0"/>
              <a:t>Social Cost of Carbon (static)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6"/>
                <a:ext cx="8406765" cy="5811203"/>
              </a:xfrm>
            </p:spPr>
            <p:txBody>
              <a:bodyPr/>
              <a:lstStyle/>
              <a:p>
                <a:r>
                  <a:rPr lang="en-GB" i="1" dirty="0"/>
                  <a:t>Without utility function: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1" smtClean="0"/>
                      <m:t>SCC</m:t>
                    </m:r>
                    <m:r>
                      <m:rPr>
                        <m:nor/>
                      </m:rPr>
                      <a:rPr lang="en-GB" i="1" smtClean="0"/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GB" i="1" dirty="0"/>
                  <a:t>: marginal damage of emission is change in consumption (in $/</a:t>
                </a:r>
                <a:r>
                  <a:rPr lang="en-GB" i="1" dirty="0">
                    <a:effectLst/>
                  </a:rPr>
                  <a:t>ton CO2))</a:t>
                </a:r>
              </a:p>
              <a:p>
                <a:r>
                  <a:rPr lang="en-GB" dirty="0">
                    <a:effectLst/>
                  </a:rPr>
                  <a:t>More general in static environment:</a:t>
                </a:r>
              </a:p>
              <a:p>
                <a:endParaRPr lang="en-GB" sz="800" dirty="0">
                  <a:effectLst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dirty="0">
                    <a:effectLst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sz="1800" dirty="0">
                    <a:effectLst/>
                  </a:rPr>
                  <a:t> is (total) welfare</a:t>
                </a:r>
              </a:p>
              <a:p>
                <a:pPr marL="0" indent="0">
                  <a:buNone/>
                </a:pPr>
                <a:endParaRPr lang="en-GB" sz="800" b="1" dirty="0"/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(numerator): effect on welfare of a marginal unit of emissions</a:t>
                </a:r>
              </a:p>
              <a:p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(denominator): is the marginal change in welfare due to a change in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/>
                  <a:t>This converts welfare units to monetary units ($)</a:t>
                </a:r>
              </a:p>
              <a:p>
                <a:r>
                  <a:rPr lang="en-GB" dirty="0"/>
                  <a:t>Marginal damage of emissions in terms of (discounted) welfare, expressed in monetary unit ($/</a:t>
                </a:r>
                <a:r>
                  <a:rPr lang="en-GB" dirty="0">
                    <a:effectLst/>
                  </a:rPr>
                  <a:t>ton CO2)</a:t>
                </a:r>
              </a:p>
              <a:p>
                <a:endParaRPr lang="en-GB" dirty="0"/>
              </a:p>
              <a:p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6"/>
                <a:ext cx="8406765" cy="5811203"/>
              </a:xfrm>
              <a:blipFill>
                <a:blip r:embed="rId2"/>
                <a:stretch>
                  <a:fillRect l="-653" r="-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57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00AE-511C-478D-80D0-879167D6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0E94-ECE0-44A2-B296-73AC7DC2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Note: Assignment 05 online today, due next week before class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Ingredients of Integrated Assessment Model (like DICE)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Environmental Macro Model</a:t>
            </a:r>
          </a:p>
          <a:p>
            <a:pPr lvl="1"/>
            <a:r>
              <a:rPr lang="en-US" dirty="0"/>
              <a:t>Social Cost of Carbon</a:t>
            </a:r>
          </a:p>
          <a:p>
            <a:pPr lvl="1"/>
            <a:r>
              <a:rPr lang="en-US" dirty="0"/>
              <a:t>Marginal Abatement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Adding utility function to E-Macro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Labor supply in E-Macro model</a:t>
            </a:r>
          </a:p>
          <a:p>
            <a:pPr marL="457200" indent="-457200">
              <a:buFont typeface="+mj-lt"/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7837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540F-D304-27A7-3EF7-E3ED91EE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21" y="86677"/>
            <a:ext cx="8189595" cy="594360"/>
          </a:xfrm>
        </p:spPr>
        <p:txBody>
          <a:bodyPr/>
          <a:lstStyle/>
          <a:p>
            <a:r>
              <a:rPr lang="en-GB" dirty="0"/>
              <a:t>Social Cost of Carbon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8112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In our model: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</m:oMath>
                </a14:m>
                <a:endParaRPr lang="en-GB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⋅−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1" smtClean="0"/>
                        <m:t>SCC</m:t>
                      </m:r>
                      <m:r>
                        <m:rPr>
                          <m:nor/>
                        </m:rPr>
                        <a:rPr lang="en-GB" b="1" smtClean="0"/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1600" i="1" dirty="0"/>
                  <a:t>With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𝑔𝑟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v-SE" sz="1600" i="1" dirty="0">
                            <a:latin typeface="Cambria Math" panose="020405030504060302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sv-SE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sz="16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𝑔𝑟</m:t>
                            </m:r>
                          </m:sup>
                        </m:sSup>
                      </m:e>
                    </m:d>
                  </m:oMath>
                </a14:m>
                <a:endParaRPr lang="en-GB" sz="1600" i="1" dirty="0"/>
              </a:p>
              <a:p>
                <a:pPr marL="0" indent="0">
                  <a:buNone/>
                </a:pPr>
                <a:endParaRPr lang="en-GB" i="1" dirty="0"/>
              </a:p>
              <a:p>
                <a:pPr marL="0" indent="0">
                  <a:buNone/>
                </a:pPr>
                <a:r>
                  <a:rPr lang="en-GB" sz="1600" i="1" dirty="0"/>
                  <a:t>Note: 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GB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GB" sz="1600" i="1" dirty="0"/>
                  <a:t> appears in the numerator and denominator, but in dynamic setting this will change, because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i="1" dirty="0"/>
                  <a:t> will include future damage</a:t>
                </a:r>
              </a:p>
              <a:p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C8B-2600-B4F5-CB07-71487D35C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811202"/>
              </a:xfrm>
              <a:blipFill>
                <a:blip r:embed="rId2"/>
                <a:stretch>
                  <a:fillRect l="-798" t="-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26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FE1CF-DA18-988F-582E-F93CB0F09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75D4-ECE8-5B77-AD51-45A6CBE5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9" y="86677"/>
            <a:ext cx="8189595" cy="594360"/>
          </a:xfrm>
        </p:spPr>
        <p:txBody>
          <a:bodyPr/>
          <a:lstStyle/>
          <a:p>
            <a:r>
              <a:rPr lang="en-GB" dirty="0"/>
              <a:t>Comparison with definition in lecture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ADAFC-A963-25A8-C21C-0F4C97A20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</p:spPr>
            <p:txBody>
              <a:bodyPr/>
              <a:lstStyle/>
              <a:p>
                <a:r>
                  <a:rPr lang="en-GB" dirty="0"/>
                  <a:t>In our static model: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𝑆𝐶𝐶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GB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In the lecture discussed SCC in dynamic setting: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/>
                        </a:rPr>
                        <m:t>𝑆𝐶𝐶</m:t>
                      </m:r>
                      <m:r>
                        <a:rPr lang="de-DE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de-DE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de-DE" i="1" dirty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de-DE" i="1" dirty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de-DE" i="1">
                                  <a:latin typeface="Cambria Math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𝑊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/>
                                          <a:ea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/>
                                          <a:ea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nary>
                        </m:num>
                        <m:den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de-DE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ysClr val="windowText" lastClr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 monetary loss of 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global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consumption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  <a:latin typeface="Calibri Light" panose="020F0302020204030204" pitchFamily="34" charset="0"/>
                    <a:ea typeface="Cambria Math"/>
                  </a:rPr>
                  <a:t>,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caused by                              	emitting one ton of CO</a:t>
                </a:r>
                <a:r>
                  <a:rPr lang="en-US" baseline="-250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2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today</a:t>
                </a:r>
                <a:endParaRPr lang="en-US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mbria Math"/>
                </a:endParaRPr>
              </a:p>
              <a:p>
                <a:pPr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𝑊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 =  social welfare, aggregated over </a:t>
                </a:r>
                <a:r>
                  <a:rPr lang="en-US" dirty="0">
                    <a:solidFill>
                      <a:sysClr val="windowText" lastClr="000000"/>
                    </a:solidFill>
                    <a:latin typeface="Calibri Light" panose="020F0302020204030204" pitchFamily="34" charset="0"/>
                    <a:ea typeface="Cambria Math"/>
                  </a:rPr>
                  <a:t>time horizon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=1,…,</m:t>
                    </m:r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𝑇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mbria Math"/>
                </a:endParaRPr>
              </a:p>
              <a:p>
                <a:pPr>
                  <a:spcBef>
                    <a:spcPts val="1200"/>
                  </a:spcBef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  =  change in social welfare caused by one additional Euro of 		 	 consumption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ysClr val="windowText" lastClr="000000"/>
                        </a:solidFill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  <a:latin typeface="Calibri Light" panose="020F0302020204030204" pitchFamily="34" charset="0"/>
                  <a:ea typeface="Cambria Math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1ADAFC-A963-25A8-C21C-0F4C97A20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06765" cy="5495926"/>
              </a:xfrm>
              <a:blipFill>
                <a:blip r:embed="rId2"/>
                <a:stretch>
                  <a:fillRect l="-653" t="-1221" r="-3771" b="-7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03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D8AC-B1D4-4B94-5E41-EA602C1D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Labor supply in E-Macro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15291-F724-F266-CEA6-32B23688C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Assume: utility over consumption &amp; labour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i="1" dirty="0"/>
              <a:t>See Example Redistribution</a:t>
            </a:r>
          </a:p>
          <a:p>
            <a:endParaRPr lang="en-GB" dirty="0"/>
          </a:p>
          <a:p>
            <a:r>
              <a:rPr lang="en-GB" dirty="0"/>
              <a:t>Production results in emissions =&gt; emissions result in damage (negative externality)</a:t>
            </a:r>
          </a:p>
          <a:p>
            <a:endParaRPr lang="en-GB" dirty="0"/>
          </a:p>
          <a:p>
            <a:r>
              <a:rPr lang="en-GB" dirty="0"/>
              <a:t>No abatement technology =&gt; can only reduce emissions by producing less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r>
              <a:rPr lang="en-GB" dirty="0"/>
              <a:t>Use Social Planner</a:t>
            </a:r>
          </a:p>
        </p:txBody>
      </p:sp>
    </p:spTree>
    <p:extLst>
      <p:ext uri="{BB962C8B-B14F-4D97-AF65-F5344CB8AC3E}">
        <p14:creationId xmlns:p14="http://schemas.microsoft.com/office/powerpoint/2010/main" val="411832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536B-E0F7-A26B-92B4-6CB535C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/>
          <a:lstStyle/>
          <a:p>
            <a:r>
              <a:rPr lang="en-GB" dirty="0"/>
              <a:t>Labor supply in E-Macro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138AD-44EA-1B5E-D8E8-0EA64ADAE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09600"/>
                <a:ext cx="8406765" cy="5567363"/>
              </a:xfrm>
            </p:spPr>
            <p:txBody>
              <a:bodyPr/>
              <a:lstStyle/>
              <a:p>
                <a:r>
                  <a:rPr lang="en-GB" dirty="0"/>
                  <a:t>Additive separate utility from consumption (+) and labour (-):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Production (concave):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Emissions: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Net 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Consumption: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𝑛𝑒𝑡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Lagrangian</a:t>
                </a:r>
                <a:r>
                  <a:rPr lang="en-GB" dirty="0"/>
                  <a:t>: </a:t>
                </a:r>
              </a:p>
              <a:p>
                <a:pPr marL="0" indent="0">
                  <a:buNone/>
                </a:pP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i="1" dirty="0"/>
                  <a:t>Note: choosing L determines everything</a:t>
                </a:r>
              </a:p>
              <a:p>
                <a:pPr marL="0" indent="0">
                  <a:buNone/>
                </a:pPr>
                <a:endParaRPr lang="en-GB" sz="12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GB" dirty="0"/>
                  <a:t>What do you expect to happen with optimal labour supply? (compared to no damage from emissions)</a:t>
                </a:r>
              </a:p>
              <a:p>
                <a:pPr marL="0" indent="0">
                  <a:buNone/>
                </a:pPr>
                <a:endParaRPr lang="en-GB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B138AD-44EA-1B5E-D8E8-0EA64ADAE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09600"/>
                <a:ext cx="8406765" cy="5567363"/>
              </a:xfrm>
              <a:blipFill>
                <a:blip r:embed="rId2"/>
                <a:stretch>
                  <a:fillRect l="-798" t="-1095" b="-39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0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A338-60FE-ECB4-63AF-07271DB9C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B9E2-8562-9674-E67E-14E7DC1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/>
          <a:lstStyle/>
          <a:p>
            <a:r>
              <a:rPr lang="en-GB" dirty="0"/>
              <a:t>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3078-DEB3-AF7C-8287-6DA7991FD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FOCs </a:t>
                </a:r>
                <a:r>
                  <a:rPr lang="en-GB" dirty="0" err="1"/>
                  <a:t>w.r.t.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GB" b="0" dirty="0"/>
              </a:p>
              <a:p>
                <a:pPr marL="0" indent="0" algn="ctr">
                  <a:buNone/>
                </a:pPr>
                <a:r>
                  <a:rPr lang="en-GB" i="1" dirty="0"/>
                  <a:t>Marginal utility cons. = shadow price of consumption (in utility units)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sz="1800" i="1" dirty="0"/>
                  <a:t>-Marg. </a:t>
                </a:r>
                <a:r>
                  <a:rPr lang="en-GB" sz="1800" i="1" dirty="0" err="1"/>
                  <a:t>ut.</a:t>
                </a:r>
                <a:r>
                  <a:rPr lang="en-GB" sz="1800" i="1" dirty="0"/>
                  <a:t> </a:t>
                </a:r>
                <a:r>
                  <a:rPr lang="en-GB" sz="1800" i="1" dirty="0" err="1"/>
                  <a:t>labor</a:t>
                </a:r>
                <a:r>
                  <a:rPr lang="en-GB" sz="1800" i="1" dirty="0"/>
                  <a:t> = shadow price of gross output (in utility units) * marg. prod. </a:t>
                </a:r>
                <a:r>
                  <a:rPr lang="en-GB" sz="1800" i="1" dirty="0" err="1"/>
                  <a:t>labor</a:t>
                </a:r>
                <a:endParaRPr lang="en-GB" sz="1800" i="1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i="1" dirty="0"/>
                  <a:t>Shadow price of emissions =  marg. damage (in utility units)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𝛾𝜇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r>
                  <a:rPr lang="en-GB" i="1" dirty="0"/>
                  <a:t>Shadow price of gross output (in utility units) = </a:t>
                </a:r>
                <a:r>
                  <a:rPr lang="el-GR" i="1" dirty="0"/>
                  <a:t>λ</a:t>
                </a:r>
                <a:r>
                  <a:rPr lang="en-GB" i="1" dirty="0"/>
                  <a:t>* marg. change in cons. – marg. change in emissions* shadow price of emissions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BB3078-DEB3-AF7C-8287-6DA7991FD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  <a:blipFill>
                <a:blip r:embed="rId3"/>
                <a:stretch>
                  <a:fillRect l="-798" r="-870" b="-76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54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67E2-B167-23D5-DA54-1500CAA8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EF3-71AE-691D-A9F1-D8554BE4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/>
          <a:lstStyle/>
          <a:p>
            <a:r>
              <a:rPr lang="en-GB" dirty="0"/>
              <a:t>Simplifying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438A3-D8D1-F4DD-0683-8BFC15B6A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𝛾𝜇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𝛾𝜆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GB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𝝀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  <m:d>
                                <m:d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𝑬</m:t>
                                  </m:r>
                                </m:e>
                              </m:d>
                            </m:e>
                          </m:d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  <m:sSup>
                            <m:sSup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𝒈𝒓</m:t>
                              </m:r>
                            </m:sup>
                          </m:sSup>
                        </m:e>
                      </m:d>
                      <m:r>
                        <a:rPr lang="en-GB" b="1" i="1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pPr marL="0" indent="0">
                  <a:buNone/>
                </a:pPr>
                <a:r>
                  <a:rPr lang="en-GB" i="1" dirty="0"/>
                  <a:t>-Marg. </a:t>
                </a:r>
                <a:r>
                  <a:rPr lang="en-GB" i="1" dirty="0" err="1"/>
                  <a:t>ut.</a:t>
                </a:r>
                <a:r>
                  <a:rPr lang="en-GB" i="1" dirty="0"/>
                  <a:t> labour = marg. </a:t>
                </a:r>
                <a:r>
                  <a:rPr lang="en-GB" i="1" dirty="0" err="1"/>
                  <a:t>ut.</a:t>
                </a:r>
                <a:r>
                  <a:rPr lang="en-GB" i="1" dirty="0"/>
                  <a:t> of cons. * effective marg. prod. labour (net of damage (level), and taking account of marg. damage)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Symbol" panose="05050102010706020507" pitchFamily="18" charset="2"/>
                  <a:buChar char="Þ"/>
                </a:pPr>
                <a:r>
                  <a:rPr lang="en-GB" dirty="0"/>
                  <a:t>Effective marg. productivity of labour goes down when damages are included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But does not necessarily mean labour supply goes down (see Extra slides)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438A3-D8D1-F4DD-0683-8BFC15B6A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  <a:blipFill>
                <a:blip r:embed="rId3"/>
                <a:stretch>
                  <a:fillRect l="-798" b="-31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5E5F-066D-6288-1D10-CA3D346F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86677"/>
            <a:ext cx="8189595" cy="594360"/>
          </a:xfrm>
        </p:spPr>
        <p:txBody>
          <a:bodyPr>
            <a:normAutofit fontScale="90000"/>
          </a:bodyPr>
          <a:lstStyle/>
          <a:p>
            <a:r>
              <a:rPr lang="en-GB" dirty="0"/>
              <a:t>Extra: Income &amp; Substitution effect</a:t>
            </a:r>
            <a:br>
              <a:rPr lang="en-GB" dirty="0"/>
            </a:br>
            <a:r>
              <a:rPr lang="en-GB" dirty="0"/>
              <a:t>with additive separable utility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748CE-0E86-A672-A8C9-14DA409EE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7"/>
                <a:ext cx="8490041" cy="5954894"/>
              </a:xfrm>
            </p:spPr>
            <p:txBody>
              <a:bodyPr/>
              <a:lstStyle/>
              <a:p>
                <a:r>
                  <a:rPr lang="en-GB" dirty="0"/>
                  <a:t>Common macroeconomic utility: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GB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den>
                    </m:f>
                  </m:oMath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sz="800" dirty="0"/>
              </a:p>
              <a:p>
                <a:r>
                  <a:rPr lang="en-GB" dirty="0"/>
                  <a:t>Assume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𝑤𝑙</m:t>
                    </m:r>
                  </m:oMath>
                </a14:m>
                <a:r>
                  <a:rPr lang="en-GB" dirty="0"/>
                  <a:t>: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𝜒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dirty="0"/>
                  <a:t> =&gt;</a:t>
                </a:r>
              </a:p>
              <a:p>
                <a:pPr marL="0" indent="0" algn="ctr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𝜒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𝜈𝜑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+ 1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den>
                        </m:f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600" i="1" dirty="0"/>
                  <a:t>Note: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𝜈𝜑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+ 1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𝜑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1600" i="1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/>
                  <a:t> 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: substitution effect dominates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 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dirty="0"/>
                  <a:t>: income effect dominates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(</a:t>
                </a:r>
                <a:r>
                  <a:rPr lang="en-GB" i="1" dirty="0"/>
                  <a:t>log utility</a:t>
                </a:r>
                <a:r>
                  <a:rPr lang="en-GB" dirty="0"/>
                  <a:t>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𝑑𝑙</m:t>
                        </m:r>
                      </m:num>
                      <m:den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: income effect and substitution effect cancel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8748CE-0E86-A672-A8C9-14DA409EE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7"/>
                <a:ext cx="8490041" cy="5954894"/>
              </a:xfrm>
              <a:blipFill>
                <a:blip r:embed="rId3"/>
                <a:stretch>
                  <a:fillRect l="-647" t="-11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5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37C-D618-156C-18B0-6BDD4F13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458FA61-0442-28C2-E39C-7CD28229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434340"/>
            <a:ext cx="7811588" cy="5856458"/>
          </a:xfrm>
        </p:spPr>
      </p:pic>
    </p:spTree>
    <p:extLst>
      <p:ext uri="{BB962C8B-B14F-4D97-AF65-F5344CB8AC3E}">
        <p14:creationId xmlns:p14="http://schemas.microsoft.com/office/powerpoint/2010/main" val="2489913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37C-D618-156C-18B0-6BDD4F13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89AF17-01F7-32C1-7F35-631DBD37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" y="434340"/>
            <a:ext cx="7592413" cy="5692140"/>
          </a:xfrm>
        </p:spPr>
      </p:pic>
    </p:spTree>
    <p:extLst>
      <p:ext uri="{BB962C8B-B14F-4D97-AF65-F5344CB8AC3E}">
        <p14:creationId xmlns:p14="http://schemas.microsoft.com/office/powerpoint/2010/main" val="2222977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37C-D618-156C-18B0-6BDD4F13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91D51B-4BBB-0CD4-3816-4F9E6857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632981"/>
            <a:ext cx="7458891" cy="5592037"/>
          </a:xfrm>
        </p:spPr>
      </p:pic>
    </p:spTree>
    <p:extLst>
      <p:ext uri="{BB962C8B-B14F-4D97-AF65-F5344CB8AC3E}">
        <p14:creationId xmlns:p14="http://schemas.microsoft.com/office/powerpoint/2010/main" val="8211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8667-CE76-4A3A-B27D-35346F52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Integrated Assessment Models:</a:t>
            </a:r>
            <a:br>
              <a:rPr lang="en-US" dirty="0"/>
            </a:br>
            <a:r>
              <a:rPr lang="en-US" dirty="0"/>
              <a:t>Interaction Economy, GHGs, and Climate</a:t>
            </a:r>
            <a:br>
              <a:rPr lang="en-US" dirty="0"/>
            </a:br>
            <a:br>
              <a:rPr lang="en-US" dirty="0"/>
            </a:b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5E464D-29AF-46F6-87F9-A7C3D274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58603"/>
              </p:ext>
            </p:extLst>
          </p:nvPr>
        </p:nvGraphicFramePr>
        <p:xfrm>
          <a:off x="496887" y="1411289"/>
          <a:ext cx="7452297" cy="3307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566C08-FEE4-4D11-871B-707A6421DDC3}"/>
              </a:ext>
            </a:extLst>
          </p:cNvPr>
          <p:cNvSpPr txBox="1"/>
          <p:nvPr/>
        </p:nvSpPr>
        <p:spPr>
          <a:xfrm>
            <a:off x="1127342" y="5774499"/>
            <a:ext cx="64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“Economy” can include anything. Also aspects with a non-market valuation (ecosystems, health, et cetera). 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AB520-C70A-71A0-85D7-BB53D0327266}"/>
              </a:ext>
            </a:extLst>
          </p:cNvPr>
          <p:cNvSpPr txBox="1"/>
          <p:nvPr/>
        </p:nvSpPr>
        <p:spPr>
          <a:xfrm>
            <a:off x="6437376" y="2011680"/>
            <a:ext cx="2535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What does each component look like in an Integrated Assessment Model? (For example DICE)</a:t>
            </a:r>
          </a:p>
        </p:txBody>
      </p:sp>
    </p:spTree>
    <p:extLst>
      <p:ext uri="{BB962C8B-B14F-4D97-AF65-F5344CB8AC3E}">
        <p14:creationId xmlns:p14="http://schemas.microsoft.com/office/powerpoint/2010/main" val="4071777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6FBA-D494-83C2-3B9F-04AB8554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Environmental Macro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2A5F-8F88-0606-DF6C-966BF104A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Gross output is 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Emissions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(flow) cause damages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(strictly convex): </a:t>
                </a:r>
              </a:p>
              <a:p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𝑛𝑒𝑡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Abatement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reduces emissions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is emission intensity):</a:t>
                </a:r>
                <a:endParaRPr lang="en-GB" b="0" i="0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v-SE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i="1" dirty="0" smtClean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sv-SE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v-S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sv-SE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i="1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sv-SE" dirty="0"/>
                  <a:t> </a:t>
                </a:r>
              </a:p>
              <a:p>
                <a:r>
                  <a:rPr lang="sv-SE" dirty="0"/>
                  <a:t>Total Abatement costs </a:t>
                </a:r>
                <a:r>
                  <a:rPr lang="sv-SE" i="1" dirty="0"/>
                  <a:t>(strictly convex):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TAC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Γ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sv-SE" dirty="0"/>
              </a:p>
              <a:p>
                <a:r>
                  <a:rPr lang="en-GB" dirty="0"/>
                  <a:t>Consumption is net output – abatement costs: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A2A5F-8F88-0606-DF6C-966BF104A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127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01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1D1-F0CF-B26D-81EC-C6A56A7B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47" y="152055"/>
            <a:ext cx="8189595" cy="594360"/>
          </a:xfrm>
        </p:spPr>
        <p:txBody>
          <a:bodyPr/>
          <a:lstStyle/>
          <a:p>
            <a:r>
              <a:rPr lang="en-GB" dirty="0"/>
              <a:t>Social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1258-A651-D3F8-2BCA-0D0B206D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205" y="914400"/>
            <a:ext cx="4610372" cy="5262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Social Planner</a:t>
            </a:r>
          </a:p>
          <a:p>
            <a:r>
              <a:rPr lang="en-GB" dirty="0"/>
              <a:t>Social Planner can directly set all quantities in the economy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Not constrained by “selfish behaviour” of agents </a:t>
            </a:r>
          </a:p>
          <a:p>
            <a:pPr marL="0" indent="0">
              <a:buNone/>
            </a:pPr>
            <a:r>
              <a:rPr lang="en-GB" i="1" dirty="0"/>
              <a:t>Meaning: there are NO </a:t>
            </a:r>
            <a:r>
              <a:rPr lang="en-GB" i="1" dirty="0" err="1"/>
              <a:t>implementability</a:t>
            </a:r>
            <a:r>
              <a:rPr lang="en-GB" i="1" dirty="0"/>
              <a:t> constraints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dirty="0"/>
              <a:t>Decentralized Economy (next week)</a:t>
            </a:r>
          </a:p>
          <a:p>
            <a:r>
              <a:rPr lang="en-GB" dirty="0"/>
              <a:t>Agents optimize their own objective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err="1"/>
              <a:t>Implementability</a:t>
            </a:r>
            <a:r>
              <a:rPr lang="en-GB" dirty="0"/>
              <a:t> constraints</a:t>
            </a:r>
          </a:p>
          <a:p>
            <a:r>
              <a:rPr lang="en-GB" dirty="0"/>
              <a:t>Government can only indirectly influence behaviour (with policies)</a:t>
            </a:r>
          </a:p>
          <a:p>
            <a:pPr marL="0" indent="0">
              <a:buNone/>
            </a:pPr>
            <a:endParaRPr lang="en-GB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F7D89-ABFA-BCF3-A714-D33DDB46A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331" y="1410789"/>
            <a:ext cx="3323463" cy="47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2FF3-1D7F-8367-11EB-7654563D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0"/>
            <a:ext cx="8189595" cy="594360"/>
          </a:xfrm>
        </p:spPr>
        <p:txBody>
          <a:bodyPr/>
          <a:lstStyle/>
          <a:p>
            <a:r>
              <a:rPr lang="en-GB" dirty="0"/>
              <a:t>Example Redistribution of income: SP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DFEB0-F152-2962-AB90-EB0112596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</p:spPr>
            <p:txBody>
              <a:bodyPr/>
              <a:lstStyle/>
              <a:p>
                <a:r>
                  <a:rPr lang="en-GB" sz="1800" dirty="0"/>
                  <a:t>Social planner has utilitarian objective: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GB" sz="1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/>
                  <a:t> are the individuals,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/>
                  <a:t> is consumption (utility),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800" dirty="0"/>
                  <a:t> is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supply (disutility!)</a:t>
                </a:r>
              </a:p>
              <a:p>
                <a:r>
                  <a:rPr lang="en-GB" sz="1800" dirty="0"/>
                  <a:t>Total budget: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1800" dirty="0"/>
                  <a:t> (total cons. = total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income + transfer)</a:t>
                </a:r>
              </a:p>
              <a:p>
                <a:r>
                  <a:rPr lang="en-GB" sz="1800" dirty="0"/>
                  <a:t>Social Planner can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directly of each agent, </a:t>
                </a:r>
                <a:r>
                  <a:rPr lang="en-GB" sz="1800" dirty="0" err="1"/>
                  <a:t>Lagrangian</a:t>
                </a:r>
                <a:r>
                  <a:rPr lang="en-GB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sz="1800" dirty="0"/>
                  <a:t>FOCs</a:t>
                </a:r>
              </a:p>
              <a:p>
                <a:pPr marL="0" indent="0" algn="ctr">
                  <a:buNone/>
                  <a:tabLst>
                    <a:tab pos="35004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sz="1800" dirty="0"/>
                  <a:t> </a:t>
                </a:r>
              </a:p>
              <a:p>
                <a:pPr marL="0" indent="0" algn="ctr">
                  <a:spcBef>
                    <a:spcPts val="600"/>
                  </a:spcBef>
                  <a:buNone/>
                  <a:tabLst>
                    <a:tab pos="3500438" algn="l"/>
                  </a:tabLst>
                </a:pPr>
                <a:r>
                  <a:rPr lang="en-GB" sz="1800" dirty="0"/>
                  <a:t> </a:t>
                </a:r>
                <a:r>
                  <a:rPr lang="en-GB" sz="1800" i="1" dirty="0"/>
                  <a:t>(Marginal utility of consumption = Shadow price of the budget)</a:t>
                </a:r>
              </a:p>
              <a:p>
                <a:pPr marL="0" indent="0" algn="ctr">
                  <a:buNone/>
                </a:pPr>
                <a:endParaRPr lang="en-GB" sz="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8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:r>
                  <a:rPr lang="en-GB" sz="1800" dirty="0"/>
                  <a:t> </a:t>
                </a:r>
                <a:r>
                  <a:rPr lang="en-GB" sz="1800" i="1" dirty="0"/>
                  <a:t>(-Marginal utility of </a:t>
                </a:r>
                <a:r>
                  <a:rPr lang="en-GB" sz="1800" i="1" dirty="0" err="1"/>
                  <a:t>labor</a:t>
                </a:r>
                <a:r>
                  <a:rPr lang="en-GB" sz="1800" i="1" dirty="0"/>
                  <a:t> = Shadow price of the budget*wage)</a:t>
                </a:r>
              </a:p>
              <a:p>
                <a:pPr marL="0" indent="0" algn="ctr">
                  <a:buNone/>
                </a:pPr>
                <a:endParaRPr lang="en-GB" sz="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Interpretation? Is this solution “fair”?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Who has to work more, those with high or low wage?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8DFEB0-F152-2962-AB90-EB0112596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594360"/>
                <a:ext cx="8406765" cy="5582603"/>
              </a:xfrm>
              <a:blipFill>
                <a:blip r:embed="rId2"/>
                <a:stretch>
                  <a:fillRect l="-653" t="-7869" b="-55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1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BFCC-132E-2F88-C749-8C3CA239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05" y="0"/>
            <a:ext cx="8189595" cy="496389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Redistribution in Decentralized Economy</a:t>
            </a:r>
            <a:br>
              <a:rPr lang="en-GB" dirty="0"/>
            </a:br>
            <a:r>
              <a:rPr lang="en-GB" dirty="0"/>
              <a:t>with Government: Labor tax + Lump Sum transfer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7402B-17D7-F283-7412-17D25BF77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803563"/>
                <a:ext cx="8406765" cy="5373399"/>
              </a:xfrm>
            </p:spPr>
            <p:txBody>
              <a:bodyPr/>
              <a:lstStyle/>
              <a:p>
                <a:r>
                  <a:rPr lang="en-GB" sz="1800" dirty="0"/>
                  <a:t>Households maximize utility of consumption and labour supply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GB" sz="18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GB" sz="1800" dirty="0"/>
              </a:p>
              <a:p>
                <a:r>
                  <a:rPr lang="en-GB" sz="1800" dirty="0"/>
                  <a:t>Budget constraint: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1800" dirty="0"/>
                  <a:t> 	(consumption = net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income + transfer)</a:t>
                </a:r>
              </a:p>
              <a:p>
                <a:r>
                  <a:rPr lang="en-GB" sz="1800" dirty="0" err="1"/>
                  <a:t>Lagrangian</a:t>
                </a:r>
                <a:r>
                  <a:rPr lang="en-GB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  <a:p>
                <a:r>
                  <a:rPr lang="en-GB" sz="1800" dirty="0"/>
                  <a:t>FOCs</a:t>
                </a:r>
              </a:p>
              <a:p>
                <a:pPr marL="0" indent="0" algn="ctr">
                  <a:buNone/>
                  <a:tabLst>
                    <a:tab pos="35004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pPr marL="0" indent="0">
                  <a:buNone/>
                </a:pPr>
                <a:r>
                  <a:rPr lang="en-GB" sz="1800" i="1" dirty="0"/>
                  <a:t>Note: shadow price of budget is marg. utility of cons.</a:t>
                </a:r>
              </a:p>
              <a:p>
                <a:r>
                  <a:rPr lang="en-GB" sz="1800" dirty="0"/>
                  <a:t>Substitute out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1800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800" dirty="0"/>
                  <a:t> 	(-marg. </a:t>
                </a:r>
                <a:r>
                  <a:rPr lang="en-GB" sz="1800" dirty="0" err="1"/>
                  <a:t>ut.</a:t>
                </a:r>
                <a:r>
                  <a:rPr lang="en-GB" sz="1800" dirty="0"/>
                  <a:t> </a:t>
                </a:r>
                <a:r>
                  <a:rPr lang="en-GB" sz="1800" dirty="0" err="1"/>
                  <a:t>labor</a:t>
                </a:r>
                <a:r>
                  <a:rPr lang="en-GB" sz="1800" dirty="0"/>
                  <a:t> = marg. </a:t>
                </a:r>
                <a:r>
                  <a:rPr lang="en-GB" sz="1800" dirty="0" err="1"/>
                  <a:t>ut.</a:t>
                </a:r>
                <a:r>
                  <a:rPr lang="en-GB" sz="1800" dirty="0"/>
                  <a:t> cons. * net wage)</a:t>
                </a:r>
              </a:p>
              <a:p>
                <a:pPr marL="0" indent="0" algn="ctr">
                  <a:buNone/>
                </a:pPr>
                <a:endParaRPr lang="en-GB" sz="1800" dirty="0"/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Labor tax drives a wedge </a:t>
                </a:r>
                <a:r>
                  <a:rPr lang="en-GB" sz="1800" dirty="0"/>
                  <a:t>between marg. rate of substitution &amp; gross wage: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GB" sz="1800" b="1" dirty="0" err="1"/>
                  <a:t>labor</a:t>
                </a:r>
                <a:r>
                  <a:rPr lang="en-GB" sz="1800" b="1" dirty="0"/>
                  <a:t> supply is inefficient (distorted)</a:t>
                </a:r>
                <a:endParaRPr lang="en-GB" sz="1800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7402B-17D7-F283-7412-17D25BF77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803563"/>
                <a:ext cx="8406765" cy="5373399"/>
              </a:xfrm>
              <a:blipFill>
                <a:blip r:embed="rId3"/>
                <a:stretch>
                  <a:fillRect l="-653" t="-1135" b="-7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87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790-88C6-2D91-ADE7-557E8E5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Simple Environmental Macro Model (static)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1" dirty="0"/>
                  <a:t>Social Planner perspective</a:t>
                </a:r>
                <a:r>
                  <a:rPr lang="en-GB" i="1" dirty="0"/>
                  <a:t>: all choice variables are freely chosen, but subject to technological and climate constraints</a:t>
                </a:r>
              </a:p>
              <a:p>
                <a:r>
                  <a:rPr lang="en-GB" b="1" dirty="0"/>
                  <a:t>Total emissions</a:t>
                </a:r>
                <a:r>
                  <a:rPr lang="en-GB" dirty="0"/>
                  <a:t>: </a:t>
                </a:r>
                <a14:m>
                  <m:oMath xmlns:m="http://schemas.openxmlformats.org/officeDocument/2006/math">
                    <m:r>
                      <a:rPr lang="sv-SE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dirty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sv-S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i="1" dirty="0"/>
                  <a:t>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i="1" dirty="0"/>
                  <a:t> is abatement (reduction of emissions),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800" i="1" dirty="0"/>
                  <a:t> emission intensity,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sz="1800" i="1" dirty="0"/>
                  <a:t> gross output (given)</a:t>
                </a:r>
              </a:p>
              <a:p>
                <a:r>
                  <a:rPr lang="en-GB" b="1" dirty="0"/>
                  <a:t>Total Abatement Costs </a:t>
                </a:r>
                <a:r>
                  <a:rPr lang="en-GB" dirty="0"/>
                  <a:t>(TAC) (strictly convex):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GB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/>
                  <a:t>Objective: </a:t>
                </a:r>
                <a:r>
                  <a:rPr lang="en-GB" b="1" dirty="0"/>
                  <a:t>maximize consumption </a:t>
                </a:r>
                <a:r>
                  <a:rPr lang="en-GB" dirty="0"/>
                  <a:t>(output net of damage &amp; abatement costs)</a:t>
                </a:r>
              </a:p>
              <a:p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err="1"/>
                  <a:t>Lagrangian</a:t>
                </a:r>
                <a:r>
                  <a:rPr lang="en-GB" dirty="0"/>
                  <a:t> (after subst. 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sz="800" b="0" dirty="0"/>
              </a:p>
              <a:p>
                <a:pPr marL="0" indent="0">
                  <a:buNone/>
                </a:pPr>
                <a:r>
                  <a:rPr lang="en-GB" sz="1600" i="1" dirty="0"/>
                  <a:t>(</a:t>
                </a:r>
                <a:r>
                  <a:rPr lang="en-US" sz="1600" i="1" dirty="0"/>
                  <a:t>I prefer to NOT substitute out E: μ has a useful interpretation. What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1600" i="1" dirty="0"/>
                  <a:t>?)</a:t>
                </a:r>
                <a:endParaRPr lang="en-GB" sz="1600" i="1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681038"/>
                <a:ext cx="8406765" cy="5495926"/>
              </a:xfrm>
              <a:blipFill>
                <a:blip r:embed="rId3"/>
                <a:stretch>
                  <a:fillRect l="-798" t="-1221" b="-44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4790-88C6-2D91-ADE7-557E8E5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02" y="86677"/>
            <a:ext cx="8189595" cy="594360"/>
          </a:xfrm>
        </p:spPr>
        <p:txBody>
          <a:bodyPr/>
          <a:lstStyle/>
          <a:p>
            <a:r>
              <a:rPr lang="en-GB" dirty="0"/>
              <a:t>Simple Environmental Macro Model (static)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205" y="768096"/>
                <a:ext cx="8406765" cy="5408867"/>
              </a:xfrm>
            </p:spPr>
            <p:txBody>
              <a:bodyPr/>
              <a:lstStyle/>
              <a:p>
                <a:r>
                  <a:rPr lang="en-GB" dirty="0"/>
                  <a:t>Lagrangian: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sv-SE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sv-SE" i="1" dirty="0">
                                  <a:latin typeface="Cambria Math" panose="02040503050406030204" pitchFamily="18" charset="0"/>
                                </a:rPr>
                                <m:t>𝑔𝑟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GB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GB" sz="1800" i="1" dirty="0"/>
                  <a:t>Choice variable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b="0" i="1" dirty="0"/>
                  <a:t> determines the solution, </a:t>
                </a:r>
                <a:r>
                  <a:rPr lang="en-GB" sz="1800" i="1" dirty="0"/>
                  <a:t>BUT also need to consider effect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i="1" dirty="0"/>
                  <a:t>on damages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800" i="1" dirty="0"/>
                  <a:t> through emissions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GB" sz="1800" i="1" dirty="0"/>
              </a:p>
              <a:p>
                <a:r>
                  <a:rPr lang="en-GB" dirty="0"/>
                  <a:t>FOCs </a:t>
                </a:r>
                <a:r>
                  <a:rPr lang="en-GB" dirty="0" err="1"/>
                  <a:t>w.r.t.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i="1" dirty="0"/>
                  <a:t>Interpretation: Shadow price of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1800" i="1" dirty="0"/>
                  <a:t>Marg. damage of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800" i="1" dirty="0"/>
                  <a:t> (in terms of goods) </a:t>
                </a:r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:endParaRPr lang="en-GB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𝜇𝛾</m:t>
                      </m:r>
                      <m:sSup>
                        <m:sSupPr>
                          <m:ctrlPr>
                            <a:rPr lang="sv-SE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sv-SE" i="1" dirty="0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𝑔𝑟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sz="1800" i="1" dirty="0"/>
                  <a:t>Interpretation: Shadow price E x marg. change in emissions (</a:t>
                </a:r>
                <a14:m>
                  <m:oMath xmlns:m="http://schemas.openxmlformats.org/officeDocument/2006/math">
                    <m:r>
                      <a:rPr lang="sv-SE" sz="1800" i="1" dirty="0">
                        <a:latin typeface="Cambria Math" panose="02040503050406030204" pitchFamily="18" charset="0"/>
                      </a:rPr>
                      <m:t>𝛾</m:t>
                    </m:r>
                    <m:sSup>
                      <m:sSupPr>
                        <m:ctrlPr>
                          <a:rPr lang="sv-SE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sv-SE" sz="1800" i="1" dirty="0">
                            <a:latin typeface="Cambria Math" panose="02040503050406030204" pitchFamily="18" charset="0"/>
                          </a:rPr>
                          <m:t>𝑔𝑟</m:t>
                        </m:r>
                      </m:sup>
                    </m:sSup>
                  </m:oMath>
                </a14:m>
                <a:r>
                  <a:rPr lang="en-GB" sz="1800" i="1" dirty="0"/>
                  <a:t>) (due to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800" i="1" dirty="0"/>
                  <a:t>) = Marginal costs of abatement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A9BCEA-98D1-8E14-816D-BB8B6F46A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205" y="768096"/>
                <a:ext cx="8406765" cy="5408867"/>
              </a:xfrm>
              <a:blipFill>
                <a:blip r:embed="rId3"/>
                <a:stretch>
                  <a:fillRect l="-653" t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4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833C0B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.potx" id="{1EB1AB0F-7886-4D3C-B0FA-B8019BB33907}" vid="{46941060-205C-4639-A574-E81DD3F4B5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9100</TotalTime>
  <Words>2248</Words>
  <Application>Microsoft Office PowerPoint</Application>
  <PresentationFormat>On-screen Show (4:3)</PresentationFormat>
  <Paragraphs>343</Paragraphs>
  <Slides>29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Wingdings</vt:lpstr>
      <vt:lpstr>Office Theme</vt:lpstr>
      <vt:lpstr>PowerPoint Presentation</vt:lpstr>
      <vt:lpstr>Agenda</vt:lpstr>
      <vt:lpstr>Integrated Assessment Models: Interaction Economy, GHGs, and Climate  </vt:lpstr>
      <vt:lpstr>Simple Environmental Macro Model</vt:lpstr>
      <vt:lpstr>Social Planner</vt:lpstr>
      <vt:lpstr>Example Redistribution of income: SP</vt:lpstr>
      <vt:lpstr> Redistribution in Decentralized Economy with Government: Labor tax + Lump Sum transfer</vt:lpstr>
      <vt:lpstr>Simple Environmental Macro Model (static)</vt:lpstr>
      <vt:lpstr>Simple Environmental Macro Model (static)</vt:lpstr>
      <vt:lpstr>Solution after simplifying</vt:lpstr>
      <vt:lpstr>Social Cost of Carbon (here: flow damage only)</vt:lpstr>
      <vt:lpstr>Marginal Abatement Costs</vt:lpstr>
      <vt:lpstr>Marginal Abatement Costs </vt:lpstr>
      <vt:lpstr>Marginal Abatement Costs </vt:lpstr>
      <vt:lpstr>Recap of Solution of Simple E-Macro</vt:lpstr>
      <vt:lpstr>Environmental Macro Model with utility function(static)</vt:lpstr>
      <vt:lpstr>Static Climate Economic Model with utility of consumption: Social Planner solution</vt:lpstr>
      <vt:lpstr>FOCs Social Planner</vt:lpstr>
      <vt:lpstr>Social Cost of Carbon (static)</vt:lpstr>
      <vt:lpstr>Social Cost of Carbon</vt:lpstr>
      <vt:lpstr>Comparison with definition in lecture</vt:lpstr>
      <vt:lpstr>Labor supply in E-Macro</vt:lpstr>
      <vt:lpstr>Labor supply in E-Macro</vt:lpstr>
      <vt:lpstr>Optimization</vt:lpstr>
      <vt:lpstr>Simplifying</vt:lpstr>
      <vt:lpstr>Extra: Income &amp; Substitution effect with additive separable utility function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...   ...</dc:title>
  <dc:creator>Max Franks</dc:creator>
  <cp:lastModifiedBy>Sijmen Duineveld</cp:lastModifiedBy>
  <cp:revision>684</cp:revision>
  <cp:lastPrinted>2015-03-11T17:00:17Z</cp:lastPrinted>
  <dcterms:created xsi:type="dcterms:W3CDTF">2015-02-23T12:58:36Z</dcterms:created>
  <dcterms:modified xsi:type="dcterms:W3CDTF">2025-06-15T11:51:55Z</dcterms:modified>
</cp:coreProperties>
</file>