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9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DB159-9A1D-4217-B1B7-6EC4276A614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4CC5AA2C-7F4B-46CB-A75A-142266EF0900}">
      <dgm:prSet phldrT="[Text]"/>
      <dgm:spPr/>
      <dgm:t>
        <a:bodyPr/>
        <a:lstStyle/>
        <a:p>
          <a:r>
            <a:rPr lang="en-US" dirty="0"/>
            <a:t>Economy</a:t>
          </a:r>
          <a:endParaRPr lang="en-DE" dirty="0"/>
        </a:p>
      </dgm:t>
    </dgm:pt>
    <dgm:pt modelId="{15552AFB-6742-4FD3-95F2-CBEB7437AF59}" type="parTrans" cxnId="{B0C5D50C-0E62-4C2B-B59D-9948686B794D}">
      <dgm:prSet/>
      <dgm:spPr/>
      <dgm:t>
        <a:bodyPr/>
        <a:lstStyle/>
        <a:p>
          <a:endParaRPr lang="en-DE"/>
        </a:p>
      </dgm:t>
    </dgm:pt>
    <dgm:pt modelId="{82AB609A-0798-48E7-B412-482FF89E9D88}" type="sibTrans" cxnId="{B0C5D50C-0E62-4C2B-B59D-9948686B794D}">
      <dgm:prSet/>
      <dgm:spPr/>
      <dgm:t>
        <a:bodyPr/>
        <a:lstStyle/>
        <a:p>
          <a:endParaRPr lang="en-DE"/>
        </a:p>
      </dgm:t>
    </dgm:pt>
    <dgm:pt modelId="{E0CB0F15-5272-4467-86F3-B5DF2ED7F714}">
      <dgm:prSet phldrT="[Text]"/>
      <dgm:spPr/>
      <dgm:t>
        <a:bodyPr/>
        <a:lstStyle/>
        <a:p>
          <a:r>
            <a:rPr lang="en-US" dirty="0"/>
            <a:t>GHG-emissions</a:t>
          </a:r>
          <a:endParaRPr lang="en-DE" dirty="0"/>
        </a:p>
      </dgm:t>
    </dgm:pt>
    <dgm:pt modelId="{298F2AB7-518A-4321-8788-04E4A5C8EB27}" type="parTrans" cxnId="{7B3F494A-CBB9-48ED-A802-159F5EB3137C}">
      <dgm:prSet/>
      <dgm:spPr/>
      <dgm:t>
        <a:bodyPr/>
        <a:lstStyle/>
        <a:p>
          <a:endParaRPr lang="en-DE"/>
        </a:p>
      </dgm:t>
    </dgm:pt>
    <dgm:pt modelId="{69133302-DE21-47D7-8FF8-CDBE60D5EED7}" type="sibTrans" cxnId="{7B3F494A-CBB9-48ED-A802-159F5EB3137C}">
      <dgm:prSet/>
      <dgm:spPr/>
      <dgm:t>
        <a:bodyPr/>
        <a:lstStyle/>
        <a:p>
          <a:endParaRPr lang="en-DE"/>
        </a:p>
      </dgm:t>
    </dgm:pt>
    <dgm:pt modelId="{875511A5-679A-49F4-96A2-B35D7239DA4C}">
      <dgm:prSet phldrT="[Text]"/>
      <dgm:spPr/>
      <dgm:t>
        <a:bodyPr/>
        <a:lstStyle/>
        <a:p>
          <a:r>
            <a:rPr lang="en-US" dirty="0"/>
            <a:t>Climate</a:t>
          </a:r>
        </a:p>
        <a:p>
          <a:r>
            <a:rPr lang="en-US" dirty="0"/>
            <a:t>change</a:t>
          </a:r>
          <a:endParaRPr lang="en-DE" dirty="0"/>
        </a:p>
      </dgm:t>
    </dgm:pt>
    <dgm:pt modelId="{7BB82586-AF45-441E-A66C-FB7D72CCA7F8}" type="parTrans" cxnId="{055F353F-C5E3-4C48-98EF-899075010831}">
      <dgm:prSet/>
      <dgm:spPr/>
      <dgm:t>
        <a:bodyPr/>
        <a:lstStyle/>
        <a:p>
          <a:endParaRPr lang="en-DE"/>
        </a:p>
      </dgm:t>
    </dgm:pt>
    <dgm:pt modelId="{7905B99D-1E62-4B3C-88AB-87153D0F63F4}" type="sibTrans" cxnId="{055F353F-C5E3-4C48-98EF-899075010831}">
      <dgm:prSet/>
      <dgm:spPr/>
      <dgm:t>
        <a:bodyPr/>
        <a:lstStyle/>
        <a:p>
          <a:endParaRPr lang="en-DE"/>
        </a:p>
      </dgm:t>
    </dgm:pt>
    <dgm:pt modelId="{95F57BA6-764A-41FF-A7F3-8793FCC8FC9B}">
      <dgm:prSet phldrT="[Text]"/>
      <dgm:spPr/>
      <dgm:t>
        <a:bodyPr/>
        <a:lstStyle/>
        <a:p>
          <a:r>
            <a:rPr lang="en-US" dirty="0"/>
            <a:t>Damage</a:t>
          </a:r>
          <a:endParaRPr lang="en-DE" dirty="0"/>
        </a:p>
      </dgm:t>
    </dgm:pt>
    <dgm:pt modelId="{0ECE7FFA-7080-4E3B-9358-004DFAC99135}" type="parTrans" cxnId="{79D4C17D-8DEC-4D58-AF72-4977ED172AE4}">
      <dgm:prSet/>
      <dgm:spPr/>
      <dgm:t>
        <a:bodyPr/>
        <a:lstStyle/>
        <a:p>
          <a:endParaRPr lang="en-DE"/>
        </a:p>
      </dgm:t>
    </dgm:pt>
    <dgm:pt modelId="{1CBBEF7D-A020-4752-BD29-CA15946E114C}" type="sibTrans" cxnId="{79D4C17D-8DEC-4D58-AF72-4977ED172AE4}">
      <dgm:prSet/>
      <dgm:spPr/>
      <dgm:t>
        <a:bodyPr/>
        <a:lstStyle/>
        <a:p>
          <a:endParaRPr lang="en-DE"/>
        </a:p>
      </dgm:t>
    </dgm:pt>
    <dgm:pt modelId="{58AA6693-5D4A-4540-841B-AAE289DCA9AA}" type="pres">
      <dgm:prSet presAssocID="{D4EDB159-9A1D-4217-B1B7-6EC4276A6144}" presName="cycle" presStyleCnt="0">
        <dgm:presLayoutVars>
          <dgm:dir/>
          <dgm:resizeHandles val="exact"/>
        </dgm:presLayoutVars>
      </dgm:prSet>
      <dgm:spPr/>
    </dgm:pt>
    <dgm:pt modelId="{BFDF4361-8CFA-4539-A3A9-B7FA1A16B255}" type="pres">
      <dgm:prSet presAssocID="{4CC5AA2C-7F4B-46CB-A75A-142266EF0900}" presName="node" presStyleLbl="node1" presStyleIdx="0" presStyleCnt="4">
        <dgm:presLayoutVars>
          <dgm:bulletEnabled val="1"/>
        </dgm:presLayoutVars>
      </dgm:prSet>
      <dgm:spPr/>
    </dgm:pt>
    <dgm:pt modelId="{3C6C7FE6-E83C-4A64-AFBB-E33E9A7BD72C}" type="pres">
      <dgm:prSet presAssocID="{4CC5AA2C-7F4B-46CB-A75A-142266EF0900}" presName="spNode" presStyleCnt="0"/>
      <dgm:spPr/>
    </dgm:pt>
    <dgm:pt modelId="{7F55B441-DDEA-47B0-8C7A-E85550452DE4}" type="pres">
      <dgm:prSet presAssocID="{82AB609A-0798-48E7-B412-482FF89E9D88}" presName="sibTrans" presStyleLbl="sibTrans1D1" presStyleIdx="0" presStyleCnt="4"/>
      <dgm:spPr/>
    </dgm:pt>
    <dgm:pt modelId="{C83415DE-3EB5-4D69-9896-22DEFD17C38E}" type="pres">
      <dgm:prSet presAssocID="{E0CB0F15-5272-4467-86F3-B5DF2ED7F714}" presName="node" presStyleLbl="node1" presStyleIdx="1" presStyleCnt="4">
        <dgm:presLayoutVars>
          <dgm:bulletEnabled val="1"/>
        </dgm:presLayoutVars>
      </dgm:prSet>
      <dgm:spPr/>
    </dgm:pt>
    <dgm:pt modelId="{365CDED7-791A-4835-AC6A-62962ABE1145}" type="pres">
      <dgm:prSet presAssocID="{E0CB0F15-5272-4467-86F3-B5DF2ED7F714}" presName="spNode" presStyleCnt="0"/>
      <dgm:spPr/>
    </dgm:pt>
    <dgm:pt modelId="{9C6E5C2F-6B3C-403F-A9D2-3598D6E7EC92}" type="pres">
      <dgm:prSet presAssocID="{69133302-DE21-47D7-8FF8-CDBE60D5EED7}" presName="sibTrans" presStyleLbl="sibTrans1D1" presStyleIdx="1" presStyleCnt="4"/>
      <dgm:spPr/>
    </dgm:pt>
    <dgm:pt modelId="{B89911C4-D00B-4B84-B044-79CD482A5414}" type="pres">
      <dgm:prSet presAssocID="{875511A5-679A-49F4-96A2-B35D7239DA4C}" presName="node" presStyleLbl="node1" presStyleIdx="2" presStyleCnt="4">
        <dgm:presLayoutVars>
          <dgm:bulletEnabled val="1"/>
        </dgm:presLayoutVars>
      </dgm:prSet>
      <dgm:spPr/>
    </dgm:pt>
    <dgm:pt modelId="{5C435FCC-78D2-4E07-B76E-A7712BE08C27}" type="pres">
      <dgm:prSet presAssocID="{875511A5-679A-49F4-96A2-B35D7239DA4C}" presName="spNode" presStyleCnt="0"/>
      <dgm:spPr/>
    </dgm:pt>
    <dgm:pt modelId="{3C136E0F-F59F-43AD-9EC9-E2D387253F15}" type="pres">
      <dgm:prSet presAssocID="{7905B99D-1E62-4B3C-88AB-87153D0F63F4}" presName="sibTrans" presStyleLbl="sibTrans1D1" presStyleIdx="2" presStyleCnt="4"/>
      <dgm:spPr/>
    </dgm:pt>
    <dgm:pt modelId="{1E3E2714-E643-4027-A51D-8373931EC255}" type="pres">
      <dgm:prSet presAssocID="{95F57BA6-764A-41FF-A7F3-8793FCC8FC9B}" presName="node" presStyleLbl="node1" presStyleIdx="3" presStyleCnt="4">
        <dgm:presLayoutVars>
          <dgm:bulletEnabled val="1"/>
        </dgm:presLayoutVars>
      </dgm:prSet>
      <dgm:spPr/>
    </dgm:pt>
    <dgm:pt modelId="{D154D4D4-8DE1-4494-9F30-A88B8456B318}" type="pres">
      <dgm:prSet presAssocID="{95F57BA6-764A-41FF-A7F3-8793FCC8FC9B}" presName="spNode" presStyleCnt="0"/>
      <dgm:spPr/>
    </dgm:pt>
    <dgm:pt modelId="{44106FDF-789E-403E-B104-95B14FAF351F}" type="pres">
      <dgm:prSet presAssocID="{1CBBEF7D-A020-4752-BD29-CA15946E114C}" presName="sibTrans" presStyleLbl="sibTrans1D1" presStyleIdx="3" presStyleCnt="4"/>
      <dgm:spPr/>
    </dgm:pt>
  </dgm:ptLst>
  <dgm:cxnLst>
    <dgm:cxn modelId="{B0C5D50C-0E62-4C2B-B59D-9948686B794D}" srcId="{D4EDB159-9A1D-4217-B1B7-6EC4276A6144}" destId="{4CC5AA2C-7F4B-46CB-A75A-142266EF0900}" srcOrd="0" destOrd="0" parTransId="{15552AFB-6742-4FD3-95F2-CBEB7437AF59}" sibTransId="{82AB609A-0798-48E7-B412-482FF89E9D88}"/>
    <dgm:cxn modelId="{02043018-F85C-4660-AE02-8EADDD288FFD}" type="presOf" srcId="{95F57BA6-764A-41FF-A7F3-8793FCC8FC9B}" destId="{1E3E2714-E643-4027-A51D-8373931EC255}" srcOrd="0" destOrd="0" presId="urn:microsoft.com/office/officeart/2005/8/layout/cycle5"/>
    <dgm:cxn modelId="{055F353F-C5E3-4C48-98EF-899075010831}" srcId="{D4EDB159-9A1D-4217-B1B7-6EC4276A6144}" destId="{875511A5-679A-49F4-96A2-B35D7239DA4C}" srcOrd="2" destOrd="0" parTransId="{7BB82586-AF45-441E-A66C-FB7D72CCA7F8}" sibTransId="{7905B99D-1E62-4B3C-88AB-87153D0F63F4}"/>
    <dgm:cxn modelId="{4B53F05E-E862-45B6-A813-B0DE035B1715}" type="presOf" srcId="{875511A5-679A-49F4-96A2-B35D7239DA4C}" destId="{B89911C4-D00B-4B84-B044-79CD482A5414}" srcOrd="0" destOrd="0" presId="urn:microsoft.com/office/officeart/2005/8/layout/cycle5"/>
    <dgm:cxn modelId="{EC7F9343-89DC-4969-A4F6-B23004B27D51}" type="presOf" srcId="{E0CB0F15-5272-4467-86F3-B5DF2ED7F714}" destId="{C83415DE-3EB5-4D69-9896-22DEFD17C38E}" srcOrd="0" destOrd="0" presId="urn:microsoft.com/office/officeart/2005/8/layout/cycle5"/>
    <dgm:cxn modelId="{7B3F494A-CBB9-48ED-A802-159F5EB3137C}" srcId="{D4EDB159-9A1D-4217-B1B7-6EC4276A6144}" destId="{E0CB0F15-5272-4467-86F3-B5DF2ED7F714}" srcOrd="1" destOrd="0" parTransId="{298F2AB7-518A-4321-8788-04E4A5C8EB27}" sibTransId="{69133302-DE21-47D7-8FF8-CDBE60D5EED7}"/>
    <dgm:cxn modelId="{D8FEA36A-7CE3-4732-B35D-329AD4A12510}" type="presOf" srcId="{1CBBEF7D-A020-4752-BD29-CA15946E114C}" destId="{44106FDF-789E-403E-B104-95B14FAF351F}" srcOrd="0" destOrd="0" presId="urn:microsoft.com/office/officeart/2005/8/layout/cycle5"/>
    <dgm:cxn modelId="{79D4C17D-8DEC-4D58-AF72-4977ED172AE4}" srcId="{D4EDB159-9A1D-4217-B1B7-6EC4276A6144}" destId="{95F57BA6-764A-41FF-A7F3-8793FCC8FC9B}" srcOrd="3" destOrd="0" parTransId="{0ECE7FFA-7080-4E3B-9358-004DFAC99135}" sibTransId="{1CBBEF7D-A020-4752-BD29-CA15946E114C}"/>
    <dgm:cxn modelId="{4B3D6287-80DD-47E6-B750-B7075BF3B2EE}" type="presOf" srcId="{69133302-DE21-47D7-8FF8-CDBE60D5EED7}" destId="{9C6E5C2F-6B3C-403F-A9D2-3598D6E7EC92}" srcOrd="0" destOrd="0" presId="urn:microsoft.com/office/officeart/2005/8/layout/cycle5"/>
    <dgm:cxn modelId="{76566BB5-8BE1-40E6-B9DA-39C51C70043A}" type="presOf" srcId="{82AB609A-0798-48E7-B412-482FF89E9D88}" destId="{7F55B441-DDEA-47B0-8C7A-E85550452DE4}" srcOrd="0" destOrd="0" presId="urn:microsoft.com/office/officeart/2005/8/layout/cycle5"/>
    <dgm:cxn modelId="{77BCE1C9-F5AA-4F77-BE25-1B3003028D3D}" type="presOf" srcId="{4CC5AA2C-7F4B-46CB-A75A-142266EF0900}" destId="{BFDF4361-8CFA-4539-A3A9-B7FA1A16B255}" srcOrd="0" destOrd="0" presId="urn:microsoft.com/office/officeart/2005/8/layout/cycle5"/>
    <dgm:cxn modelId="{88C09CED-6E7F-49E6-B5F0-E50526610C7F}" type="presOf" srcId="{D4EDB159-9A1D-4217-B1B7-6EC4276A6144}" destId="{58AA6693-5D4A-4540-841B-AAE289DCA9AA}" srcOrd="0" destOrd="0" presId="urn:microsoft.com/office/officeart/2005/8/layout/cycle5"/>
    <dgm:cxn modelId="{3DAF53F5-5930-45F2-8189-6CD3EF3E4388}" type="presOf" srcId="{7905B99D-1E62-4B3C-88AB-87153D0F63F4}" destId="{3C136E0F-F59F-43AD-9EC9-E2D387253F15}" srcOrd="0" destOrd="0" presId="urn:microsoft.com/office/officeart/2005/8/layout/cycle5"/>
    <dgm:cxn modelId="{A6364DC1-EE59-4CC1-B3F2-EC0D3D8E91DE}" type="presParOf" srcId="{58AA6693-5D4A-4540-841B-AAE289DCA9AA}" destId="{BFDF4361-8CFA-4539-A3A9-B7FA1A16B255}" srcOrd="0" destOrd="0" presId="urn:microsoft.com/office/officeart/2005/8/layout/cycle5"/>
    <dgm:cxn modelId="{1CF3F469-B4F3-412A-90BC-7FA9335132EC}" type="presParOf" srcId="{58AA6693-5D4A-4540-841B-AAE289DCA9AA}" destId="{3C6C7FE6-E83C-4A64-AFBB-E33E9A7BD72C}" srcOrd="1" destOrd="0" presId="urn:microsoft.com/office/officeart/2005/8/layout/cycle5"/>
    <dgm:cxn modelId="{6653487C-15A0-4238-BCF6-205D90B8C983}" type="presParOf" srcId="{58AA6693-5D4A-4540-841B-AAE289DCA9AA}" destId="{7F55B441-DDEA-47B0-8C7A-E85550452DE4}" srcOrd="2" destOrd="0" presId="urn:microsoft.com/office/officeart/2005/8/layout/cycle5"/>
    <dgm:cxn modelId="{7CF29679-D625-479B-8DB7-B560DA16BE72}" type="presParOf" srcId="{58AA6693-5D4A-4540-841B-AAE289DCA9AA}" destId="{C83415DE-3EB5-4D69-9896-22DEFD17C38E}" srcOrd="3" destOrd="0" presId="urn:microsoft.com/office/officeart/2005/8/layout/cycle5"/>
    <dgm:cxn modelId="{32748B7C-90B7-4647-9356-6FE31B22BF93}" type="presParOf" srcId="{58AA6693-5D4A-4540-841B-AAE289DCA9AA}" destId="{365CDED7-791A-4835-AC6A-62962ABE1145}" srcOrd="4" destOrd="0" presId="urn:microsoft.com/office/officeart/2005/8/layout/cycle5"/>
    <dgm:cxn modelId="{1FD5B5A7-B563-43DC-8DF9-20B5406934DF}" type="presParOf" srcId="{58AA6693-5D4A-4540-841B-AAE289DCA9AA}" destId="{9C6E5C2F-6B3C-403F-A9D2-3598D6E7EC92}" srcOrd="5" destOrd="0" presId="urn:microsoft.com/office/officeart/2005/8/layout/cycle5"/>
    <dgm:cxn modelId="{0F7C71FA-C6C2-479B-8474-A0DB8066C14E}" type="presParOf" srcId="{58AA6693-5D4A-4540-841B-AAE289DCA9AA}" destId="{B89911C4-D00B-4B84-B044-79CD482A5414}" srcOrd="6" destOrd="0" presId="urn:microsoft.com/office/officeart/2005/8/layout/cycle5"/>
    <dgm:cxn modelId="{94ED7706-5B77-428A-901B-9122BE2A89E4}" type="presParOf" srcId="{58AA6693-5D4A-4540-841B-AAE289DCA9AA}" destId="{5C435FCC-78D2-4E07-B76E-A7712BE08C27}" srcOrd="7" destOrd="0" presId="urn:microsoft.com/office/officeart/2005/8/layout/cycle5"/>
    <dgm:cxn modelId="{1D151EF3-887F-4B86-9FA9-876BAD45F2BE}" type="presParOf" srcId="{58AA6693-5D4A-4540-841B-AAE289DCA9AA}" destId="{3C136E0F-F59F-43AD-9EC9-E2D387253F15}" srcOrd="8" destOrd="0" presId="urn:microsoft.com/office/officeart/2005/8/layout/cycle5"/>
    <dgm:cxn modelId="{446F0579-F306-4BF1-830A-F9E0A0DC68A7}" type="presParOf" srcId="{58AA6693-5D4A-4540-841B-AAE289DCA9AA}" destId="{1E3E2714-E643-4027-A51D-8373931EC255}" srcOrd="9" destOrd="0" presId="urn:microsoft.com/office/officeart/2005/8/layout/cycle5"/>
    <dgm:cxn modelId="{E5340D90-C0AB-4F30-91B3-C189AAE80C06}" type="presParOf" srcId="{58AA6693-5D4A-4540-841B-AAE289DCA9AA}" destId="{D154D4D4-8DE1-4494-9F30-A88B8456B318}" srcOrd="10" destOrd="0" presId="urn:microsoft.com/office/officeart/2005/8/layout/cycle5"/>
    <dgm:cxn modelId="{E0886B04-DA4D-4134-8DED-5A735DC5BB13}" type="presParOf" srcId="{58AA6693-5D4A-4540-841B-AAE289DCA9AA}" destId="{44106FDF-789E-403E-B104-95B14FAF351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4361-8CFA-4539-A3A9-B7FA1A16B255}">
      <dsp:nvSpPr>
        <dsp:cNvPr id="0" name=""/>
        <dsp:cNvSpPr/>
      </dsp:nvSpPr>
      <dsp:spPr>
        <a:xfrm>
          <a:off x="3135750" y="1177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Economy</a:t>
          </a:r>
          <a:endParaRPr lang="en-DE" sz="1600" kern="1200" dirty="0"/>
        </a:p>
      </dsp:txBody>
      <dsp:txXfrm>
        <a:off x="3173217" y="38644"/>
        <a:ext cx="1105862" cy="692583"/>
      </dsp:txXfrm>
    </dsp:sp>
    <dsp:sp modelId="{7F55B441-DDEA-47B0-8C7A-E85550452DE4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2022132" y="248071"/>
              </a:moveTo>
              <a:arcTo wR="1268571" hR="1268571" stAng="18386582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415DE-3EB5-4D69-9896-22DEFD17C38E}">
      <dsp:nvSpPr>
        <dsp:cNvPr id="0" name=""/>
        <dsp:cNvSpPr/>
      </dsp:nvSpPr>
      <dsp:spPr>
        <a:xfrm>
          <a:off x="4404322" y="1269749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GHG-emissions</a:t>
          </a:r>
          <a:endParaRPr lang="en-DE" sz="1600" kern="1200" dirty="0"/>
        </a:p>
      </dsp:txBody>
      <dsp:txXfrm>
        <a:off x="4441789" y="1307216"/>
        <a:ext cx="1105862" cy="692583"/>
      </dsp:txXfrm>
    </dsp:sp>
    <dsp:sp modelId="{9C6E5C2F-6B3C-403F-A9D2-3598D6E7EC92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2405679" y="1830942"/>
              </a:moveTo>
              <a:arcTo wR="1268571" hR="1268571" stAng="1578915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11C4-D00B-4B84-B044-79CD482A5414}">
      <dsp:nvSpPr>
        <dsp:cNvPr id="0" name=""/>
        <dsp:cNvSpPr/>
      </dsp:nvSpPr>
      <dsp:spPr>
        <a:xfrm>
          <a:off x="3135750" y="2538321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Climate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</a:t>
          </a:r>
          <a:endParaRPr lang="en-DE" sz="1600" kern="1200" dirty="0"/>
        </a:p>
      </dsp:txBody>
      <dsp:txXfrm>
        <a:off x="3173217" y="2575788"/>
        <a:ext cx="1105862" cy="692583"/>
      </dsp:txXfrm>
    </dsp:sp>
    <dsp:sp modelId="{3C136E0F-F59F-43AD-9EC9-E2D387253F15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515010" y="2289071"/>
              </a:moveTo>
              <a:arcTo wR="1268571" hR="1268571" stAng="7586582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E2714-E643-4027-A51D-8373931EC255}">
      <dsp:nvSpPr>
        <dsp:cNvPr id="0" name=""/>
        <dsp:cNvSpPr/>
      </dsp:nvSpPr>
      <dsp:spPr>
        <a:xfrm>
          <a:off x="1867178" y="1269749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Damage</a:t>
          </a:r>
          <a:endParaRPr lang="en-DE" sz="1600" kern="1200" dirty="0"/>
        </a:p>
      </dsp:txBody>
      <dsp:txXfrm>
        <a:off x="1904645" y="1307216"/>
        <a:ext cx="1105862" cy="692583"/>
      </dsp:txXfrm>
    </dsp:sp>
    <dsp:sp modelId="{44106FDF-789E-403E-B104-95B14FAF351F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131464" y="706201"/>
              </a:moveTo>
              <a:arcTo wR="1268571" hR="1268571" stAng="12378915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335F4-95F1-486C-9C8E-682FBD5A922A}" type="datetimeFigureOut">
              <a:rPr lang="en-DE" smtClean="0"/>
              <a:t>17/06/2025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4FD72-2473-4993-BED2-FC46F68731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68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4C45-EF1A-9B1F-EB37-D3EC612F3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C8D1B-3161-3EE2-651D-1876B69B7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FDB0-8BCB-C1E8-91A1-4164DD6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45B2-CB7B-09D2-3374-CF59DC14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AAB8-BA4B-9466-6AF8-EF2B2776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F11F-4840-F293-F0A7-06184CF7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43091-D45F-45B1-105F-F65BAF42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3EFD-07D5-758D-CEDE-324642A9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481E-8EF8-1CBE-347C-A6C85701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6A42-50EF-B9D8-AE75-B2502AD4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4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91ECA-409A-7B16-A11A-F19369F38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0F01B-3EC6-AF8D-FB06-98BEBFCD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AC04-EB12-8041-FFBC-6AC8AE4E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00ED-850E-5594-047A-D9205777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6863B-4181-2797-9803-FE7445FE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7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42A5-B562-E0C7-7988-FBF83CD4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DE18-589B-5DC5-5C2E-67D39C5C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A6D23-7DED-3467-1EEF-63B1F598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9F37-F16B-4B90-0B61-7FDB0820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27BA-995E-C77B-BD96-BF5D7291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1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6A33-904F-FEFD-BBE6-6C37B946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6F0F-0035-3ED2-7ED8-BA1A9FFF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814B-6C53-880E-6AA5-A3BADE17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9130-35AD-D7C9-17C4-9CACF060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8F1E-9CF8-CE91-B2A9-2072713E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9F92-605A-2E5F-A353-EFFC65F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83C2-DEC2-8750-D81C-1B4E80CC0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5DAB8-716F-28B3-2CD2-95A9BA6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48BCC-7086-B60C-7187-D24B1599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1E7FA-191F-B761-F54D-22B8C750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0A88-CADE-FB8E-4342-3AF334F6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0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7F66-3C6A-4C9A-59FF-BC7F29FA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56B9A-BB6D-A40A-F1B0-F504428E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49E4F-C70D-2CAB-8DBC-7853C920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8EDD9-6234-C04A-7375-AC222F33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0AE5B-1A17-5512-F851-8B200819F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1BDBA-606E-FD70-87CF-95EA3DF2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DD427-4052-ADC9-69DE-48EFD95C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D34B-361E-28A4-1541-E70D13F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1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7234-1BC0-C403-364F-B34193F1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B424F-0249-44E2-97D3-5061793E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29855-9725-736D-7A38-0760B2DD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F7486-09C8-509B-9998-D4191872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8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55139-87A1-AD71-6565-EBD900FD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C8AB7-D874-A0BF-1078-E143046A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F98D-1505-D63B-3336-E79D5077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2718-265D-C39E-A717-6784168E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21A7A-281A-E9F5-EA82-11C92815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4A4D-E5C4-0D8C-B3BB-13A9E490F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D9FD-7652-5169-5B95-134E0608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996A0-AE9E-FDD1-6839-3397F653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6861F-2FF2-3EFC-7787-DED1B64C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FDB-9A9D-F226-D47E-7587E70F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CBADC-47EF-41C0-E0DB-8D04D90F5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9C66-B4D0-627C-2319-ED2628CF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F957-3D0B-8D91-8C38-0354DD5B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1697D-DFA9-0379-CED1-90A259CA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41CAE-A1D9-BE89-0BB5-FB67969A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2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763FE-7538-133E-6337-BFE651D5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F141F-2643-D236-D0CB-C36941BE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51F-5534-AE1E-B478-CACC2BCAB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49CB-9980-4479-8F7F-D4B8ED393C3A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0736-EAD6-7E31-6DE0-87F21F152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D5CB-185B-E6E2-4E93-A712AF8AC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7437-EAAB-4CA7-8844-674E53752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8667-CE76-4A3A-B27D-35346F52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8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Integrated Assessment Models:</a:t>
            </a:r>
            <a:br>
              <a:rPr lang="en-US" dirty="0"/>
            </a:br>
            <a:r>
              <a:rPr lang="en-US" dirty="0"/>
              <a:t>Interaction Economy, GHGs, and Climate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E464D-29AF-46F6-87F9-A7C3D274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10520"/>
              </p:ext>
            </p:extLst>
          </p:nvPr>
        </p:nvGraphicFramePr>
        <p:xfrm>
          <a:off x="2038817" y="1775492"/>
          <a:ext cx="7452297" cy="330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FAB520-C70A-71A0-85D7-BB53D0327266}"/>
              </a:ext>
            </a:extLst>
          </p:cNvPr>
          <p:cNvSpPr txBox="1"/>
          <p:nvPr/>
        </p:nvSpPr>
        <p:spPr>
          <a:xfrm>
            <a:off x="2341702" y="5407566"/>
            <a:ext cx="684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What does each component look like in an Integrated Assessment Model? (For example DICE)</a:t>
            </a:r>
          </a:p>
        </p:txBody>
      </p:sp>
    </p:spTree>
    <p:extLst>
      <p:ext uri="{BB962C8B-B14F-4D97-AF65-F5344CB8AC3E}">
        <p14:creationId xmlns:p14="http://schemas.microsoft.com/office/powerpoint/2010/main" val="40717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C28E-4A09-AF58-CC07-80EC8299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49" y="18255"/>
            <a:ext cx="10515600" cy="1325563"/>
          </a:xfrm>
        </p:spPr>
        <p:txBody>
          <a:bodyPr/>
          <a:lstStyle/>
          <a:p>
            <a:r>
              <a:rPr lang="en-GB" dirty="0"/>
              <a:t>Components of IAM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42941-58F0-CF9B-E22E-B7001EE48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8136"/>
                <a:ext cx="10515600" cy="53502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Economy:</a:t>
                </a:r>
              </a:p>
              <a:p>
                <a:pPr lvl="1"/>
                <a:r>
                  <a:rPr lang="en-GB" dirty="0"/>
                  <a:t>Utility function: CRRA over consumption</a:t>
                </a:r>
              </a:p>
              <a:p>
                <a:pPr lvl="1"/>
                <a:r>
                  <a:rPr lang="en-GB" dirty="0"/>
                  <a:t>Production function: Cobb-Douglas with capital and </a:t>
                </a:r>
                <a:r>
                  <a:rPr lang="en-GB" dirty="0" err="1"/>
                  <a:t>labor</a:t>
                </a:r>
                <a:endParaRPr lang="en-GB" dirty="0"/>
              </a:p>
              <a:p>
                <a:pPr lvl="1"/>
                <a:r>
                  <a:rPr lang="en-GB" dirty="0"/>
                  <a:t>Capital Accumulation</a:t>
                </a:r>
              </a:p>
              <a:p>
                <a:endParaRPr lang="en-GB" dirty="0"/>
              </a:p>
              <a:p>
                <a:r>
                  <a:rPr lang="en-GB" dirty="0"/>
                  <a:t>GHG emissions: usually linear in (brown) production</a:t>
                </a:r>
              </a:p>
              <a:p>
                <a:endParaRPr lang="en-GB" dirty="0"/>
              </a:p>
              <a:p>
                <a:r>
                  <a:rPr lang="en-GB" dirty="0"/>
                  <a:t>Climate: GHG emissions affect global temperature</a:t>
                </a:r>
              </a:p>
              <a:p>
                <a:pPr lvl="1"/>
                <a:r>
                  <a:rPr lang="en-GB" dirty="0"/>
                  <a:t>GHG emissions accumulate =&gt; GHG stocks =&gt; warming (through radiative forcing)</a:t>
                </a:r>
              </a:p>
              <a:p>
                <a:pPr lvl="1"/>
                <a:r>
                  <a:rPr lang="en-GB" dirty="0"/>
                  <a:t>Carbon cycle quite complicated (in DICE: atmosphere, upper ocean, lower ocean)</a:t>
                </a:r>
              </a:p>
              <a:p>
                <a:pPr lvl="1"/>
                <a:r>
                  <a:rPr lang="en-GB" dirty="0"/>
                  <a:t>Temperature in atmosphere is most important (DICE: temperature in atmosphere &amp; deep oceans separately)</a:t>
                </a:r>
              </a:p>
              <a:p>
                <a:pPr lvl="1"/>
                <a:r>
                  <a:rPr lang="en-GB" dirty="0"/>
                  <a:t>Economics: simplification 10 year delay between carbon stock and temperature (Dietz &amp; </a:t>
                </a:r>
                <a:r>
                  <a:rPr lang="en-GB" dirty="0" err="1"/>
                  <a:t>Venmans</a:t>
                </a:r>
                <a:r>
                  <a:rPr lang="en-GB" dirty="0"/>
                  <a:t>, 2019, JEEM)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Damage from climate: temperature =&gt; extreme weather =&gt; damage</a:t>
                </a:r>
              </a:p>
              <a:p>
                <a:pPr lvl="1"/>
                <a:r>
                  <a:rPr lang="en-GB" dirty="0"/>
                  <a:t>Usually multiplicative: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𝐷𝑎𝑚𝑎𝑔𝑒</m:t>
                        </m:r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𝑔𝑟𝑜𝑠𝑠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42941-58F0-CF9B-E22E-B7001EE48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8136"/>
                <a:ext cx="10515600" cy="5350213"/>
              </a:xfrm>
              <a:blipFill>
                <a:blip r:embed="rId2"/>
                <a:stretch>
                  <a:fillRect l="-812" t="-262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78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1566-08FF-4256-0DC1-FDC194E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 function (concave)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082F9-965B-2A75-78C5-9F1A88F52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Options:</a:t>
                </a:r>
              </a:p>
              <a:p>
                <a:r>
                  <a:rPr lang="en-GB" dirty="0"/>
                  <a:t>CRRA: Constant Relative Risk Aversion: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</m:oMath>
                </a14:m>
                <a:r>
                  <a:rPr lang="en-GB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b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One parameter for risk aversion and intertemporal substitution: nu</a:t>
                </a:r>
              </a:p>
              <a:p>
                <a:pPr lvl="1"/>
                <a:r>
                  <a:rPr lang="en-GB" b="0" dirty="0"/>
                  <a:t>In dynamic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Time preference (discounting): beta </a:t>
                </a:r>
              </a:p>
              <a:p>
                <a:r>
                  <a:rPr lang="en-GB" dirty="0"/>
                  <a:t>CARA</a:t>
                </a:r>
              </a:p>
              <a:p>
                <a:r>
                  <a:rPr lang="en-GB" dirty="0"/>
                  <a:t>Other option: Recursive utility</a:t>
                </a:r>
              </a:p>
              <a:p>
                <a:pPr lvl="1"/>
                <a:r>
                  <a:rPr lang="en-GB" dirty="0"/>
                  <a:t>For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p>
                            </m:sSub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GB" dirty="0"/>
              </a:p>
              <a:p>
                <a:pPr lvl="3"/>
                <a:r>
                  <a:rPr lang="en-GB" dirty="0"/>
                  <a:t>Risk aversion parameter: alpha</a:t>
                </a:r>
              </a:p>
              <a:p>
                <a:pPr lvl="3"/>
                <a:r>
                  <a:rPr lang="en-GB" dirty="0"/>
                  <a:t>Intertemporal Elasticity of Substitution: rho</a:t>
                </a:r>
              </a:p>
              <a:p>
                <a:pPr lvl="3"/>
                <a:r>
                  <a:rPr lang="en-GB" dirty="0"/>
                  <a:t>Time preference: beta</a:t>
                </a:r>
              </a:p>
              <a:p>
                <a:endParaRPr lang="en-GB" dirty="0"/>
              </a:p>
              <a:p>
                <a:pPr lvl="1"/>
                <a:endParaRPr lang="en-GB" dirty="0"/>
              </a:p>
              <a:p>
                <a:pPr lvl="3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082F9-965B-2A75-78C5-9F1A88F52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10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00D9-FB0B-CB52-4720-47C6C81A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9010-399E-7582-9097-6EEE2AB08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Usually Cobb-Douglas production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Properties:</a:t>
                </a:r>
              </a:p>
              <a:p>
                <a:pPr lvl="1"/>
                <a:r>
                  <a:rPr lang="en-GB" dirty="0"/>
                  <a:t>Constant return to scale </a:t>
                </a:r>
              </a:p>
              <a:p>
                <a:pPr lvl="1"/>
                <a:r>
                  <a:rPr lang="en-GB" dirty="0"/>
                  <a:t>Decreasing returns to capital</a:t>
                </a:r>
              </a:p>
              <a:p>
                <a:pPr lvl="1"/>
                <a:r>
                  <a:rPr lang="en-GB" dirty="0"/>
                  <a:t>Decreasing returns to labour</a:t>
                </a:r>
              </a:p>
              <a:p>
                <a:endParaRPr lang="en-GB" dirty="0"/>
              </a:p>
              <a:p>
                <a:r>
                  <a:rPr lang="en-GB" dirty="0"/>
                  <a:t>Income shares are constant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endParaRPr lang="en-GB" dirty="0"/>
              </a:p>
              <a:p>
                <a:endParaRPr lang="en-GB" b="0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09010-399E-7582-9097-6EEE2AB08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94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C200-1B7D-BC99-CC9F-7B05D4AB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 Accumulation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8766C-CDE7-4BAF-6446-8304D75E2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Capital accumulation: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Consumption vs. savings</a:t>
                </a:r>
              </a:p>
              <a:p>
                <a:pPr lvl="1"/>
                <a:r>
                  <a:rPr lang="en-GB" dirty="0"/>
                  <a:t>Saving more now increases capital, production &amp; consumption in future</a:t>
                </a:r>
              </a:p>
              <a:p>
                <a:endParaRPr lang="en-GB" dirty="0"/>
              </a:p>
              <a:p>
                <a:r>
                  <a:rPr lang="en-GB" dirty="0"/>
                  <a:t>Solow Model: savings </a:t>
                </a:r>
                <a:r>
                  <a:rPr lang="en-GB"/>
                  <a:t>rate exogenous</a:t>
                </a:r>
                <a:endParaRPr lang="en-GB" dirty="0"/>
              </a:p>
              <a:p>
                <a:r>
                  <a:rPr lang="en-GB" dirty="0"/>
                  <a:t>Ramsey Model: savings rate set to maximize discounted utility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Intertemporal optimality (more on this in next classes)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8766C-CDE7-4BAF-6446-8304D75E2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96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FE1B-460D-EFBF-6EF2-31180AC6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Abatement: reducing GHG emissions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9FB58-C0CC-B170-1FEA-8C82A1268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Option 1: Final good to reduce emissions (as in DICE):</a:t>
                </a:r>
              </a:p>
              <a:p>
                <a:pPr lvl="1"/>
                <a:r>
                  <a:rPr lang="en-GB" dirty="0"/>
                  <a:t>Emissions: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Total costs</a:t>
                </a:r>
                <a:r>
                  <a:rPr lang="en-DE" dirty="0"/>
                  <a:t> </a:t>
                </a:r>
                <a:r>
                  <a:rPr lang="en-GB" dirty="0"/>
                  <a:t>(</a:t>
                </a:r>
                <a:r>
                  <a:rPr lang="en-DE" dirty="0"/>
                  <a:t>convex</a:t>
                </a:r>
                <a:r>
                  <a:rPr lang="en-GB" dirty="0"/>
                  <a:t>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D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DE" dirty="0"/>
                  <a:t> 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Options 2: change in capital stock</a:t>
                </a:r>
              </a:p>
              <a:p>
                <a:pPr lvl="1"/>
                <a:r>
                  <a:rPr lang="en-GB" dirty="0"/>
                  <a:t>Replace “brown” capital with “green capital”</a:t>
                </a:r>
              </a:p>
              <a:p>
                <a:pPr lvl="1"/>
                <a:r>
                  <a:rPr lang="en-GB" dirty="0"/>
                  <a:t>Many variants of these: </a:t>
                </a:r>
                <a:r>
                  <a:rPr lang="en-GB"/>
                  <a:t>need some sectoral structure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9FB58-C0CC-B170-1FEA-8C82A1268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2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380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Integrated Assessment Models: Interaction Economy, GHGs, and Climate</vt:lpstr>
      <vt:lpstr>Components of IAM</vt:lpstr>
      <vt:lpstr>Utility function (concave)</vt:lpstr>
      <vt:lpstr>Production</vt:lpstr>
      <vt:lpstr>Capital Accumulation</vt:lpstr>
      <vt:lpstr>Abatement: reducing GHG emissions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IAM</dc:title>
  <dc:creator>Sijmen Duineveld</dc:creator>
  <cp:lastModifiedBy>Sijmen Adrianus Duineveld</cp:lastModifiedBy>
  <cp:revision>14</cp:revision>
  <dcterms:created xsi:type="dcterms:W3CDTF">2025-06-10T10:58:39Z</dcterms:created>
  <dcterms:modified xsi:type="dcterms:W3CDTF">2025-06-17T11:31:54Z</dcterms:modified>
</cp:coreProperties>
</file>