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78" r:id="rId12"/>
    <p:sldId id="277" r:id="rId13"/>
    <p:sldId id="267" r:id="rId14"/>
    <p:sldId id="268" r:id="rId15"/>
    <p:sldId id="273" r:id="rId16"/>
    <p:sldId id="269" r:id="rId17"/>
    <p:sldId id="275" r:id="rId18"/>
    <p:sldId id="270" r:id="rId19"/>
    <p:sldId id="27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45FB5-4FC5-4849-BBF3-E5175BA4FC0F}" v="1" dt="2019-10-24T12:20:38.255"/>
    <p1510:client id="{3E77E49C-CAF6-CFF3-2DC3-EED702246EE7}" v="111" dt="2019-10-24T20:34:44.364"/>
    <p1510:client id="{412281FC-90E9-FD18-0965-D684EE5BD88A}" v="207" dt="2019-11-19T16:32:29.279"/>
    <p1510:client id="{41EB4111-5925-4750-92FE-3EB5A8285595}" v="87" dt="2019-10-23T16:17:32.249"/>
    <p1510:client id="{4CD97A8A-041C-830F-9400-2CF1B5FFA885}" v="7" dt="2019-10-24T21:13:07.528"/>
    <p1510:client id="{530A939A-B274-A2D4-A76A-BEA73ED181A2}" v="333" dt="2019-11-18T08:09:42.154"/>
    <p1510:client id="{6519F8AE-B1E2-FDC8-2FC1-E96FFE9BB6E4}" v="65" dt="2019-10-24T21:03:54.203"/>
    <p1510:client id="{979B1C4C-D957-290A-C609-BA10E4029768}" v="258" dt="2019-10-24T20:12:00.362"/>
    <p1510:client id="{A2AC6C8E-5164-4B66-EB51-1038B00662C5}" v="2230" dt="2019-10-23T17:36:05.687"/>
    <p1510:client id="{A89338D2-BB13-86E8-7F46-BBBD2883AFD1}" v="815" dt="2019-11-18T08:59:16.936"/>
    <p1510:client id="{A99B2317-4291-E50E-20CD-461EC6F6F777}" v="13" dt="2019-11-21T13:06:50.860"/>
    <p1510:client id="{BFDDE2E2-5EA3-324D-7CF6-7BAF5BC8153C}" v="4" dt="2019-10-24T20:51:49.136"/>
    <p1510:client id="{E9558CD7-F8FE-5456-F096-DE46D4D88D24}" v="1282" dt="2019-10-24T14:42:03.684"/>
    <p1510:client id="{F06D74EA-2B76-1FCD-7843-403E6D2B7105}" v="14" dt="2019-10-24T20:58:20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5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0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803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1772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440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54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309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6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6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1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7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624D31-43A5-475A-80CF-332C9F6DCF35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5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devreni.com/" TargetMode="External"/><Relationship Id="rId2" Type="http://schemas.openxmlformats.org/officeDocument/2006/relationships/hyperlink" Target="https://docs.microsoft.com/tr-tr/dotnet/csharp/programming-guide/arrays/single-dimensional-arra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www.canv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6647" y="253467"/>
            <a:ext cx="6678706" cy="3135855"/>
          </a:xfrm>
        </p:spPr>
        <p:txBody>
          <a:bodyPr>
            <a:normAutofit/>
          </a:bodyPr>
          <a:lstStyle/>
          <a:p>
            <a:pPr algn="ctr"/>
            <a:r>
              <a:rPr lang="en-US" b="1" i="1" dirty="0"/>
              <a:t>PROJECT – II</a:t>
            </a:r>
            <a:br>
              <a:rPr lang="en-US" b="1" i="1" dirty="0"/>
            </a:br>
            <a:r>
              <a:rPr lang="en-US" b="1" i="1" dirty="0"/>
              <a:t>ADVENTUROUS FROG</a:t>
            </a:r>
            <a:endParaRPr lang="en-US" b="1" i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464" y="4850712"/>
            <a:ext cx="10058400" cy="1743635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solidFill>
                  <a:srgbClr val="05A7E1"/>
                </a:solidFill>
                <a:cs typeface="Calibri Light"/>
              </a:rPr>
              <a:t> BY</a:t>
            </a:r>
            <a:endParaRPr lang="tr-TR" b="1" dirty="0">
              <a:solidFill>
                <a:srgbClr val="05A7E1"/>
              </a:solidFill>
              <a:cs typeface="Calibri Light"/>
            </a:endParaRPr>
          </a:p>
          <a:p>
            <a:r>
              <a:rPr lang="en-US" b="1" dirty="0">
                <a:solidFill>
                  <a:srgbClr val="05A7E1"/>
                </a:solidFill>
                <a:ea typeface="+mj-lt"/>
                <a:cs typeface="+mj-lt"/>
              </a:rPr>
              <a:t> 2017510054 KEREM KIRGÖZ</a:t>
            </a:r>
            <a:endParaRPr lang="en-US" dirty="0">
              <a:solidFill>
                <a:srgbClr val="05A7E1"/>
              </a:solidFill>
            </a:endParaRPr>
          </a:p>
          <a:p>
            <a:r>
              <a:rPr lang="en-US" b="1" dirty="0">
                <a:solidFill>
                  <a:srgbClr val="05A7E1"/>
                </a:solidFill>
                <a:ea typeface="+mj-lt"/>
                <a:cs typeface="+mj-lt"/>
              </a:rPr>
              <a:t> 2018510016 </a:t>
            </a:r>
            <a:r>
              <a:rPr lang="tr-TR" b="1" dirty="0">
                <a:solidFill>
                  <a:srgbClr val="05A7E1"/>
                </a:solidFill>
                <a:ea typeface="+mj-lt"/>
                <a:cs typeface="+mj-lt"/>
              </a:rPr>
              <a:t>SADULLAH CİHAN</a:t>
            </a:r>
            <a:endParaRPr lang="en-US" b="1" dirty="0" err="1">
              <a:solidFill>
                <a:srgbClr val="05A7E1"/>
              </a:solidFill>
              <a:cs typeface="Calibri Light"/>
            </a:endParaRPr>
          </a:p>
          <a:p>
            <a:r>
              <a:rPr lang="en-US" b="1" dirty="0">
                <a:solidFill>
                  <a:srgbClr val="05A7E1"/>
                </a:solidFill>
                <a:cs typeface="Calibri Light"/>
              </a:rPr>
              <a:t> 2019510062 </a:t>
            </a:r>
            <a:r>
              <a:rPr lang="tr-TR" b="1" dirty="0">
                <a:solidFill>
                  <a:srgbClr val="05A7E1"/>
                </a:solidFill>
                <a:cs typeface="Calibri Light"/>
              </a:rPr>
              <a:t>BATUHAN METİN</a:t>
            </a:r>
            <a:endParaRPr lang="en-US" b="1" dirty="0" err="1">
              <a:solidFill>
                <a:srgbClr val="05A7E1"/>
              </a:solidFill>
              <a:ea typeface="+mj-lt"/>
              <a:cs typeface="+mj-lt"/>
            </a:endParaRPr>
          </a:p>
        </p:txBody>
      </p:sp>
      <p:pic>
        <p:nvPicPr>
          <p:cNvPr id="4" name="Resim 4" descr="yiyecek içeren bir resim&#10;&#10;Çok yüksek güvenilirlikle oluşturulmuş açıklama">
            <a:extLst>
              <a:ext uri="{FF2B5EF4-FFF2-40B4-BE49-F238E27FC236}">
                <a16:creationId xmlns:a16="http://schemas.microsoft.com/office/drawing/2014/main" id="{DC56CB9D-D8C2-4969-8DBD-8D1B48EA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593" y="3429000"/>
            <a:ext cx="2291603" cy="821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0CF85-8CD0-476F-A054-AD32956B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63" y="159124"/>
            <a:ext cx="1542744" cy="1442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7058D-4BE9-4FE5-B9F6-6EB04D10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452" y="0"/>
            <a:ext cx="1542744" cy="154366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6FF07A0-A8F2-4D22-B35C-8A36FF723AF7}"/>
              </a:ext>
            </a:extLst>
          </p:cNvPr>
          <p:cNvSpPr txBox="1">
            <a:spLocks/>
          </p:cNvSpPr>
          <p:nvPr/>
        </p:nvSpPr>
        <p:spPr>
          <a:xfrm>
            <a:off x="2756647" y="4103701"/>
            <a:ext cx="6678706" cy="75187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CME1251 Project Based Learnıng-I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4E79D2-3EA0-4C52-8CE0-12774260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tr-TR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PROGRESS SUMMARY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ADFE38BE-622A-4E31-99F7-D6135E29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110" y="5162732"/>
            <a:ext cx="1428750" cy="1428750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347C3E7-0845-4855-9801-7A2409FC67F0}"/>
              </a:ext>
            </a:extLst>
          </p:cNvPr>
          <p:cNvSpPr txBox="1">
            <a:spLocks/>
          </p:cNvSpPr>
          <p:nvPr/>
        </p:nvSpPr>
        <p:spPr>
          <a:xfrm>
            <a:off x="251140" y="1507067"/>
            <a:ext cx="8534400" cy="48006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00660" lvl="1" indent="0">
              <a:buNone/>
            </a:pPr>
            <a:r>
              <a:rPr lang="tr-TR" sz="2800" b="1" i="1" dirty="0">
                <a:solidFill>
                  <a:schemeClr val="tx1"/>
                </a:solidFill>
                <a:cs typeface="Calibri"/>
              </a:rPr>
              <a:t>Additional Improvements</a:t>
            </a:r>
          </a:p>
          <a:p>
            <a:pPr marL="657860" lvl="1" indent="-457200">
              <a:buFont typeface="Wingdings" panose="05000000000000000000" pitchFamily="2" charset="2"/>
              <a:buChar char="Ø"/>
            </a:pPr>
            <a:endParaRPr lang="tr-TR" sz="2800" b="1" i="1" dirty="0">
              <a:solidFill>
                <a:schemeClr val="tx1"/>
              </a:solidFill>
              <a:cs typeface="Calibri"/>
            </a:endParaRPr>
          </a:p>
          <a:p>
            <a:endParaRPr lang="tr-TR" sz="2800" b="1" i="1" dirty="0">
              <a:solidFill>
                <a:schemeClr val="tx1"/>
              </a:solidFill>
              <a:cs typeface="Calibri"/>
            </a:endParaRPr>
          </a:p>
          <a:p>
            <a:r>
              <a:rPr lang="tr-TR" sz="2800" b="1" i="1" dirty="0">
                <a:solidFill>
                  <a:schemeClr val="tx1"/>
                </a:solidFill>
                <a:cs typeface="Calibri"/>
              </a:rPr>
              <a:t>Background color</a:t>
            </a:r>
          </a:p>
          <a:p>
            <a:r>
              <a:rPr lang="tr-TR" sz="2800" b="1" i="1" dirty="0">
                <a:solidFill>
                  <a:schemeClr val="tx1"/>
                </a:solidFill>
                <a:cs typeface="Calibri"/>
              </a:rPr>
              <a:t>We have accomplished our mission</a:t>
            </a:r>
          </a:p>
          <a:p>
            <a:endParaRPr lang="tr-TR" sz="2800" b="1" i="1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endParaRPr lang="tr-TR" sz="2800" b="1" i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EE0E1-D952-448D-9D6F-D1C00720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872" y="3346516"/>
            <a:ext cx="7692272" cy="4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5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3F75-B726-4455-9FA0-8A86DA99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tr-TR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PROGRESS SUMMARY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12CB72-78A8-4008-A47A-7DBB6A37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40" y="3429000"/>
            <a:ext cx="6012999" cy="285491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3C45DC-3A84-46EE-A2D5-8E5DBFA5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0" y="2441542"/>
            <a:ext cx="9615327" cy="56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CE054C-57B9-4217-894A-A2848ECFF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118" y="424738"/>
            <a:ext cx="2712742" cy="2164657"/>
          </a:xfrm>
          <a:prstGeom prst="rect">
            <a:avLst/>
          </a:prstGeo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C1D089D0-6ABF-4F41-971C-134647E0DFBD}"/>
              </a:ext>
            </a:extLst>
          </p:cNvPr>
          <p:cNvSpPr txBox="1">
            <a:spLocks/>
          </p:cNvSpPr>
          <p:nvPr/>
        </p:nvSpPr>
        <p:spPr>
          <a:xfrm>
            <a:off x="307140" y="1619621"/>
            <a:ext cx="4188885" cy="56560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b="1" i="1" dirty="0">
                <a:solidFill>
                  <a:schemeClr val="tx1"/>
                </a:solidFill>
                <a:cs typeface="Calibri"/>
              </a:rPr>
              <a:t>Background color</a:t>
            </a:r>
          </a:p>
          <a:p>
            <a:pPr marL="0" indent="0">
              <a:buNone/>
            </a:pPr>
            <a:endParaRPr lang="tr-TR" sz="2800" b="1" i="1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endParaRPr lang="tr-TR" sz="2800" b="1" i="1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19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40766F-F587-45EA-BC27-E091E483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tr-TR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PROBLEMS ENCOUNTERED</a:t>
            </a:r>
            <a:endParaRPr lang="tr-TR" dirty="0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0E2FAC-8F12-4A3B-921F-5426C4A2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83" y="1875890"/>
            <a:ext cx="8534400" cy="3615267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tr-TR" sz="3200" dirty="0">
                <a:solidFill>
                  <a:schemeClr val="tx1"/>
                </a:solidFill>
                <a:cs typeface="Calibri"/>
              </a:rPr>
              <a:t>Insufficient knowledge ‘Arrays’</a:t>
            </a:r>
          </a:p>
          <a:p>
            <a:pPr marL="383540" lvl="1"/>
            <a:r>
              <a:rPr lang="tr-TR" sz="3200" dirty="0">
                <a:solidFill>
                  <a:schemeClr val="tx1"/>
                </a:solidFill>
                <a:cs typeface="Calibri"/>
              </a:rPr>
              <a:t>Tough project </a:t>
            </a:r>
          </a:p>
          <a:p>
            <a:pPr marL="383540" lvl="1"/>
            <a:r>
              <a:rPr lang="tr-TR" sz="3200" dirty="0">
                <a:solidFill>
                  <a:schemeClr val="tx1"/>
                </a:solidFill>
                <a:cs typeface="Calibri"/>
              </a:rPr>
              <a:t>Designing algorithm</a:t>
            </a:r>
          </a:p>
          <a:p>
            <a:pPr marL="383540" lvl="1"/>
            <a:r>
              <a:rPr lang="tr-TR" sz="3200" dirty="0">
                <a:solidFill>
                  <a:schemeClr val="tx1"/>
                </a:solidFill>
                <a:cs typeface="Calibri"/>
              </a:rPr>
              <a:t>Midterm week</a:t>
            </a:r>
          </a:p>
          <a:p>
            <a:pPr marL="383540" lvl="1"/>
            <a:r>
              <a:rPr lang="tr-TR" sz="3200" dirty="0">
                <a:solidFill>
                  <a:schemeClr val="tx1"/>
                </a:solidFill>
                <a:cs typeface="Calibri"/>
              </a:rPr>
              <a:t>‘Console.SetCursorPositions’ or Array?</a:t>
            </a:r>
          </a:p>
          <a:p>
            <a:pPr marL="97790" lvl="1" indent="0">
              <a:buNone/>
            </a:pPr>
            <a:endParaRPr lang="tr-TR" sz="32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Resim 6" descr="işaret, oda, çizim içeren bir resim&#10;&#10;Çok yüksek güvenilirlikle oluşturulmuş açıklama">
            <a:extLst>
              <a:ext uri="{FF2B5EF4-FFF2-40B4-BE49-F238E27FC236}">
                <a16:creationId xmlns:a16="http://schemas.microsoft.com/office/drawing/2014/main" id="{9F72E0C4-8043-4992-8035-119BA5B9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58" y="753533"/>
            <a:ext cx="3691859" cy="36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F1549E-44E6-484D-9877-FA41C030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61586" cy="1507067"/>
          </a:xfrm>
        </p:spPr>
        <p:txBody>
          <a:bodyPr>
            <a:normAutofit/>
          </a:bodyPr>
          <a:lstStyle/>
          <a:p>
            <a:r>
              <a:rPr lang="tr-TR" sz="44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ALGORITHM AND SOLUTION STRATEGIES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095C70-38A4-484F-ACCC-115AF81D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16" y="2297783"/>
            <a:ext cx="8534400" cy="3615267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tr-TR" sz="4400" dirty="0">
                <a:solidFill>
                  <a:schemeClr val="tx1"/>
                </a:solidFill>
                <a:cs typeface="Calibri"/>
              </a:rPr>
              <a:t>Efficient</a:t>
            </a:r>
          </a:p>
          <a:p>
            <a:pPr marL="383540" lvl="1"/>
            <a:r>
              <a:rPr lang="tr-TR" sz="4400" dirty="0">
                <a:solidFill>
                  <a:schemeClr val="tx1"/>
                </a:solidFill>
                <a:cs typeface="Calibri"/>
              </a:rPr>
              <a:t>Maintainable</a:t>
            </a:r>
          </a:p>
          <a:p>
            <a:pPr marL="383540" lvl="1"/>
            <a:r>
              <a:rPr lang="tr-TR" sz="4400" dirty="0">
                <a:solidFill>
                  <a:schemeClr val="tx1"/>
                </a:solidFill>
                <a:cs typeface="Calibri"/>
              </a:rPr>
              <a:t>Different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253F6-1119-4347-9FF3-20217F03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72" y="2135752"/>
            <a:ext cx="3478580" cy="45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9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CF32E-F375-497C-B866-9DDE2FE3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44728" cy="1158449"/>
          </a:xfrm>
        </p:spPr>
        <p:txBody>
          <a:bodyPr/>
          <a:lstStyle/>
          <a:p>
            <a:r>
              <a:rPr lang="tr-TR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 SCREENSHOTS</a:t>
            </a:r>
            <a:endParaRPr lang="tr-TR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ED2C1-9E26-4230-B70F-58A816A3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3" y="1855692"/>
            <a:ext cx="8897824" cy="4224597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077060B-AF45-4D44-BDE1-0FE8D0AC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31" y="1003957"/>
            <a:ext cx="10703368" cy="91616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tr-TR" sz="4000" dirty="0">
                <a:solidFill>
                  <a:schemeClr val="tx1"/>
                </a:solidFill>
                <a:cs typeface="Calibri"/>
              </a:rPr>
              <a:t>Main game screen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46B3D-05B3-4A76-B2FE-BCAE9AAB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875" y="286872"/>
            <a:ext cx="2077694" cy="23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0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7947C9-6275-4279-9808-5C305ABC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" y="25924"/>
            <a:ext cx="4176074" cy="916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600" b="1" i="1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1" i="1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SCREENSHOTS</a:t>
            </a:r>
            <a:endParaRPr lang="en-US" sz="4600" i="1" kern="1200" spc="-5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9C23E-09F7-4BFF-AAB0-9B26B6B3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2" y="2145266"/>
            <a:ext cx="10230991" cy="3444828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2DB079E-CB27-4DD4-B358-5088C69E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12" y="1267907"/>
            <a:ext cx="10703368" cy="91616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tr-TR" sz="4000" dirty="0">
                <a:solidFill>
                  <a:schemeClr val="tx1"/>
                </a:solidFill>
                <a:cs typeface="Calibri"/>
              </a:rPr>
              <a:t>Meaningful user interface messages</a:t>
            </a:r>
          </a:p>
        </p:txBody>
      </p:sp>
      <p:pic>
        <p:nvPicPr>
          <p:cNvPr id="10" name="Resim 4">
            <a:extLst>
              <a:ext uri="{FF2B5EF4-FFF2-40B4-BE49-F238E27FC236}">
                <a16:creationId xmlns:a16="http://schemas.microsoft.com/office/drawing/2014/main" id="{007ED91A-FD1F-4F94-B027-D771FEE4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703" y="484006"/>
            <a:ext cx="1392709" cy="13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3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2DEC1-5F9D-45DE-A99D-7AA12601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57220" cy="838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1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SCREENSHOTS</a:t>
            </a:r>
            <a:endParaRPr lang="en-US" sz="4600" kern="1200" spc="-5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0706E-7B32-4754-BEEF-8FE54253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0" y="2153086"/>
            <a:ext cx="10319620" cy="3389875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B0D3E5F-AA7B-4346-AD7B-1C8131A4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40" y="1236922"/>
            <a:ext cx="10703368" cy="91616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tr-TR" sz="4000" dirty="0">
                <a:solidFill>
                  <a:schemeClr val="tx1"/>
                </a:solidFill>
                <a:cs typeface="Calibri"/>
              </a:rPr>
              <a:t>The hardest level…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D2FD04-9D50-439C-8F63-9B385992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856" y="110025"/>
            <a:ext cx="2530704" cy="18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3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399B2-F5A0-43D0-A706-19B3E017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64" y="1661109"/>
            <a:ext cx="8351638" cy="4725040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C4BF1378-873D-42D3-B0FB-1BD0902E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34" y="0"/>
            <a:ext cx="4472249" cy="9823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1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SCREENSHOTS</a:t>
            </a:r>
            <a:endParaRPr lang="en-US" sz="4600" kern="1200" spc="-5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84BCB54-197F-4FA8-BA89-2C321CA273BE}"/>
              </a:ext>
            </a:extLst>
          </p:cNvPr>
          <p:cNvSpPr txBox="1">
            <a:spLocks/>
          </p:cNvSpPr>
          <p:nvPr/>
        </p:nvSpPr>
        <p:spPr>
          <a:xfrm>
            <a:off x="269434" y="982303"/>
            <a:ext cx="10703368" cy="91616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83540" lvl="1"/>
            <a:r>
              <a:rPr lang="tr-TR" sz="3200" dirty="0">
                <a:solidFill>
                  <a:schemeClr val="tx1"/>
                </a:solidFill>
                <a:cs typeface="Calibri"/>
              </a:rPr>
              <a:t>Game is over message </a:t>
            </a:r>
          </a:p>
        </p:txBody>
      </p:sp>
    </p:spTree>
    <p:extLst>
      <p:ext uri="{BB962C8B-B14F-4D97-AF65-F5344CB8AC3E}">
        <p14:creationId xmlns:p14="http://schemas.microsoft.com/office/powerpoint/2010/main" val="206637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0C411F-D55E-4AD5-8C8D-12A3A78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tr-TR" sz="48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CONCLUSION</a:t>
            </a:r>
            <a:endParaRPr lang="tr-TR" sz="4800" dirty="0">
              <a:solidFill>
                <a:schemeClr val="tx1">
                  <a:lumMod val="95000"/>
                  <a:lumOff val="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536DBA-7907-4718-B8AB-9F266EA2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89" y="1093510"/>
            <a:ext cx="7739345" cy="3669471"/>
          </a:xfrm>
        </p:spPr>
        <p:txBody>
          <a:bodyPr vert="horz" lIns="0" tIns="45720" rIns="0" bIns="45720" rtlCol="0" anchor="t">
            <a:noAutofit/>
          </a:bodyPr>
          <a:lstStyle/>
          <a:p>
            <a:pPr marL="97790" lvl="1" indent="0">
              <a:buNone/>
            </a:pPr>
            <a:r>
              <a:rPr lang="tr-TR" sz="2800" i="1" dirty="0">
                <a:solidFill>
                  <a:schemeClr val="tx1"/>
                </a:solidFill>
                <a:cs typeface="Calibri"/>
              </a:rPr>
              <a:t>We have learned:</a:t>
            </a:r>
          </a:p>
          <a:p>
            <a:pPr marL="383540" lvl="1"/>
            <a:r>
              <a:rPr lang="tr-TR" sz="2800" dirty="0">
                <a:solidFill>
                  <a:schemeClr val="tx1"/>
                </a:solidFill>
              </a:rPr>
              <a:t>Usage of “One-Dimensional Arrays”</a:t>
            </a:r>
          </a:p>
          <a:p>
            <a:pPr marL="383540" lvl="1"/>
            <a:r>
              <a:rPr lang="tr-TR" sz="2800" dirty="0">
                <a:solidFill>
                  <a:schemeClr val="tx1"/>
                </a:solidFill>
              </a:rPr>
              <a:t>Team work</a:t>
            </a:r>
          </a:p>
          <a:p>
            <a:pPr marL="383540" lvl="1"/>
            <a:r>
              <a:rPr lang="tr-TR" sz="2800" dirty="0">
                <a:solidFill>
                  <a:schemeClr val="tx1"/>
                </a:solidFill>
              </a:rPr>
              <a:t>New functions such as,</a:t>
            </a:r>
          </a:p>
          <a:p>
            <a:pPr marL="383540" lvl="1"/>
            <a:endParaRPr lang="tr-TR" sz="2800" dirty="0">
              <a:solidFill>
                <a:schemeClr val="tx1"/>
              </a:solidFill>
            </a:endParaRPr>
          </a:p>
          <a:p>
            <a:pPr marL="97790" lvl="1" indent="0">
              <a:buNone/>
            </a:pPr>
            <a:endParaRPr lang="tr-TR" sz="2800" i="1" dirty="0">
              <a:solidFill>
                <a:schemeClr val="tx1"/>
              </a:solidFill>
              <a:cs typeface="Calibri"/>
            </a:endParaRPr>
          </a:p>
          <a:p>
            <a:pPr marL="383540" lvl="1"/>
            <a:r>
              <a:rPr lang="tr-TR" sz="2800" i="1" dirty="0">
                <a:solidFill>
                  <a:schemeClr val="tx1"/>
                </a:solidFill>
                <a:cs typeface="Calibri"/>
              </a:rPr>
              <a:t>The project has been successfully finished on time</a:t>
            </a:r>
          </a:p>
          <a:p>
            <a:pPr marL="383540" lvl="1"/>
            <a:endParaRPr lang="tr-TR" sz="2800" i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4" name="Resim 4" descr="ışık, işaret içeren bir resim&#10;&#10;Çok yüksek güvenilirlikle oluşturulmuş açıklama">
            <a:extLst>
              <a:ext uri="{FF2B5EF4-FFF2-40B4-BE49-F238E27FC236}">
                <a16:creationId xmlns:a16="http://schemas.microsoft.com/office/drawing/2014/main" id="{0CD0B716-FFE8-4E4B-867C-40F8618F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07" y="4663544"/>
            <a:ext cx="1720242" cy="1720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A6F85-3D38-4F23-8227-8A506102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339" y="0"/>
            <a:ext cx="3477661" cy="278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1D59F-E6B0-4984-9E2D-BC2F305A0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3429000"/>
            <a:ext cx="7099300" cy="10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5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2466F5-F05C-4807-BDE1-3F3939F4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01668" cy="1279012"/>
          </a:xfrm>
        </p:spPr>
        <p:txBody>
          <a:bodyPr/>
          <a:lstStyle/>
          <a:p>
            <a:r>
              <a:rPr lang="tr-TR" b="1" i="1" dirty="0">
                <a:cs typeface="Calibri Light"/>
              </a:rPr>
              <a:t> 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5C4B82-9CC8-4223-A381-7B626548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72" y="1022720"/>
            <a:ext cx="10279160" cy="2302585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pPr marL="383540" lvl="1"/>
            <a:endParaRPr lang="tr-TR" sz="2800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3540" lvl="1"/>
            <a:r>
              <a:rPr lang="tr-TR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https://docs.microsoft.com/tr-tr/dotnet/csharp/programming-guide/arrays/single-dimensional-arrays</a:t>
            </a:r>
            <a:endParaRPr lang="tr-TR" sz="2800" dirty="0">
              <a:solidFill>
                <a:schemeClr val="tx1"/>
              </a:solidFill>
            </a:endParaRPr>
          </a:p>
          <a:p>
            <a:pPr marL="383540" lvl="1"/>
            <a:r>
              <a:rPr lang="tr-TR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https://www.kodevreni.com</a:t>
            </a:r>
            <a:endParaRPr lang="tr-TR" sz="2800" dirty="0">
              <a:solidFill>
                <a:schemeClr val="tx1"/>
              </a:solidFill>
            </a:endParaRPr>
          </a:p>
          <a:p>
            <a:pPr marL="383540" lvl="1"/>
            <a:r>
              <a:rPr lang="tr-TR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https://www.canva.com</a:t>
            </a:r>
            <a:endParaRPr lang="tr-TR" sz="28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4" name="Resim 4" descr="işaret, çizim, yiyecek içeren bir resim&#10;&#10;Çok yüksek güvenilirlikle oluşturulmuş açıklama">
            <a:extLst>
              <a:ext uri="{FF2B5EF4-FFF2-40B4-BE49-F238E27FC236}">
                <a16:creationId xmlns:a16="http://schemas.microsoft.com/office/drawing/2014/main" id="{54772EAC-E7A4-43B3-9A72-A05F902DC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425" y="3730300"/>
            <a:ext cx="2627437" cy="22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800AC2-A049-464B-9DDE-F3093572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02" y="-128079"/>
            <a:ext cx="9364527" cy="1507067"/>
          </a:xfrm>
        </p:spPr>
        <p:txBody>
          <a:bodyPr>
            <a:normAutofit/>
          </a:bodyPr>
          <a:lstStyle/>
          <a:p>
            <a:r>
              <a:rPr lang="tr-TR" sz="4800" b="1" i="1" dirty="0">
                <a:cs typeface="Calibri Light"/>
              </a:rPr>
              <a:t>OUTLINE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EDB826-E576-4056-A0D3-E5262CD8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02" y="1593130"/>
            <a:ext cx="7218207" cy="4154255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tr-TR" b="1" dirty="0">
                <a:solidFill>
                  <a:schemeClr val="tx1"/>
                </a:solidFill>
                <a:cs typeface="Calibri"/>
              </a:rPr>
              <a:t> INTRODUCTION</a:t>
            </a:r>
          </a:p>
          <a:p>
            <a:r>
              <a:rPr lang="tr-TR" b="1" dirty="0">
                <a:solidFill>
                  <a:schemeClr val="tx1"/>
                </a:solidFill>
                <a:cs typeface="Calibri"/>
              </a:rPr>
              <a:t> PROGRESS SUMMARY</a:t>
            </a:r>
          </a:p>
          <a:p>
            <a:pPr marL="383540" lvl="1"/>
            <a:r>
              <a:rPr lang="tr-TR" sz="2000" b="1" dirty="0">
                <a:solidFill>
                  <a:schemeClr val="tx1"/>
                </a:solidFill>
                <a:cs typeface="Calibri"/>
              </a:rPr>
              <a:t> </a:t>
            </a:r>
            <a:r>
              <a:rPr lang="tr-TR" sz="2000" b="1" dirty="0" err="1">
                <a:solidFill>
                  <a:schemeClr val="tx1"/>
                </a:solidFill>
                <a:cs typeface="Calibri"/>
              </a:rPr>
              <a:t>Requirements</a:t>
            </a:r>
            <a:endParaRPr lang="tr-TR" sz="2000" b="1" dirty="0">
              <a:solidFill>
                <a:schemeClr val="tx1"/>
              </a:solidFill>
              <a:cs typeface="Calibri"/>
            </a:endParaRPr>
          </a:p>
          <a:p>
            <a:pPr marL="383540" lvl="1"/>
            <a:r>
              <a:rPr lang="tr-TR" sz="2000" b="1" dirty="0">
                <a:solidFill>
                  <a:schemeClr val="tx1"/>
                </a:solidFill>
                <a:cs typeface="Calibri"/>
              </a:rPr>
              <a:t> Task Sharing, Scheduling</a:t>
            </a:r>
          </a:p>
          <a:p>
            <a:pPr marL="383540" lvl="1"/>
            <a:r>
              <a:rPr lang="tr-TR" sz="2000" b="1" dirty="0" err="1">
                <a:solidFill>
                  <a:schemeClr val="tx1"/>
                </a:solidFill>
                <a:cs typeface="Calibri"/>
              </a:rPr>
              <a:t>Completed</a:t>
            </a:r>
            <a:r>
              <a:rPr lang="tr-TR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b="1" dirty="0" err="1">
                <a:solidFill>
                  <a:schemeClr val="tx1"/>
                </a:solidFill>
                <a:cs typeface="Calibri"/>
              </a:rPr>
              <a:t>Tasks</a:t>
            </a:r>
            <a:endParaRPr lang="tr-TR" sz="2000" b="1" dirty="0">
              <a:solidFill>
                <a:schemeClr val="tx1"/>
              </a:solidFill>
              <a:cs typeface="Calibri"/>
            </a:endParaRPr>
          </a:p>
          <a:p>
            <a:pPr marL="383540" lvl="1"/>
            <a:r>
              <a:rPr lang="tr-TR" sz="2000" b="1" dirty="0" err="1">
                <a:solidFill>
                  <a:schemeClr val="tx1"/>
                </a:solidFill>
                <a:cs typeface="Calibri"/>
              </a:rPr>
              <a:t>Incomplete</a:t>
            </a:r>
            <a:r>
              <a:rPr lang="tr-TR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b="1" dirty="0" err="1">
                <a:solidFill>
                  <a:schemeClr val="tx1"/>
                </a:solidFill>
                <a:cs typeface="Calibri"/>
              </a:rPr>
              <a:t>Tasks</a:t>
            </a:r>
            <a:r>
              <a:rPr lang="tr-TR" sz="2000" b="1" dirty="0">
                <a:solidFill>
                  <a:schemeClr val="tx1"/>
                </a:solidFill>
                <a:cs typeface="Calibri"/>
              </a:rPr>
              <a:t>: </a:t>
            </a:r>
            <a:r>
              <a:rPr lang="tr-TR" sz="2000" b="1" dirty="0" err="1">
                <a:solidFill>
                  <a:schemeClr val="tx1"/>
                </a:solidFill>
                <a:cs typeface="Calibri"/>
              </a:rPr>
              <a:t>Reasons</a:t>
            </a:r>
            <a:r>
              <a:rPr lang="tr-TR" sz="2000" b="1" dirty="0">
                <a:solidFill>
                  <a:schemeClr val="tx1"/>
                </a:solidFill>
                <a:cs typeface="Calibri"/>
              </a:rPr>
              <a:t>, </a:t>
            </a:r>
            <a:r>
              <a:rPr lang="tr-TR" sz="2000" b="1" dirty="0" err="1">
                <a:solidFill>
                  <a:schemeClr val="tx1"/>
                </a:solidFill>
                <a:cs typeface="Calibri"/>
              </a:rPr>
              <a:t>Explanations</a:t>
            </a:r>
            <a:endParaRPr lang="tr-TR" sz="2000" b="1" dirty="0">
              <a:solidFill>
                <a:schemeClr val="tx1"/>
              </a:solidFill>
              <a:cs typeface="Calibri"/>
            </a:endParaRPr>
          </a:p>
          <a:p>
            <a:pPr marL="383540" lvl="1"/>
            <a:r>
              <a:rPr lang="tr-TR" sz="2000" b="1" dirty="0">
                <a:solidFill>
                  <a:schemeClr val="tx1"/>
                </a:solidFill>
                <a:cs typeface="Calibri"/>
              </a:rPr>
              <a:t>Additional Improvements</a:t>
            </a:r>
          </a:p>
          <a:p>
            <a:pPr marL="383540" lvl="1"/>
            <a:r>
              <a:rPr lang="tr-TR" sz="2000" b="1" dirty="0">
                <a:solidFill>
                  <a:schemeClr val="tx1"/>
                </a:solidFill>
                <a:cs typeface="Calibri"/>
              </a:rPr>
              <a:t>Problems Encountered</a:t>
            </a:r>
          </a:p>
          <a:p>
            <a:pPr marL="383540" lvl="1"/>
            <a:r>
              <a:rPr lang="tr-TR" sz="2000" b="1" dirty="0">
                <a:solidFill>
                  <a:schemeClr val="tx1"/>
                </a:solidFill>
                <a:cs typeface="Calibri"/>
              </a:rPr>
              <a:t>Algorithms and Solution Strategies</a:t>
            </a:r>
          </a:p>
          <a:p>
            <a:pPr marL="383540" lvl="1"/>
            <a:r>
              <a:rPr lang="tr-TR" sz="2000" b="1" dirty="0">
                <a:solidFill>
                  <a:schemeClr val="tx1"/>
                </a:solidFill>
                <a:cs typeface="Calibri"/>
              </a:rPr>
              <a:t>Screeshots</a:t>
            </a:r>
          </a:p>
          <a:p>
            <a:pPr marL="383540" lvl="1"/>
            <a:r>
              <a:rPr lang="tr-TR" sz="2000" b="1" dirty="0">
                <a:solidFill>
                  <a:schemeClr val="tx1"/>
                </a:solidFill>
                <a:cs typeface="Calibri"/>
              </a:rPr>
              <a:t>Conclusion, References</a:t>
            </a:r>
          </a:p>
        </p:txBody>
      </p:sp>
      <p:pic>
        <p:nvPicPr>
          <p:cNvPr id="4" name="Resim 4" descr="ışık içeren bir resim&#10;&#10;Çok yüksek güvenilirlikle oluşturulmuş açıklama">
            <a:extLst>
              <a:ext uri="{FF2B5EF4-FFF2-40B4-BE49-F238E27FC236}">
                <a16:creationId xmlns:a16="http://schemas.microsoft.com/office/drawing/2014/main" id="{C49AF365-C4CC-4E88-A6C1-87EFEE99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417" y="1322427"/>
            <a:ext cx="3172711" cy="35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3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83D1-AF40-449D-BDB0-9DC36912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Autofit/>
          </a:bodyPr>
          <a:lstStyle/>
          <a:p>
            <a:r>
              <a:rPr lang="tr-TR" sz="15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6212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34FA75-741C-414A-AC27-2C5E030F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87" y="-35129"/>
            <a:ext cx="8534400" cy="1507067"/>
          </a:xfrm>
        </p:spPr>
        <p:txBody>
          <a:bodyPr>
            <a:normAutofit/>
          </a:bodyPr>
          <a:lstStyle/>
          <a:p>
            <a:r>
              <a:rPr lang="tr-TR" sz="4800" b="1" i="1" dirty="0">
                <a:solidFill>
                  <a:schemeClr val="tx1"/>
                </a:solidFill>
                <a:cs typeface="Calibri Light"/>
              </a:rPr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402AA0-7E3F-4C55-92CF-B86D02D8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89" y="1835375"/>
            <a:ext cx="8955898" cy="4273596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383540" lvl="1"/>
            <a:r>
              <a:rPr lang="tr-TR" sz="3600" i="1" dirty="0">
                <a:solidFill>
                  <a:schemeClr val="tx1"/>
                </a:solidFill>
                <a:cs typeface="Calibri"/>
              </a:rPr>
              <a:t>S</a:t>
            </a:r>
            <a:r>
              <a:rPr lang="en-US" sz="3600" i="1" dirty="0">
                <a:solidFill>
                  <a:schemeClr val="tx1"/>
                </a:solidFill>
                <a:cs typeface="Calibri"/>
              </a:rPr>
              <a:t>ingle-player game.</a:t>
            </a:r>
            <a:endParaRPr lang="tr-TR" sz="3600" i="1" dirty="0">
              <a:solidFill>
                <a:schemeClr val="tx1"/>
              </a:solidFill>
              <a:cs typeface="Calibri"/>
            </a:endParaRPr>
          </a:p>
          <a:p>
            <a:pPr marL="383540" lvl="1"/>
            <a:r>
              <a:rPr lang="tr-TR" sz="3600" i="1" dirty="0">
                <a:solidFill>
                  <a:schemeClr val="tx1"/>
                </a:solidFill>
                <a:cs typeface="Calibri"/>
              </a:rPr>
              <a:t>The </a:t>
            </a:r>
            <a:r>
              <a:rPr lang="en-US" sz="3600" i="1" dirty="0">
                <a:solidFill>
                  <a:schemeClr val="tx1"/>
                </a:solidFill>
                <a:cs typeface="Calibri"/>
              </a:rPr>
              <a:t>frog wants to cross over the road</a:t>
            </a:r>
            <a:r>
              <a:rPr lang="tr-TR" sz="3600" i="1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383540" lvl="1"/>
            <a:r>
              <a:rPr lang="tr-TR" sz="3600" i="1" dirty="0">
                <a:solidFill>
                  <a:schemeClr val="tx1"/>
                </a:solidFill>
                <a:cs typeface="Calibri"/>
              </a:rPr>
              <a:t>4 distinct roads (50 units)</a:t>
            </a:r>
          </a:p>
          <a:p>
            <a:pPr marL="383540" lvl="1"/>
            <a:r>
              <a:rPr lang="tr-TR" sz="3600" i="1" dirty="0">
                <a:solidFill>
                  <a:schemeClr val="tx1"/>
                </a:solidFill>
                <a:cs typeface="Calibri"/>
              </a:rPr>
              <a:t>24 cars</a:t>
            </a:r>
          </a:p>
          <a:p>
            <a:pPr marL="383540" lvl="1"/>
            <a:r>
              <a:rPr lang="tr-TR" sz="3600" i="1" dirty="0">
                <a:solidFill>
                  <a:schemeClr val="tx1"/>
                </a:solidFill>
                <a:cs typeface="Calibri"/>
              </a:rPr>
              <a:t>6 levels </a:t>
            </a:r>
          </a:p>
          <a:p>
            <a:pPr marL="383540" lvl="1"/>
            <a:r>
              <a:rPr lang="tr-TR" sz="3600" i="1" dirty="0">
                <a:solidFill>
                  <a:schemeClr val="tx1"/>
                </a:solidFill>
                <a:cs typeface="Calibri"/>
              </a:rPr>
              <a:t>Score depends on time</a:t>
            </a:r>
          </a:p>
          <a:p>
            <a:pPr marL="383540" lvl="1"/>
            <a:endParaRPr lang="tr-TR" sz="3600" i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8F205DD6-4DEC-4B7A-BC10-AF273BFEE2B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98077" y="0"/>
            <a:ext cx="5693923" cy="2568102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78625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FE3C64-E453-41F6-88A2-8552A47E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45096"/>
            <a:ext cx="8534400" cy="1507067"/>
          </a:xfrm>
        </p:spPr>
        <p:txBody>
          <a:bodyPr>
            <a:normAutofit/>
          </a:bodyPr>
          <a:lstStyle/>
          <a:p>
            <a:r>
              <a:rPr lang="tr-TR" sz="60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PROGRESS SUMMARY</a:t>
            </a:r>
            <a:endParaRPr lang="tr-TR" sz="6000" dirty="0">
              <a:solidFill>
                <a:schemeClr val="tx1">
                  <a:lumMod val="95000"/>
                  <a:lumOff val="5000"/>
                </a:schemeClr>
              </a:solidFill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ECB6B9-68EF-4B3F-ABCF-A87FDF6F1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05174"/>
            <a:ext cx="8534400" cy="3615267"/>
          </a:xfrm>
        </p:spPr>
        <p:txBody>
          <a:bodyPr vert="horz" lIns="0" tIns="45720" rIns="0" bIns="45720" rtlCol="0" anchor="t">
            <a:noAutofit/>
          </a:bodyPr>
          <a:lstStyle/>
          <a:p>
            <a:pPr marL="97790" lvl="1" indent="0">
              <a:buNone/>
            </a:pPr>
            <a:r>
              <a:rPr lang="tr-TR" sz="3600" b="1" i="1" dirty="0">
                <a:solidFill>
                  <a:schemeClr val="tx1"/>
                </a:solidFill>
                <a:ea typeface="+mn-lt"/>
                <a:cs typeface="+mn-lt"/>
              </a:rPr>
              <a:t>REQUIREMENTS</a:t>
            </a:r>
            <a:endParaRPr lang="tr-TR" sz="3600" i="1" dirty="0">
              <a:solidFill>
                <a:schemeClr val="tx1"/>
              </a:solidFill>
              <a:cs typeface="Calibri"/>
            </a:endParaRPr>
          </a:p>
          <a:p>
            <a:pPr marL="566420" lvl="2"/>
            <a:r>
              <a:rPr lang="tr-TR" sz="3600" i="1" dirty="0">
                <a:solidFill>
                  <a:schemeClr val="tx1"/>
                </a:solidFill>
                <a:cs typeface="Calibri"/>
              </a:rPr>
              <a:t>C# </a:t>
            </a:r>
            <a:r>
              <a:rPr lang="tr-TR" sz="3600" i="1" dirty="0" err="1">
                <a:solidFill>
                  <a:schemeClr val="tx1"/>
                </a:solidFill>
                <a:cs typeface="Calibri"/>
              </a:rPr>
              <a:t>knowledge</a:t>
            </a:r>
            <a:endParaRPr lang="tr-TR" sz="3600" dirty="0" err="1">
              <a:solidFill>
                <a:schemeClr val="tx1"/>
              </a:solidFill>
              <a:cs typeface="Calibri"/>
            </a:endParaRPr>
          </a:p>
          <a:p>
            <a:pPr marL="566420" lvl="2"/>
            <a:r>
              <a:rPr lang="tr-TR" sz="3600" i="1" dirty="0">
                <a:solidFill>
                  <a:schemeClr val="tx1"/>
                </a:solidFill>
                <a:ea typeface="+mn-lt"/>
                <a:cs typeface="+mn-lt"/>
              </a:rPr>
              <a:t>Visual Studio</a:t>
            </a:r>
          </a:p>
          <a:p>
            <a:pPr marL="566420" lvl="2"/>
            <a:r>
              <a:rPr lang="tr-TR" sz="3600" i="1" dirty="0">
                <a:solidFill>
                  <a:schemeClr val="tx1"/>
                </a:solidFill>
                <a:ea typeface="+mn-lt"/>
                <a:cs typeface="+mn-lt"/>
              </a:rPr>
              <a:t>Teamwork</a:t>
            </a:r>
            <a:endParaRPr lang="tr-TR" sz="3600" i="1" dirty="0">
              <a:solidFill>
                <a:schemeClr val="tx1"/>
              </a:solidFill>
              <a:cs typeface="Calibri"/>
            </a:endParaRPr>
          </a:p>
          <a:p>
            <a:pPr marL="566420" lvl="2"/>
            <a:r>
              <a:rPr lang="tr-TR" sz="3600" i="1" dirty="0" err="1">
                <a:solidFill>
                  <a:schemeClr val="tx1"/>
                </a:solidFill>
                <a:cs typeface="Calibri"/>
              </a:rPr>
              <a:t>Trello</a:t>
            </a:r>
            <a:endParaRPr lang="tr-TR" sz="3600" i="1" dirty="0">
              <a:solidFill>
                <a:schemeClr val="tx1"/>
              </a:solidFill>
              <a:cs typeface="Calibri"/>
            </a:endParaRPr>
          </a:p>
          <a:p>
            <a:pPr marL="566420" lvl="2"/>
            <a:r>
              <a:rPr lang="tr-TR" sz="3600" i="1" dirty="0" err="1">
                <a:solidFill>
                  <a:schemeClr val="tx1"/>
                </a:solidFill>
                <a:cs typeface="Calibri"/>
              </a:rPr>
              <a:t>Canva</a:t>
            </a:r>
          </a:p>
          <a:p>
            <a:pPr marL="383540" lvl="1"/>
            <a:endParaRPr lang="tr-TR" sz="3600" i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4" name="Resim 4" descr="fotoğraf, yiyecek, işaret içeren bir resim&#10;&#10;Çok yüksek güvenilirlikle oluşturulmuş açıklama">
            <a:extLst>
              <a:ext uri="{FF2B5EF4-FFF2-40B4-BE49-F238E27FC236}">
                <a16:creationId xmlns:a16="http://schemas.microsoft.com/office/drawing/2014/main" id="{358634FA-77B3-453F-B033-13AB27D8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384" y="4535210"/>
            <a:ext cx="1339517" cy="1128861"/>
          </a:xfrm>
          <a:prstGeom prst="rect">
            <a:avLst/>
          </a:prstGeom>
        </p:spPr>
      </p:pic>
      <p:pic>
        <p:nvPicPr>
          <p:cNvPr id="6" name="Resim 6" descr="işaret, durak, çizim, cadde içeren bir resim&#10;&#10;Çok yüksek güvenilirlikle oluşturulmuş açıklama">
            <a:extLst>
              <a:ext uri="{FF2B5EF4-FFF2-40B4-BE49-F238E27FC236}">
                <a16:creationId xmlns:a16="http://schemas.microsoft.com/office/drawing/2014/main" id="{7DE3979F-77A3-4FCF-8187-0DD96A16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384" y="1236982"/>
            <a:ext cx="1449806" cy="1498190"/>
          </a:xfrm>
          <a:prstGeom prst="rect">
            <a:avLst/>
          </a:prstGeom>
        </p:spPr>
      </p:pic>
      <p:pic>
        <p:nvPicPr>
          <p:cNvPr id="10" name="Resim 10" descr="çizim içeren bir resim&#10;&#10;Çok yüksek güvenilirlikle oluşturulmuş açıklama">
            <a:extLst>
              <a:ext uri="{FF2B5EF4-FFF2-40B4-BE49-F238E27FC236}">
                <a16:creationId xmlns:a16="http://schemas.microsoft.com/office/drawing/2014/main" id="{02E82566-2B11-4B34-81FC-438EFF42C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779" y="3060683"/>
            <a:ext cx="1149016" cy="11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36928E-8B62-467A-9F10-83341B08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55"/>
            <a:ext cx="8534400" cy="1507067"/>
          </a:xfrm>
        </p:spPr>
        <p:txBody>
          <a:bodyPr>
            <a:normAutofit/>
          </a:bodyPr>
          <a:lstStyle/>
          <a:p>
            <a:r>
              <a:rPr lang="tr-TR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 PROGRESS SUMMARY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66D1E4-DF7D-468A-8DBB-A6E109A4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83468"/>
            <a:ext cx="3265218" cy="4392038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tr-TR" sz="24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Task </a:t>
            </a:r>
            <a:r>
              <a:rPr lang="tr-TR" sz="2400" b="1" i="1" dirty="0">
                <a:solidFill>
                  <a:schemeClr val="tx1"/>
                </a:solidFill>
                <a:cs typeface="Calibri"/>
              </a:rPr>
              <a:t>Sharing</a:t>
            </a:r>
          </a:p>
          <a:p>
            <a:pPr marL="0" indent="0">
              <a:buNone/>
            </a:pPr>
            <a:r>
              <a:rPr lang="tr-TR" sz="2400" b="1" i="1" dirty="0">
                <a:solidFill>
                  <a:schemeClr val="tx1"/>
                </a:solidFill>
                <a:cs typeface="Calibri"/>
              </a:rPr>
              <a:t> Sadullah Cihan :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Frog motion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Coding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Testing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Poster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PowerPoint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Reports</a:t>
            </a: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endParaRPr lang="tr-TR" sz="2400" b="1" i="1" dirty="0" err="1">
              <a:solidFill>
                <a:schemeClr val="tx1"/>
              </a:solidFill>
              <a:cs typeface="Calibri"/>
            </a:endParaRPr>
          </a:p>
          <a:p>
            <a:pPr marL="383540" lvl="1"/>
            <a:endParaRPr lang="tr-TR" sz="2400" i="1" dirty="0">
              <a:cs typeface="Calibri"/>
            </a:endParaRPr>
          </a:p>
          <a:p>
            <a:pPr marL="383540" lvl="1"/>
            <a:endParaRPr lang="tr-TR" sz="2400" i="1" dirty="0">
              <a:cs typeface="Calibri"/>
            </a:endParaRPr>
          </a:p>
          <a:p>
            <a:pPr marL="383540" lvl="1"/>
            <a:endParaRPr lang="tr-TR" sz="2400" b="1" i="1" dirty="0">
              <a:cs typeface="Calibri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75C3901D-8108-4161-95CC-19603D242A62}"/>
              </a:ext>
            </a:extLst>
          </p:cNvPr>
          <p:cNvSpPr txBox="1">
            <a:spLocks/>
          </p:cNvSpPr>
          <p:nvPr/>
        </p:nvSpPr>
        <p:spPr>
          <a:xfrm>
            <a:off x="3377102" y="1483468"/>
            <a:ext cx="4293142" cy="361526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tr-TR" sz="2400" b="1" i="1" dirty="0">
                <a:solidFill>
                  <a:schemeClr val="tx1"/>
                </a:solidFill>
                <a:cs typeface="Calibri"/>
              </a:rPr>
              <a:t>	Kerem Kırgöz :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Randomly placing cars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Coding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Arranging car speeds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Adding comment lines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PowerPoint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Testing</a:t>
            </a: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pPr marL="383540" lvl="1"/>
            <a:endParaRPr lang="tr-TR" sz="2400" i="1" dirty="0">
              <a:cs typeface="Calibri"/>
            </a:endParaRPr>
          </a:p>
          <a:p>
            <a:pPr marL="383540" lvl="1"/>
            <a:endParaRPr lang="tr-TR" sz="2400" i="1" dirty="0">
              <a:cs typeface="Calibri"/>
            </a:endParaRPr>
          </a:p>
          <a:p>
            <a:pPr marL="383540" lvl="1"/>
            <a:endParaRPr lang="tr-TR" sz="2400" b="1" i="1" dirty="0">
              <a:cs typeface="Calibri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A650963-F4A7-4137-930B-DAA16F3D60E4}"/>
              </a:ext>
            </a:extLst>
          </p:cNvPr>
          <p:cNvSpPr txBox="1">
            <a:spLocks/>
          </p:cNvSpPr>
          <p:nvPr/>
        </p:nvSpPr>
        <p:spPr>
          <a:xfrm>
            <a:off x="7670244" y="1473020"/>
            <a:ext cx="4293142" cy="448517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tr-TR" sz="2400" b="1" i="1" dirty="0">
                <a:solidFill>
                  <a:schemeClr val="tx1"/>
                </a:solidFill>
                <a:cs typeface="Calibri"/>
              </a:rPr>
              <a:t>	Batuhan Metin :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Frog life/Game over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Coding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Arranging cars motion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Testing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Analyzing</a:t>
            </a:r>
          </a:p>
          <a:p>
            <a:r>
              <a:rPr lang="tr-TR" sz="2400" b="1" i="1" dirty="0">
                <a:solidFill>
                  <a:schemeClr val="tx1"/>
                </a:solidFill>
                <a:cs typeface="Calibri"/>
              </a:rPr>
              <a:t>Debugging</a:t>
            </a: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endParaRPr lang="tr-TR" sz="2400" b="1" i="1" dirty="0">
              <a:solidFill>
                <a:schemeClr val="tx1"/>
              </a:solidFill>
              <a:cs typeface="Calibri"/>
            </a:endParaRPr>
          </a:p>
          <a:p>
            <a:pPr marL="383540" lvl="1"/>
            <a:endParaRPr lang="tr-TR" sz="2400" i="1" dirty="0">
              <a:cs typeface="Calibri"/>
            </a:endParaRPr>
          </a:p>
          <a:p>
            <a:pPr marL="383540" lvl="1"/>
            <a:endParaRPr lang="tr-TR" sz="2400" i="1" dirty="0">
              <a:cs typeface="Calibri"/>
            </a:endParaRPr>
          </a:p>
          <a:p>
            <a:pPr marL="383540" lvl="1"/>
            <a:endParaRPr lang="tr-TR" sz="2400" b="1" i="1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40C16-B973-40BA-B55B-EBEB9B00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64" y="255328"/>
            <a:ext cx="1838494" cy="1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3F8778-2300-40B3-AD5B-F1DEDC37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79"/>
            <a:ext cx="8534400" cy="1507067"/>
          </a:xfrm>
        </p:spPr>
        <p:txBody>
          <a:bodyPr/>
          <a:lstStyle/>
          <a:p>
            <a:r>
              <a:rPr lang="tr-TR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PROGRESS SUMMARY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B26650-6F2A-4542-932A-45423EDF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25" y="1279187"/>
            <a:ext cx="8534400" cy="4800600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tr-TR" sz="2800" b="1" i="1" dirty="0">
                <a:solidFill>
                  <a:schemeClr val="tx1"/>
                </a:solidFill>
                <a:ea typeface="+mn-lt"/>
                <a:cs typeface="+mn-lt"/>
              </a:rPr>
              <a:t>Scheduling</a:t>
            </a:r>
          </a:p>
          <a:p>
            <a:pPr marL="97790" lvl="1" indent="0">
              <a:buNone/>
            </a:pPr>
            <a:r>
              <a:rPr lang="tr-TR" sz="2800" b="1" i="1" dirty="0">
                <a:solidFill>
                  <a:schemeClr val="tx1"/>
                </a:solidFill>
                <a:cs typeface="Calibri"/>
              </a:rPr>
              <a:t>First </a:t>
            </a:r>
            <a:r>
              <a:rPr lang="tr-TR" sz="2800" b="1" i="1" dirty="0" err="1">
                <a:solidFill>
                  <a:schemeClr val="tx1"/>
                </a:solidFill>
                <a:cs typeface="Calibri"/>
              </a:rPr>
              <a:t>Week</a:t>
            </a:r>
            <a:r>
              <a:rPr lang="tr-TR" sz="2800" b="1" i="1" dirty="0">
                <a:solidFill>
                  <a:schemeClr val="tx1"/>
                </a:solidFill>
                <a:cs typeface="Calibri"/>
              </a:rPr>
              <a:t> </a:t>
            </a:r>
          </a:p>
          <a:p>
            <a:pPr marL="566420" lvl="2"/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Meeting 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with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project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partners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tr-TR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566420" lvl="2"/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Analyzing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game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and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discussing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solution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alternatives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tr-TR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 marL="566420" lvl="2"/>
            <a:r>
              <a:rPr lang="tr-TR" sz="2000" i="1" dirty="0">
                <a:solidFill>
                  <a:schemeClr val="tx1"/>
                </a:solidFill>
                <a:cs typeface="Calibri"/>
              </a:rPr>
              <a:t>Starting to code with creating necessary variables/structures.</a:t>
            </a:r>
          </a:p>
          <a:p>
            <a:pPr marL="280670" lvl="2" indent="0">
              <a:buNone/>
            </a:pPr>
            <a:endParaRPr lang="tr-TR" sz="2000" i="1" dirty="0">
              <a:solidFill>
                <a:schemeClr val="tx1"/>
              </a:solidFill>
              <a:cs typeface="Calibri"/>
            </a:endParaRPr>
          </a:p>
          <a:p>
            <a:pPr marL="97790" lvl="1" indent="0">
              <a:buNone/>
            </a:pPr>
            <a:r>
              <a:rPr lang="tr-TR" sz="2800" b="1" i="1" dirty="0">
                <a:solidFill>
                  <a:schemeClr val="tx1"/>
                </a:solidFill>
                <a:cs typeface="Calibri"/>
              </a:rPr>
              <a:t>Second Week</a:t>
            </a:r>
          </a:p>
          <a:p>
            <a:pPr marL="566420" lvl="2"/>
            <a:r>
              <a:rPr lang="tr-TR" sz="2000" i="1" dirty="0" err="1">
                <a:solidFill>
                  <a:schemeClr val="tx1"/>
                </a:solidFill>
                <a:cs typeface="Calibri"/>
              </a:rPr>
              <a:t>Designing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the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road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566420" lvl="2"/>
            <a:r>
              <a:rPr lang="tr-TR" sz="2000" i="1" dirty="0" err="1">
                <a:solidFill>
                  <a:schemeClr val="tx1"/>
                </a:solidFill>
                <a:cs typeface="Calibri"/>
              </a:rPr>
              <a:t>Moving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the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frog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383540" lvl="2" indent="0">
              <a:buNone/>
            </a:pPr>
            <a:endParaRPr lang="tr-TR" sz="2000" b="1" i="1" dirty="0">
              <a:solidFill>
                <a:schemeClr val="tx1"/>
              </a:solidFill>
              <a:cs typeface="Calibri"/>
            </a:endParaRPr>
          </a:p>
          <a:p>
            <a:pPr marL="383540" lvl="2" indent="0">
              <a:buNone/>
            </a:pPr>
            <a:r>
              <a:rPr lang="tr-TR" sz="2000" b="1" i="1" dirty="0">
                <a:solidFill>
                  <a:schemeClr val="tx1"/>
                </a:solidFill>
                <a:cs typeface="Calibri"/>
              </a:rPr>
              <a:t>  </a:t>
            </a:r>
          </a:p>
          <a:p>
            <a:endParaRPr lang="tr-TR" b="1" i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4" name="Resim 9">
            <a:extLst>
              <a:ext uri="{FF2B5EF4-FFF2-40B4-BE49-F238E27FC236}">
                <a16:creationId xmlns:a16="http://schemas.microsoft.com/office/drawing/2014/main" id="{C5B73018-3070-43E4-B592-A036A3F1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612692"/>
            <a:ext cx="2573570" cy="25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F30AA5-89DF-4378-B2DA-7B058AB7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tr-TR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PROGRESS SUMMARY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B9E623-1856-42ED-B356-0613EE68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48" y="1373221"/>
            <a:ext cx="7992861" cy="5384260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tr-TR" b="1" i="1" dirty="0">
                <a:solidFill>
                  <a:schemeClr val="tx1"/>
                </a:solidFill>
                <a:cs typeface="Calibri"/>
              </a:rPr>
              <a:t>  </a:t>
            </a:r>
            <a:r>
              <a:rPr lang="tr-TR" sz="2800" b="1" i="1" dirty="0" err="1">
                <a:solidFill>
                  <a:schemeClr val="tx1"/>
                </a:solidFill>
                <a:cs typeface="Calibri"/>
              </a:rPr>
              <a:t>Scheduling</a:t>
            </a:r>
            <a:endParaRPr lang="tr-TR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/>
            <a:r>
              <a:rPr lang="tr-TR" sz="2800" b="1" i="1" dirty="0">
                <a:solidFill>
                  <a:schemeClr val="tx1"/>
                </a:solidFill>
                <a:cs typeface="Calibri"/>
              </a:rPr>
              <a:t>Third </a:t>
            </a:r>
            <a:r>
              <a:rPr lang="tr-TR" sz="2800" b="1" i="1" dirty="0" err="1">
                <a:solidFill>
                  <a:schemeClr val="tx1"/>
                </a:solidFill>
                <a:cs typeface="Calibri"/>
              </a:rPr>
              <a:t>Week</a:t>
            </a:r>
            <a:endParaRPr lang="tr-TR" sz="2800" b="1" i="1" dirty="0">
              <a:solidFill>
                <a:schemeClr val="tx1"/>
              </a:solidFill>
              <a:cs typeface="Calibri"/>
            </a:endParaRPr>
          </a:p>
          <a:p>
            <a:pPr marL="566420" lvl="2"/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Creating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cars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566420" lvl="2"/>
            <a:r>
              <a:rPr lang="tr-TR" sz="2000" i="1" dirty="0" err="1">
                <a:solidFill>
                  <a:schemeClr val="tx1"/>
                </a:solidFill>
                <a:cs typeface="Calibri"/>
              </a:rPr>
              <a:t>Placing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the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cars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to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road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randomly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383540" lvl="1"/>
            <a:r>
              <a:rPr lang="tr-TR" sz="2800" b="1" i="1" dirty="0">
                <a:solidFill>
                  <a:schemeClr val="tx1"/>
                </a:solidFill>
                <a:cs typeface="Calibri"/>
              </a:rPr>
              <a:t>Fourth Week</a:t>
            </a:r>
          </a:p>
          <a:p>
            <a:pPr marL="566420" lvl="2"/>
            <a:r>
              <a:rPr lang="tr-TR" sz="2000" i="1" dirty="0" err="1">
                <a:solidFill>
                  <a:schemeClr val="tx1"/>
                </a:solidFill>
                <a:cs typeface="Calibri"/>
              </a:rPr>
              <a:t>Moving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the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cars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according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to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rules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566420" lvl="2"/>
            <a:r>
              <a:rPr lang="tr-TR" sz="2000" i="1" dirty="0" err="1">
                <a:solidFill>
                  <a:schemeClr val="tx1"/>
                </a:solidFill>
                <a:cs typeface="Calibri"/>
              </a:rPr>
              <a:t>Levels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566420" lvl="2"/>
            <a:r>
              <a:rPr lang="tr-TR" sz="2000" i="1" dirty="0" err="1">
                <a:solidFill>
                  <a:schemeClr val="tx1"/>
                </a:solidFill>
                <a:cs typeface="Calibri"/>
              </a:rPr>
              <a:t>Writing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the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 final </a:t>
            </a:r>
            <a:r>
              <a:rPr lang="tr-TR" sz="2000" i="1" dirty="0" err="1">
                <a:solidFill>
                  <a:schemeClr val="tx1"/>
                </a:solidFill>
                <a:cs typeface="Calibri"/>
              </a:rPr>
              <a:t>report</a:t>
            </a:r>
            <a:r>
              <a:rPr lang="tr-TR" sz="2000" i="1" dirty="0">
                <a:solidFill>
                  <a:schemeClr val="tx1"/>
                </a:solidFill>
                <a:cs typeface="Calibri"/>
              </a:rPr>
              <a:t>.</a:t>
            </a:r>
          </a:p>
          <a:p>
            <a:pPr marL="566420" lvl="2"/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Designing a poster.</a:t>
            </a:r>
            <a:endParaRPr lang="tr-TR" sz="2000" i="1" dirty="0">
              <a:solidFill>
                <a:schemeClr val="tx1"/>
              </a:solidFill>
              <a:cs typeface="Calibri"/>
            </a:endParaRPr>
          </a:p>
          <a:p>
            <a:pPr marL="566420" lvl="2"/>
            <a:r>
              <a:rPr lang="tr-TR" sz="2000" i="1" dirty="0" err="1">
                <a:solidFill>
                  <a:schemeClr val="tx1"/>
                </a:solidFill>
                <a:cs typeface="Calibri"/>
              </a:rPr>
              <a:t>Preparing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  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tr-TR" sz="2000" i="1" dirty="0" err="1">
                <a:solidFill>
                  <a:schemeClr val="tx1"/>
                </a:solidFill>
                <a:ea typeface="+mn-lt"/>
                <a:cs typeface="+mn-lt"/>
              </a:rPr>
              <a:t>presentation</a:t>
            </a:r>
            <a:r>
              <a:rPr lang="tr-TR" sz="2000" i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566420" lvl="2"/>
            <a:endParaRPr lang="tr-TR" sz="2000" i="1" dirty="0">
              <a:solidFill>
                <a:schemeClr val="tx1"/>
              </a:solidFill>
              <a:cs typeface="Calibri"/>
            </a:endParaRPr>
          </a:p>
          <a:p>
            <a:pPr marL="566420" lvl="2"/>
            <a:endParaRPr lang="tr-TR" sz="2000" i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C579C-B35C-483C-84E2-856C60A01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0"/>
            <a:ext cx="2746443" cy="27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8CB5DA-3152-44BB-99CF-043916A1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49"/>
            <a:ext cx="8534400" cy="1507067"/>
          </a:xfrm>
        </p:spPr>
        <p:txBody>
          <a:bodyPr/>
          <a:lstStyle/>
          <a:p>
            <a:r>
              <a:rPr lang="tr-TR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PROGRESS SUMMARY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91EA4-7C57-4373-A2F2-F598F867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79" y="1621366"/>
            <a:ext cx="8534400" cy="3615267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200660" lvl="1" indent="0">
              <a:buNone/>
            </a:pPr>
            <a:r>
              <a:rPr lang="tr-TR" sz="2800" b="1" i="1" dirty="0">
                <a:solidFill>
                  <a:schemeClr val="tx1"/>
                </a:solidFill>
                <a:cs typeface="Calibri"/>
              </a:rPr>
              <a:t> </a:t>
            </a:r>
            <a:r>
              <a:rPr lang="tr-TR" sz="2800" b="1" i="1" dirty="0" err="1">
                <a:solidFill>
                  <a:schemeClr val="tx1"/>
                </a:solidFill>
                <a:cs typeface="Calibri"/>
              </a:rPr>
              <a:t>Completed</a:t>
            </a:r>
            <a:r>
              <a:rPr lang="tr-TR" sz="2800" b="1" i="1" dirty="0">
                <a:solidFill>
                  <a:schemeClr val="tx1"/>
                </a:solidFill>
                <a:cs typeface="Calibri"/>
              </a:rPr>
              <a:t> </a:t>
            </a:r>
            <a:r>
              <a:rPr lang="tr-TR" sz="2800" b="1" i="1" dirty="0" err="1">
                <a:solidFill>
                  <a:schemeClr val="tx1"/>
                </a:solidFill>
                <a:cs typeface="Calibri"/>
              </a:rPr>
              <a:t>Tasks</a:t>
            </a:r>
          </a:p>
          <a:p>
            <a:pPr marL="566420" lvl="2"/>
            <a:r>
              <a:rPr lang="tr-TR" sz="2400" i="1" dirty="0" err="1">
                <a:solidFill>
                  <a:schemeClr val="tx1"/>
                </a:solidFill>
                <a:ea typeface="+mn-lt"/>
                <a:cs typeface="+mn-lt"/>
              </a:rPr>
              <a:t>Creating</a:t>
            </a:r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tr-TR" sz="2400" i="1" dirty="0" err="1">
                <a:solidFill>
                  <a:schemeClr val="tx1"/>
                </a:solidFill>
                <a:ea typeface="+mn-lt"/>
                <a:cs typeface="+mn-lt"/>
              </a:rPr>
              <a:t>necessary</a:t>
            </a:r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tr-TR" sz="2400" i="1" dirty="0" err="1">
                <a:solidFill>
                  <a:schemeClr val="tx1"/>
                </a:solidFill>
                <a:ea typeface="+mn-lt"/>
                <a:cs typeface="+mn-lt"/>
              </a:rPr>
              <a:t>variables</a:t>
            </a:r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566420" lvl="2"/>
            <a:r>
              <a:rPr lang="tr-TR" sz="2400" i="1" dirty="0" err="1">
                <a:solidFill>
                  <a:schemeClr val="tx1"/>
                </a:solidFill>
                <a:ea typeface="+mn-lt"/>
                <a:cs typeface="+mn-lt"/>
              </a:rPr>
              <a:t>Designing</a:t>
            </a:r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400" i="1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tr-TR" sz="2400" i="1" dirty="0" err="1">
                <a:solidFill>
                  <a:schemeClr val="tx1"/>
                </a:solidFill>
                <a:ea typeface="+mn-lt"/>
                <a:cs typeface="+mn-lt"/>
              </a:rPr>
              <a:t>road</a:t>
            </a:r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566420" lvl="2"/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Moving the frog on array.</a:t>
            </a:r>
          </a:p>
          <a:p>
            <a:pPr marL="566420" lvl="2"/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Creating the cars randomly.</a:t>
            </a:r>
          </a:p>
          <a:p>
            <a:pPr marL="566420" lvl="2"/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Levels</a:t>
            </a:r>
          </a:p>
          <a:p>
            <a:pPr marL="566420" lvl="2"/>
            <a:r>
              <a:rPr lang="tr-TR" sz="2400" i="1" dirty="0" err="1">
                <a:solidFill>
                  <a:schemeClr val="tx1"/>
                </a:solidFill>
                <a:ea typeface="+mn-lt"/>
                <a:cs typeface="+mn-lt"/>
              </a:rPr>
              <a:t>Error</a:t>
            </a:r>
            <a:r>
              <a:rPr lang="tr-TR" sz="2400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tr-TR" sz="2400" i="1" dirty="0" err="1">
                <a:solidFill>
                  <a:schemeClr val="tx1"/>
                </a:solidFill>
                <a:ea typeface="+mn-lt"/>
                <a:cs typeface="+mn-lt"/>
              </a:rPr>
              <a:t>checks</a:t>
            </a:r>
            <a:endParaRPr lang="tr-TR" dirty="0">
              <a:solidFill>
                <a:schemeClr val="tx1"/>
              </a:solidFill>
            </a:endParaRPr>
          </a:p>
          <a:p>
            <a:pPr marL="566420" lvl="2"/>
            <a:endParaRPr lang="tr-TR" sz="2400" b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1B6A9-74B0-4C33-9B77-D78B4C4C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41" y="1621366"/>
            <a:ext cx="4602042" cy="30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6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8A2889-49E8-420E-B3A5-74DAD537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tr-TR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 PROGRESS SUMMARY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221E56-5779-407F-BB82-348EA362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75" y="1436541"/>
            <a:ext cx="8534400" cy="3615267"/>
          </a:xfrm>
        </p:spPr>
        <p:txBody>
          <a:bodyPr vert="horz" lIns="0" tIns="45720" rIns="0" bIns="45720" rtlCol="0" anchor="t">
            <a:normAutofit/>
          </a:bodyPr>
          <a:lstStyle/>
          <a:p>
            <a:pPr marL="200660" lvl="1" indent="0">
              <a:buNone/>
            </a:pPr>
            <a:r>
              <a:rPr lang="tr-TR" sz="3600" b="1" i="1" dirty="0">
                <a:solidFill>
                  <a:schemeClr val="tx1"/>
                </a:solidFill>
                <a:ea typeface="+mn-lt"/>
                <a:cs typeface="+mn-lt"/>
              </a:rPr>
              <a:t> Incomplete Tasks</a:t>
            </a:r>
            <a:endParaRPr lang="tr-TR" sz="3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566420" lvl="2"/>
            <a:r>
              <a:rPr lang="tr-TR" sz="3600" i="1" dirty="0">
                <a:solidFill>
                  <a:schemeClr val="tx1"/>
                </a:solidFill>
                <a:cs typeface="Calibri"/>
              </a:rPr>
              <a:t>There are no incomplete tasks.</a:t>
            </a:r>
          </a:p>
          <a:p>
            <a:pPr marL="566420" lvl="2"/>
            <a:r>
              <a:rPr lang="tr-TR" sz="3600" i="1" dirty="0">
                <a:solidFill>
                  <a:schemeClr val="tx1"/>
                </a:solidFill>
                <a:cs typeface="Calibri"/>
              </a:rPr>
              <a:t>We have finished the project completely.</a:t>
            </a:r>
          </a:p>
          <a:p>
            <a:pPr marL="383540" lvl="1"/>
            <a:endParaRPr lang="tr-TR" sz="3600" dirty="0">
              <a:cs typeface="Calibri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53475F32-DBB5-4F0F-B11D-0974CC06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709" y="1167608"/>
            <a:ext cx="3281066" cy="32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823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234</TotalTime>
  <Words>408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Times New Roman</vt:lpstr>
      <vt:lpstr>Wingdings</vt:lpstr>
      <vt:lpstr>Wingdings 3</vt:lpstr>
      <vt:lpstr>Slice</vt:lpstr>
      <vt:lpstr>PROJECT – II ADVENTUROUS FROG</vt:lpstr>
      <vt:lpstr>OUTLINE</vt:lpstr>
      <vt:lpstr>INTRODUCTION</vt:lpstr>
      <vt:lpstr>PROGRESS SUMMARY</vt:lpstr>
      <vt:lpstr> PROGRESS SUMMARY</vt:lpstr>
      <vt:lpstr> PROGRESS SUMMARY</vt:lpstr>
      <vt:lpstr> PROGRESS SUMMARY</vt:lpstr>
      <vt:lpstr> PROGRESS SUMMARY</vt:lpstr>
      <vt:lpstr> PROGRESS SUMMARY</vt:lpstr>
      <vt:lpstr>PROGRESS SUMMARY</vt:lpstr>
      <vt:lpstr> PROGRESS SUMMARY</vt:lpstr>
      <vt:lpstr> PROBLEMS ENCOUNTERED</vt:lpstr>
      <vt:lpstr> ALGORITHM AND SOLUTION STRATEGIES</vt:lpstr>
      <vt:lpstr> SCREENSHOTS</vt:lpstr>
      <vt:lpstr> SCREENSHOTS</vt:lpstr>
      <vt:lpstr>SCREENSHOTS</vt:lpstr>
      <vt:lpstr>PowerPoint Presentation</vt:lpstr>
      <vt:lpstr> CONCLUSION</vt:lpstr>
      <vt:lpstr> 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I DICE GAME</dc:title>
  <dc:creator>Mert Başkaya</dc:creator>
  <cp:lastModifiedBy>sadullah cihan</cp:lastModifiedBy>
  <cp:revision>241</cp:revision>
  <dcterms:created xsi:type="dcterms:W3CDTF">2019-10-25T06:50:35Z</dcterms:created>
  <dcterms:modified xsi:type="dcterms:W3CDTF">2019-11-21T22:18:57Z</dcterms:modified>
</cp:coreProperties>
</file>