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18" r:id="rId1"/>
  </p:sldMasterIdLst>
  <p:notesMasterIdLst>
    <p:notesMasterId r:id="rId30"/>
  </p:notesMasterIdLst>
  <p:sldIdLst>
    <p:sldId id="256" r:id="rId2"/>
    <p:sldId id="260" r:id="rId3"/>
    <p:sldId id="257" r:id="rId4"/>
    <p:sldId id="310" r:id="rId5"/>
    <p:sldId id="259" r:id="rId6"/>
    <p:sldId id="294" r:id="rId7"/>
    <p:sldId id="263" r:id="rId8"/>
    <p:sldId id="264" r:id="rId9"/>
    <p:sldId id="311" r:id="rId10"/>
    <p:sldId id="277" r:id="rId11"/>
    <p:sldId id="303" r:id="rId12"/>
    <p:sldId id="304" r:id="rId13"/>
    <p:sldId id="295" r:id="rId14"/>
    <p:sldId id="273" r:id="rId15"/>
    <p:sldId id="296" r:id="rId16"/>
    <p:sldId id="299" r:id="rId17"/>
    <p:sldId id="301" r:id="rId18"/>
    <p:sldId id="302" r:id="rId19"/>
    <p:sldId id="306" r:id="rId20"/>
    <p:sldId id="297" r:id="rId21"/>
    <p:sldId id="307" r:id="rId22"/>
    <p:sldId id="308" r:id="rId23"/>
    <p:sldId id="309" r:id="rId24"/>
    <p:sldId id="305" r:id="rId25"/>
    <p:sldId id="270" r:id="rId26"/>
    <p:sldId id="271" r:id="rId27"/>
    <p:sldId id="281"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B0F779E-8AAA-4838-AB65-89441681F982}">
          <p14:sldIdLst>
            <p14:sldId id="256"/>
            <p14:sldId id="260"/>
            <p14:sldId id="257"/>
            <p14:sldId id="310"/>
            <p14:sldId id="259"/>
            <p14:sldId id="294"/>
            <p14:sldId id="263"/>
            <p14:sldId id="264"/>
            <p14:sldId id="311"/>
            <p14:sldId id="277"/>
            <p14:sldId id="303"/>
            <p14:sldId id="304"/>
            <p14:sldId id="295"/>
            <p14:sldId id="273"/>
            <p14:sldId id="296"/>
            <p14:sldId id="299"/>
            <p14:sldId id="301"/>
            <p14:sldId id="302"/>
            <p14:sldId id="306"/>
            <p14:sldId id="297"/>
            <p14:sldId id="307"/>
            <p14:sldId id="308"/>
            <p14:sldId id="309"/>
            <p14:sldId id="305"/>
            <p14:sldId id="270"/>
            <p14:sldId id="271"/>
            <p14:sldId id="28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A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45FB5-4FC5-4849-BBF3-E5175BA4FC0F}" v="1" dt="2019-10-24T12:20:38.255"/>
    <p1510:client id="{3E77E49C-CAF6-CFF3-2DC3-EED702246EE7}" v="111" dt="2019-10-24T20:34:44.364"/>
    <p1510:client id="{412281FC-90E9-FD18-0965-D684EE5BD88A}" v="207" dt="2019-11-19T16:32:29.279"/>
    <p1510:client id="{41EB4111-5925-4750-92FE-3EB5A8285595}" v="87" dt="2019-10-23T16:17:32.249"/>
    <p1510:client id="{4CD97A8A-041C-830F-9400-2CF1B5FFA885}" v="7" dt="2019-10-24T21:13:07.528"/>
    <p1510:client id="{530A939A-B274-A2D4-A76A-BEA73ED181A2}" v="333" dt="2019-11-18T08:09:42.154"/>
    <p1510:client id="{6519F8AE-B1E2-FDC8-2FC1-E96FFE9BB6E4}" v="65" dt="2019-10-24T21:03:54.203"/>
    <p1510:client id="{979B1C4C-D957-290A-C609-BA10E4029768}" v="258" dt="2019-10-24T20:12:00.362"/>
    <p1510:client id="{A2AC6C8E-5164-4B66-EB51-1038B00662C5}" v="2230" dt="2019-10-23T17:36:05.687"/>
    <p1510:client id="{A89338D2-BB13-86E8-7F46-BBBD2883AFD1}" v="815" dt="2019-11-18T08:59:16.936"/>
    <p1510:client id="{A99B2317-4291-E50E-20CD-461EC6F6F777}" v="13" dt="2019-11-21T13:06:50.860"/>
    <p1510:client id="{BFDDE2E2-5EA3-324D-7CF6-7BAF5BC8153C}" v="4" dt="2019-10-24T20:51:49.136"/>
    <p1510:client id="{E9558CD7-F8FE-5456-F096-DE46D4D88D24}" v="1282" dt="2019-10-24T14:42:03.684"/>
    <p1510:client id="{F06D74EA-2B76-1FCD-7843-403E6D2B7105}" v="14" dt="2019-10-24T20:58:20.353"/>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85750" autoAdjust="0"/>
  </p:normalViewPr>
  <p:slideViewPr>
    <p:cSldViewPr snapToGrid="0">
      <p:cViewPr varScale="1">
        <p:scale>
          <a:sx n="74" d="100"/>
          <a:sy n="74" d="100"/>
        </p:scale>
        <p:origin x="1320" y="43"/>
      </p:cViewPr>
      <p:guideLst/>
    </p:cSldViewPr>
  </p:slideViewPr>
  <p:notesTextViewPr>
    <p:cViewPr>
      <p:scale>
        <a:sx n="153" d="100"/>
        <a:sy n="153"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41678-C6BA-4B5E-A6ED-4D9215C208CE}" type="doc">
      <dgm:prSet loTypeId="urn:microsoft.com/office/officeart/2005/8/layout/gear1" loCatId="relationship" qsTypeId="urn:microsoft.com/office/officeart/2005/8/quickstyle/3d9" qsCatId="3D" csTypeId="urn:microsoft.com/office/officeart/2005/8/colors/accent1_2" csCatId="accent1" phldr="1"/>
      <dgm:spPr/>
    </dgm:pt>
    <dgm:pt modelId="{2130A922-EE48-4BFA-BA21-BB599BB9D89A}">
      <dgm:prSet phldrT="[Text]"/>
      <dgm:spPr>
        <a:solidFill>
          <a:srgbClr val="00B0F0"/>
        </a:solidFill>
      </dgm:spPr>
      <dgm:t>
        <a:bodyPr/>
        <a:lstStyle/>
        <a:p>
          <a:r>
            <a:rPr lang="tr-TR" dirty="0"/>
            <a:t>Code</a:t>
          </a:r>
        </a:p>
      </dgm:t>
    </dgm:pt>
    <dgm:pt modelId="{531122B4-055E-4A7D-82C2-79D32E53A3BB}" type="parTrans" cxnId="{9E293439-D083-40C3-9C27-36627407E043}">
      <dgm:prSet/>
      <dgm:spPr/>
      <dgm:t>
        <a:bodyPr/>
        <a:lstStyle/>
        <a:p>
          <a:endParaRPr lang="tr-TR"/>
        </a:p>
      </dgm:t>
    </dgm:pt>
    <dgm:pt modelId="{94B6377B-66B9-4B84-88C3-8B69CB09B2A8}" type="sibTrans" cxnId="{9E293439-D083-40C3-9C27-36627407E043}">
      <dgm:prSet/>
      <dgm:spPr>
        <a:solidFill>
          <a:srgbClr val="0070C0"/>
        </a:solidFill>
      </dgm:spPr>
      <dgm:t>
        <a:bodyPr/>
        <a:lstStyle/>
        <a:p>
          <a:endParaRPr lang="tr-TR"/>
        </a:p>
      </dgm:t>
    </dgm:pt>
    <dgm:pt modelId="{3D819A1A-4645-46E2-85AA-049E4272776F}">
      <dgm:prSet phldrT="[Text]"/>
      <dgm:spPr>
        <a:solidFill>
          <a:schemeClr val="bg1">
            <a:lumMod val="50000"/>
          </a:schemeClr>
        </a:solidFill>
      </dgm:spPr>
      <dgm:t>
        <a:bodyPr/>
        <a:lstStyle/>
        <a:p>
          <a:r>
            <a:rPr lang="tr-TR" dirty="0"/>
            <a:t> Sleep</a:t>
          </a:r>
        </a:p>
      </dgm:t>
    </dgm:pt>
    <dgm:pt modelId="{93DBB0ED-A30A-4E39-A3E5-23257FBE16EB}" type="parTrans" cxnId="{74503182-80AE-4A3B-BD1F-17C899C239FE}">
      <dgm:prSet/>
      <dgm:spPr/>
      <dgm:t>
        <a:bodyPr/>
        <a:lstStyle/>
        <a:p>
          <a:endParaRPr lang="tr-TR"/>
        </a:p>
      </dgm:t>
    </dgm:pt>
    <dgm:pt modelId="{90E074C9-5D2F-4707-A330-63B43BAE70F4}" type="sibTrans" cxnId="{74503182-80AE-4A3B-BD1F-17C899C239FE}">
      <dgm:prSet/>
      <dgm:spPr>
        <a:solidFill>
          <a:srgbClr val="0070C0"/>
        </a:solidFill>
      </dgm:spPr>
      <dgm:t>
        <a:bodyPr/>
        <a:lstStyle/>
        <a:p>
          <a:endParaRPr lang="tr-TR"/>
        </a:p>
      </dgm:t>
    </dgm:pt>
    <dgm:pt modelId="{5212DD4B-6386-4B85-A33D-333B93F6D47D}">
      <dgm:prSet phldrT="[Text]"/>
      <dgm:spPr>
        <a:solidFill>
          <a:srgbClr val="FF0000"/>
        </a:solidFill>
      </dgm:spPr>
      <dgm:t>
        <a:bodyPr/>
        <a:lstStyle/>
        <a:p>
          <a:r>
            <a:rPr lang="tr-TR" dirty="0"/>
            <a:t> Eat</a:t>
          </a:r>
        </a:p>
      </dgm:t>
    </dgm:pt>
    <dgm:pt modelId="{95A81F04-4D41-4B36-B58D-258DFB6FD52F}" type="parTrans" cxnId="{AD09E4D4-4E6D-4BCD-9328-FE867EC692A6}">
      <dgm:prSet/>
      <dgm:spPr/>
      <dgm:t>
        <a:bodyPr/>
        <a:lstStyle/>
        <a:p>
          <a:endParaRPr lang="tr-TR"/>
        </a:p>
      </dgm:t>
    </dgm:pt>
    <dgm:pt modelId="{719155B8-4207-4B57-AF69-5704948652C4}" type="sibTrans" cxnId="{AD09E4D4-4E6D-4BCD-9328-FE867EC692A6}">
      <dgm:prSet/>
      <dgm:spPr>
        <a:solidFill>
          <a:srgbClr val="0070C0"/>
        </a:solidFill>
      </dgm:spPr>
      <dgm:t>
        <a:bodyPr/>
        <a:lstStyle/>
        <a:p>
          <a:endParaRPr lang="tr-TR"/>
        </a:p>
      </dgm:t>
    </dgm:pt>
    <dgm:pt modelId="{BF245566-8175-4E87-800B-38C376642820}">
      <dgm:prSet phldrT="[Text]"/>
      <dgm:spPr/>
      <dgm:t>
        <a:bodyPr/>
        <a:lstStyle/>
        <a:p>
          <a:endParaRPr lang="tr-TR"/>
        </a:p>
      </dgm:t>
    </dgm:pt>
    <dgm:pt modelId="{08349C8C-7FC0-46C7-9043-FF38E11BED48}" type="parTrans" cxnId="{9F1ECCF0-F1C7-4553-B93F-DB9DA5FD18C7}">
      <dgm:prSet/>
      <dgm:spPr/>
      <dgm:t>
        <a:bodyPr/>
        <a:lstStyle/>
        <a:p>
          <a:endParaRPr lang="tr-TR"/>
        </a:p>
      </dgm:t>
    </dgm:pt>
    <dgm:pt modelId="{56C0885A-18E3-4848-8745-8625149DE832}" type="sibTrans" cxnId="{9F1ECCF0-F1C7-4553-B93F-DB9DA5FD18C7}">
      <dgm:prSet/>
      <dgm:spPr/>
      <dgm:t>
        <a:bodyPr/>
        <a:lstStyle/>
        <a:p>
          <a:endParaRPr lang="tr-TR"/>
        </a:p>
      </dgm:t>
    </dgm:pt>
    <dgm:pt modelId="{875DC606-E1AA-440A-B1E9-92D36ADB9968}" type="pres">
      <dgm:prSet presAssocID="{53D41678-C6BA-4B5E-A6ED-4D9215C208CE}" presName="composite" presStyleCnt="0">
        <dgm:presLayoutVars>
          <dgm:chMax val="3"/>
          <dgm:animLvl val="lvl"/>
          <dgm:resizeHandles val="exact"/>
        </dgm:presLayoutVars>
      </dgm:prSet>
      <dgm:spPr/>
    </dgm:pt>
    <dgm:pt modelId="{78C4AABF-4012-4373-AA54-9A74E4D57B11}" type="pres">
      <dgm:prSet presAssocID="{2130A922-EE48-4BFA-BA21-BB599BB9D89A}" presName="gear1" presStyleLbl="node1" presStyleIdx="0" presStyleCnt="3" custLinFactNeighborX="6261" custLinFactNeighborY="-783">
        <dgm:presLayoutVars>
          <dgm:chMax val="1"/>
          <dgm:bulletEnabled val="1"/>
        </dgm:presLayoutVars>
      </dgm:prSet>
      <dgm:spPr/>
    </dgm:pt>
    <dgm:pt modelId="{1531A9F3-E199-46C5-94A8-FF4FC8AA2D52}" type="pres">
      <dgm:prSet presAssocID="{2130A922-EE48-4BFA-BA21-BB599BB9D89A}" presName="gear1srcNode" presStyleLbl="node1" presStyleIdx="0" presStyleCnt="3"/>
      <dgm:spPr/>
    </dgm:pt>
    <dgm:pt modelId="{09BD73AD-A8E8-41A2-99DA-0D703DDED4E1}" type="pres">
      <dgm:prSet presAssocID="{2130A922-EE48-4BFA-BA21-BB599BB9D89A}" presName="gear1dstNode" presStyleLbl="node1" presStyleIdx="0" presStyleCnt="3"/>
      <dgm:spPr/>
    </dgm:pt>
    <dgm:pt modelId="{8F2DCF17-D697-4827-83E4-B502A0AC43B5}" type="pres">
      <dgm:prSet presAssocID="{3D819A1A-4645-46E2-85AA-049E4272776F}" presName="gear2" presStyleLbl="node1" presStyleIdx="1" presStyleCnt="3">
        <dgm:presLayoutVars>
          <dgm:chMax val="1"/>
          <dgm:bulletEnabled val="1"/>
        </dgm:presLayoutVars>
      </dgm:prSet>
      <dgm:spPr/>
    </dgm:pt>
    <dgm:pt modelId="{2CCBB10C-6C9D-472D-A19C-30F80AE3D984}" type="pres">
      <dgm:prSet presAssocID="{3D819A1A-4645-46E2-85AA-049E4272776F}" presName="gear2srcNode" presStyleLbl="node1" presStyleIdx="1" presStyleCnt="3"/>
      <dgm:spPr/>
    </dgm:pt>
    <dgm:pt modelId="{561E37EA-95F7-4FE7-A12C-A9574AE19259}" type="pres">
      <dgm:prSet presAssocID="{3D819A1A-4645-46E2-85AA-049E4272776F}" presName="gear2dstNode" presStyleLbl="node1" presStyleIdx="1" presStyleCnt="3"/>
      <dgm:spPr/>
    </dgm:pt>
    <dgm:pt modelId="{5D5B867C-FA95-4AAE-BF5C-BC315DF05B17}" type="pres">
      <dgm:prSet presAssocID="{5212DD4B-6386-4B85-A33D-333B93F6D47D}" presName="gear3" presStyleLbl="node1" presStyleIdx="2" presStyleCnt="3"/>
      <dgm:spPr/>
    </dgm:pt>
    <dgm:pt modelId="{2DB9D53E-E004-4AFF-A8DD-522EB783AB14}" type="pres">
      <dgm:prSet presAssocID="{5212DD4B-6386-4B85-A33D-333B93F6D47D}" presName="gear3tx" presStyleLbl="node1" presStyleIdx="2" presStyleCnt="3">
        <dgm:presLayoutVars>
          <dgm:chMax val="1"/>
          <dgm:bulletEnabled val="1"/>
        </dgm:presLayoutVars>
      </dgm:prSet>
      <dgm:spPr/>
    </dgm:pt>
    <dgm:pt modelId="{7DC2EF6A-83F0-4C77-8913-693A70A6F675}" type="pres">
      <dgm:prSet presAssocID="{5212DD4B-6386-4B85-A33D-333B93F6D47D}" presName="gear3srcNode" presStyleLbl="node1" presStyleIdx="2" presStyleCnt="3"/>
      <dgm:spPr/>
    </dgm:pt>
    <dgm:pt modelId="{F3A42D17-94BE-4775-9268-6DF2B6E84017}" type="pres">
      <dgm:prSet presAssocID="{5212DD4B-6386-4B85-A33D-333B93F6D47D}" presName="gear3dstNode" presStyleLbl="node1" presStyleIdx="2" presStyleCnt="3"/>
      <dgm:spPr/>
    </dgm:pt>
    <dgm:pt modelId="{7C510D54-87E2-471D-AC21-6CC8C7D29F44}" type="pres">
      <dgm:prSet presAssocID="{94B6377B-66B9-4B84-88C3-8B69CB09B2A8}" presName="connector1" presStyleLbl="sibTrans2D1" presStyleIdx="0" presStyleCnt="3"/>
      <dgm:spPr/>
    </dgm:pt>
    <dgm:pt modelId="{AF0C2E10-B740-455C-83A6-0D93293ED439}" type="pres">
      <dgm:prSet presAssocID="{90E074C9-5D2F-4707-A330-63B43BAE70F4}" presName="connector2" presStyleLbl="sibTrans2D1" presStyleIdx="1" presStyleCnt="3"/>
      <dgm:spPr/>
    </dgm:pt>
    <dgm:pt modelId="{47919495-26FD-4E8F-996A-6AE424548B0D}" type="pres">
      <dgm:prSet presAssocID="{719155B8-4207-4B57-AF69-5704948652C4}" presName="connector3" presStyleLbl="sibTrans2D1" presStyleIdx="2" presStyleCnt="3" custLinFactNeighborY="-1335"/>
      <dgm:spPr/>
    </dgm:pt>
  </dgm:ptLst>
  <dgm:cxnLst>
    <dgm:cxn modelId="{70B5CA19-C61D-441D-8D1D-3992C5039202}" type="presOf" srcId="{5212DD4B-6386-4B85-A33D-333B93F6D47D}" destId="{F3A42D17-94BE-4775-9268-6DF2B6E84017}" srcOrd="3" destOrd="0" presId="urn:microsoft.com/office/officeart/2005/8/layout/gear1"/>
    <dgm:cxn modelId="{6FB14220-8E27-49FB-9A3A-AB2B3E9C4C91}" type="presOf" srcId="{5212DD4B-6386-4B85-A33D-333B93F6D47D}" destId="{7DC2EF6A-83F0-4C77-8913-693A70A6F675}" srcOrd="2" destOrd="0" presId="urn:microsoft.com/office/officeart/2005/8/layout/gear1"/>
    <dgm:cxn modelId="{9E293439-D083-40C3-9C27-36627407E043}" srcId="{53D41678-C6BA-4B5E-A6ED-4D9215C208CE}" destId="{2130A922-EE48-4BFA-BA21-BB599BB9D89A}" srcOrd="0" destOrd="0" parTransId="{531122B4-055E-4A7D-82C2-79D32E53A3BB}" sibTransId="{94B6377B-66B9-4B84-88C3-8B69CB09B2A8}"/>
    <dgm:cxn modelId="{9462653E-C44C-4DA7-849D-174666CEB378}" type="presOf" srcId="{5212DD4B-6386-4B85-A33D-333B93F6D47D}" destId="{2DB9D53E-E004-4AFF-A8DD-522EB783AB14}" srcOrd="1" destOrd="0" presId="urn:microsoft.com/office/officeart/2005/8/layout/gear1"/>
    <dgm:cxn modelId="{E6E5DE4B-D17A-4C80-92CD-4C36CFDFDF32}" type="presOf" srcId="{5212DD4B-6386-4B85-A33D-333B93F6D47D}" destId="{5D5B867C-FA95-4AAE-BF5C-BC315DF05B17}" srcOrd="0" destOrd="0" presId="urn:microsoft.com/office/officeart/2005/8/layout/gear1"/>
    <dgm:cxn modelId="{167C2D51-7843-40D8-B3C7-02CC412627B6}" type="presOf" srcId="{94B6377B-66B9-4B84-88C3-8B69CB09B2A8}" destId="{7C510D54-87E2-471D-AC21-6CC8C7D29F44}" srcOrd="0" destOrd="0" presId="urn:microsoft.com/office/officeart/2005/8/layout/gear1"/>
    <dgm:cxn modelId="{900BEC53-C534-49B7-86B5-A2F0A6C845A3}" type="presOf" srcId="{3D819A1A-4645-46E2-85AA-049E4272776F}" destId="{8F2DCF17-D697-4827-83E4-B502A0AC43B5}" srcOrd="0" destOrd="0" presId="urn:microsoft.com/office/officeart/2005/8/layout/gear1"/>
    <dgm:cxn modelId="{74503182-80AE-4A3B-BD1F-17C899C239FE}" srcId="{53D41678-C6BA-4B5E-A6ED-4D9215C208CE}" destId="{3D819A1A-4645-46E2-85AA-049E4272776F}" srcOrd="1" destOrd="0" parTransId="{93DBB0ED-A30A-4E39-A3E5-23257FBE16EB}" sibTransId="{90E074C9-5D2F-4707-A330-63B43BAE70F4}"/>
    <dgm:cxn modelId="{44E94788-555D-4432-91E7-D85E33A0ACF8}" type="presOf" srcId="{3D819A1A-4645-46E2-85AA-049E4272776F}" destId="{561E37EA-95F7-4FE7-A12C-A9574AE19259}" srcOrd="2" destOrd="0" presId="urn:microsoft.com/office/officeart/2005/8/layout/gear1"/>
    <dgm:cxn modelId="{DD08FA9D-EE77-43B4-8DF6-A1D44104789A}" type="presOf" srcId="{2130A922-EE48-4BFA-BA21-BB599BB9D89A}" destId="{09BD73AD-A8E8-41A2-99DA-0D703DDED4E1}" srcOrd="2" destOrd="0" presId="urn:microsoft.com/office/officeart/2005/8/layout/gear1"/>
    <dgm:cxn modelId="{553E6FBB-8EB1-42FD-8C6A-FB117CBF0731}" type="presOf" srcId="{90E074C9-5D2F-4707-A330-63B43BAE70F4}" destId="{AF0C2E10-B740-455C-83A6-0D93293ED439}" srcOrd="0" destOrd="0" presId="urn:microsoft.com/office/officeart/2005/8/layout/gear1"/>
    <dgm:cxn modelId="{36A61FC3-D03E-4D75-9A07-4311C075FE48}" type="presOf" srcId="{3D819A1A-4645-46E2-85AA-049E4272776F}" destId="{2CCBB10C-6C9D-472D-A19C-30F80AE3D984}" srcOrd="1" destOrd="0" presId="urn:microsoft.com/office/officeart/2005/8/layout/gear1"/>
    <dgm:cxn modelId="{5F43FFD3-023A-4FDA-A20C-7EE17444A0FE}" type="presOf" srcId="{719155B8-4207-4B57-AF69-5704948652C4}" destId="{47919495-26FD-4E8F-996A-6AE424548B0D}" srcOrd="0" destOrd="0" presId="urn:microsoft.com/office/officeart/2005/8/layout/gear1"/>
    <dgm:cxn modelId="{AD09E4D4-4E6D-4BCD-9328-FE867EC692A6}" srcId="{53D41678-C6BA-4B5E-A6ED-4D9215C208CE}" destId="{5212DD4B-6386-4B85-A33D-333B93F6D47D}" srcOrd="2" destOrd="0" parTransId="{95A81F04-4D41-4B36-B58D-258DFB6FD52F}" sibTransId="{719155B8-4207-4B57-AF69-5704948652C4}"/>
    <dgm:cxn modelId="{1CD964D5-599E-4B5D-9B80-3C2AA7B0C8E6}" type="presOf" srcId="{2130A922-EE48-4BFA-BA21-BB599BB9D89A}" destId="{78C4AABF-4012-4373-AA54-9A74E4D57B11}" srcOrd="0" destOrd="0" presId="urn:microsoft.com/office/officeart/2005/8/layout/gear1"/>
    <dgm:cxn modelId="{4729FDDE-B87D-4B53-8DA8-04C73B054E67}" type="presOf" srcId="{53D41678-C6BA-4B5E-A6ED-4D9215C208CE}" destId="{875DC606-E1AA-440A-B1E9-92D36ADB9968}" srcOrd="0" destOrd="0" presId="urn:microsoft.com/office/officeart/2005/8/layout/gear1"/>
    <dgm:cxn modelId="{BEFA55E0-7BCA-4169-A4B8-9D4F693784A2}" type="presOf" srcId="{2130A922-EE48-4BFA-BA21-BB599BB9D89A}" destId="{1531A9F3-E199-46C5-94A8-FF4FC8AA2D52}" srcOrd="1" destOrd="0" presId="urn:microsoft.com/office/officeart/2005/8/layout/gear1"/>
    <dgm:cxn modelId="{9F1ECCF0-F1C7-4553-B93F-DB9DA5FD18C7}" srcId="{53D41678-C6BA-4B5E-A6ED-4D9215C208CE}" destId="{BF245566-8175-4E87-800B-38C376642820}" srcOrd="3" destOrd="0" parTransId="{08349C8C-7FC0-46C7-9043-FF38E11BED48}" sibTransId="{56C0885A-18E3-4848-8745-8625149DE832}"/>
    <dgm:cxn modelId="{8E12C6A6-2B19-493F-BE0E-ACC1E9C30365}" type="presParOf" srcId="{875DC606-E1AA-440A-B1E9-92D36ADB9968}" destId="{78C4AABF-4012-4373-AA54-9A74E4D57B11}" srcOrd="0" destOrd="0" presId="urn:microsoft.com/office/officeart/2005/8/layout/gear1"/>
    <dgm:cxn modelId="{0DBD513A-E4C4-48EE-8F02-9DE63EE8AB41}" type="presParOf" srcId="{875DC606-E1AA-440A-B1E9-92D36ADB9968}" destId="{1531A9F3-E199-46C5-94A8-FF4FC8AA2D52}" srcOrd="1" destOrd="0" presId="urn:microsoft.com/office/officeart/2005/8/layout/gear1"/>
    <dgm:cxn modelId="{A4115388-3C4E-4335-A3B2-93E1EB393054}" type="presParOf" srcId="{875DC606-E1AA-440A-B1E9-92D36ADB9968}" destId="{09BD73AD-A8E8-41A2-99DA-0D703DDED4E1}" srcOrd="2" destOrd="0" presId="urn:microsoft.com/office/officeart/2005/8/layout/gear1"/>
    <dgm:cxn modelId="{9988E5A3-D019-4E1D-BE55-F0BCE36DBA14}" type="presParOf" srcId="{875DC606-E1AA-440A-B1E9-92D36ADB9968}" destId="{8F2DCF17-D697-4827-83E4-B502A0AC43B5}" srcOrd="3" destOrd="0" presId="urn:microsoft.com/office/officeart/2005/8/layout/gear1"/>
    <dgm:cxn modelId="{E99E09DA-AD05-4CAF-97F0-961746BD1EDA}" type="presParOf" srcId="{875DC606-E1AA-440A-B1E9-92D36ADB9968}" destId="{2CCBB10C-6C9D-472D-A19C-30F80AE3D984}" srcOrd="4" destOrd="0" presId="urn:microsoft.com/office/officeart/2005/8/layout/gear1"/>
    <dgm:cxn modelId="{315770B3-B699-470B-B8CD-E3A0BA17C2A7}" type="presParOf" srcId="{875DC606-E1AA-440A-B1E9-92D36ADB9968}" destId="{561E37EA-95F7-4FE7-A12C-A9574AE19259}" srcOrd="5" destOrd="0" presId="urn:microsoft.com/office/officeart/2005/8/layout/gear1"/>
    <dgm:cxn modelId="{472445B1-8688-4A06-B5C1-725BE2ED1262}" type="presParOf" srcId="{875DC606-E1AA-440A-B1E9-92D36ADB9968}" destId="{5D5B867C-FA95-4AAE-BF5C-BC315DF05B17}" srcOrd="6" destOrd="0" presId="urn:microsoft.com/office/officeart/2005/8/layout/gear1"/>
    <dgm:cxn modelId="{9D2F24F7-BE0C-401B-BA8F-80F1E4DB66D0}" type="presParOf" srcId="{875DC606-E1AA-440A-B1E9-92D36ADB9968}" destId="{2DB9D53E-E004-4AFF-A8DD-522EB783AB14}" srcOrd="7" destOrd="0" presId="urn:microsoft.com/office/officeart/2005/8/layout/gear1"/>
    <dgm:cxn modelId="{3AAA52DD-24EB-45C3-A8A0-BE41083C7BA0}" type="presParOf" srcId="{875DC606-E1AA-440A-B1E9-92D36ADB9968}" destId="{7DC2EF6A-83F0-4C77-8913-693A70A6F675}" srcOrd="8" destOrd="0" presId="urn:microsoft.com/office/officeart/2005/8/layout/gear1"/>
    <dgm:cxn modelId="{126DEB9A-0AA6-4E45-8982-44F08424F7E8}" type="presParOf" srcId="{875DC606-E1AA-440A-B1E9-92D36ADB9968}" destId="{F3A42D17-94BE-4775-9268-6DF2B6E84017}" srcOrd="9" destOrd="0" presId="urn:microsoft.com/office/officeart/2005/8/layout/gear1"/>
    <dgm:cxn modelId="{3A7B9D4E-2172-4EE5-ABEB-3F3CAC2B5FD3}" type="presParOf" srcId="{875DC606-E1AA-440A-B1E9-92D36ADB9968}" destId="{7C510D54-87E2-471D-AC21-6CC8C7D29F44}" srcOrd="10" destOrd="0" presId="urn:microsoft.com/office/officeart/2005/8/layout/gear1"/>
    <dgm:cxn modelId="{70EB65CA-F317-4D15-8F68-F52E405ADD84}" type="presParOf" srcId="{875DC606-E1AA-440A-B1E9-92D36ADB9968}" destId="{AF0C2E10-B740-455C-83A6-0D93293ED439}" srcOrd="11" destOrd="0" presId="urn:microsoft.com/office/officeart/2005/8/layout/gear1"/>
    <dgm:cxn modelId="{99C52021-2039-4655-A196-A3D49BED4A9D}" type="presParOf" srcId="{875DC606-E1AA-440A-B1E9-92D36ADB9968}" destId="{47919495-26FD-4E8F-996A-6AE424548B0D}"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4AABF-4012-4373-AA54-9A74E4D57B11}">
      <dsp:nvSpPr>
        <dsp:cNvPr id="0" name=""/>
        <dsp:cNvSpPr/>
      </dsp:nvSpPr>
      <dsp:spPr>
        <a:xfrm>
          <a:off x="3169407" y="1952242"/>
          <a:ext cx="2409129" cy="2409129"/>
        </a:xfrm>
        <a:prstGeom prst="gear9">
          <a:avLst/>
        </a:prstGeom>
        <a:solidFill>
          <a:srgbClr val="00B0F0"/>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marL="0" lvl="0" indent="0" algn="ctr" defTabSz="1022350">
            <a:lnSpc>
              <a:spcPct val="90000"/>
            </a:lnSpc>
            <a:spcBef>
              <a:spcPct val="0"/>
            </a:spcBef>
            <a:spcAft>
              <a:spcPct val="35000"/>
            </a:spcAft>
            <a:buNone/>
          </a:pPr>
          <a:r>
            <a:rPr lang="tr-TR" sz="2300" kern="1200" dirty="0"/>
            <a:t>Code</a:t>
          </a:r>
        </a:p>
      </dsp:txBody>
      <dsp:txXfrm>
        <a:off x="3653749" y="2516569"/>
        <a:ext cx="1440445" cy="1238342"/>
      </dsp:txXfrm>
    </dsp:sp>
    <dsp:sp modelId="{8F2DCF17-D697-4827-83E4-B502A0AC43B5}">
      <dsp:nvSpPr>
        <dsp:cNvPr id="0" name=""/>
        <dsp:cNvSpPr/>
      </dsp:nvSpPr>
      <dsp:spPr>
        <a:xfrm>
          <a:off x="1616896" y="1401675"/>
          <a:ext cx="1752094" cy="1752094"/>
        </a:xfrm>
        <a:prstGeom prst="gear6">
          <a:avLst/>
        </a:prstGeom>
        <a:solidFill>
          <a:schemeClr val="bg1">
            <a:lumMod val="5000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marL="0" lvl="0" indent="0" algn="ctr" defTabSz="1022350">
            <a:lnSpc>
              <a:spcPct val="90000"/>
            </a:lnSpc>
            <a:spcBef>
              <a:spcPct val="0"/>
            </a:spcBef>
            <a:spcAft>
              <a:spcPct val="35000"/>
            </a:spcAft>
            <a:buNone/>
          </a:pPr>
          <a:r>
            <a:rPr lang="tr-TR" sz="2300" kern="1200" dirty="0"/>
            <a:t> Sleep</a:t>
          </a:r>
        </a:p>
      </dsp:txBody>
      <dsp:txXfrm>
        <a:off x="2057991" y="1845436"/>
        <a:ext cx="869904" cy="864572"/>
      </dsp:txXfrm>
    </dsp:sp>
    <dsp:sp modelId="{5D5B867C-FA95-4AAE-BF5C-BC315DF05B17}">
      <dsp:nvSpPr>
        <dsp:cNvPr id="0" name=""/>
        <dsp:cNvSpPr/>
      </dsp:nvSpPr>
      <dsp:spPr>
        <a:xfrm rot="20700000">
          <a:off x="2598247" y="192909"/>
          <a:ext cx="1716694" cy="1716694"/>
        </a:xfrm>
        <a:prstGeom prst="gear6">
          <a:avLst/>
        </a:prstGeom>
        <a:solidFill>
          <a:srgbClr val="FF0000"/>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marL="0" lvl="0" indent="0" algn="ctr" defTabSz="1022350">
            <a:lnSpc>
              <a:spcPct val="90000"/>
            </a:lnSpc>
            <a:spcBef>
              <a:spcPct val="0"/>
            </a:spcBef>
            <a:spcAft>
              <a:spcPct val="35000"/>
            </a:spcAft>
            <a:buNone/>
          </a:pPr>
          <a:r>
            <a:rPr lang="tr-TR" sz="2300" kern="1200" dirty="0"/>
            <a:t> Eat</a:t>
          </a:r>
        </a:p>
      </dsp:txBody>
      <dsp:txXfrm rot="-20700000">
        <a:off x="2974769" y="569430"/>
        <a:ext cx="963651" cy="963651"/>
      </dsp:txXfrm>
    </dsp:sp>
    <dsp:sp modelId="{7C510D54-87E2-471D-AC21-6CC8C7D29F44}">
      <dsp:nvSpPr>
        <dsp:cNvPr id="0" name=""/>
        <dsp:cNvSpPr/>
      </dsp:nvSpPr>
      <dsp:spPr>
        <a:xfrm>
          <a:off x="2835368" y="1606410"/>
          <a:ext cx="3083685" cy="3083685"/>
        </a:xfrm>
        <a:prstGeom prst="circularArrow">
          <a:avLst>
            <a:gd name="adj1" fmla="val 4687"/>
            <a:gd name="adj2" fmla="val 299029"/>
            <a:gd name="adj3" fmla="val 2520473"/>
            <a:gd name="adj4" fmla="val 15852029"/>
            <a:gd name="adj5" fmla="val 5469"/>
          </a:avLst>
        </a:prstGeom>
        <a:solidFill>
          <a:srgbClr val="0070C0"/>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AF0C2E10-B740-455C-83A6-0D93293ED439}">
      <dsp:nvSpPr>
        <dsp:cNvPr id="0" name=""/>
        <dsp:cNvSpPr/>
      </dsp:nvSpPr>
      <dsp:spPr>
        <a:xfrm>
          <a:off x="1306604" y="1013205"/>
          <a:ext cx="2240490" cy="2240490"/>
        </a:xfrm>
        <a:prstGeom prst="leftCircularArrow">
          <a:avLst>
            <a:gd name="adj1" fmla="val 6452"/>
            <a:gd name="adj2" fmla="val 429999"/>
            <a:gd name="adj3" fmla="val 10489124"/>
            <a:gd name="adj4" fmla="val 14837806"/>
            <a:gd name="adj5" fmla="val 7527"/>
          </a:avLst>
        </a:prstGeom>
        <a:solidFill>
          <a:srgbClr val="0070C0"/>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7919495-26FD-4E8F-996A-6AE424548B0D}">
      <dsp:nvSpPr>
        <dsp:cNvPr id="0" name=""/>
        <dsp:cNvSpPr/>
      </dsp:nvSpPr>
      <dsp:spPr>
        <a:xfrm>
          <a:off x="2201158" y="-216159"/>
          <a:ext cx="2415699" cy="2415699"/>
        </a:xfrm>
        <a:prstGeom prst="circularArrow">
          <a:avLst>
            <a:gd name="adj1" fmla="val 5984"/>
            <a:gd name="adj2" fmla="val 394124"/>
            <a:gd name="adj3" fmla="val 13313824"/>
            <a:gd name="adj4" fmla="val 10508221"/>
            <a:gd name="adj5" fmla="val 6981"/>
          </a:avLst>
        </a:prstGeom>
        <a:solidFill>
          <a:srgbClr val="0070C0"/>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18F3-ABEB-4C4A-A45C-53845BF5329B}" type="datetimeFigureOut">
              <a:rPr lang="tr-TR" smtClean="0"/>
              <a:t>17.04.2020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B93BF-0724-44E4-87B6-3FAFC652A156}" type="slidenum">
              <a:rPr lang="tr-TR" smtClean="0"/>
              <a:t>‹#›</a:t>
            </a:fld>
            <a:endParaRPr lang="tr-TR"/>
          </a:p>
        </p:txBody>
      </p:sp>
    </p:spTree>
    <p:extLst>
      <p:ext uri="{BB962C8B-B14F-4D97-AF65-F5344CB8AC3E}">
        <p14:creationId xmlns:p14="http://schemas.microsoft.com/office/powerpoint/2010/main" val="2982597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Hello everyone. I’m Sadullah. </a:t>
            </a:r>
          </a:p>
          <a:p>
            <a:endParaRPr lang="tr-TR" dirty="0"/>
          </a:p>
          <a:p>
            <a:endParaRPr lang="tr-TR" dirty="0"/>
          </a:p>
          <a:p>
            <a:r>
              <a:rPr lang="tr-TR" dirty="0"/>
              <a:t>(herkes adını söyler)</a:t>
            </a:r>
          </a:p>
          <a:p>
            <a:r>
              <a:rPr lang="tr-TR" dirty="0"/>
              <a:t>We’re gonna present our project </a:t>
            </a:r>
          </a:p>
          <a:p>
            <a:r>
              <a:rPr lang="tr-TR" dirty="0"/>
              <a:t>that name is </a:t>
            </a:r>
            <a:r>
              <a:rPr lang="tr-TR" b="1" i="1" dirty="0"/>
              <a:t>POST-FIXER </a:t>
            </a:r>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1</a:t>
            </a:fld>
            <a:endParaRPr lang="tr-TR" dirty="0"/>
          </a:p>
        </p:txBody>
      </p:sp>
    </p:spTree>
    <p:extLst>
      <p:ext uri="{BB962C8B-B14F-4D97-AF65-F5344CB8AC3E}">
        <p14:creationId xmlns:p14="http://schemas.microsoft.com/office/powerpoint/2010/main" val="1903346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Due to COVID-19, we weren’t able to get this Project done face to face and sometimes we couldn’t ask problems we encountered during the Project process to the lecturers in an easy way but to accomplish the project given to us, we put an extra effort and learned to cope with the difficulties.</a:t>
            </a:r>
            <a:br>
              <a:rPr lang="en-US" dirty="0"/>
            </a:br>
            <a:r>
              <a:rPr lang="en-US" sz="1200" b="0" i="0" kern="1200" dirty="0">
                <a:solidFill>
                  <a:schemeClr val="tx1"/>
                </a:solidFill>
                <a:effectLst/>
                <a:latin typeface="+mn-lt"/>
                <a:ea typeface="+mn-ea"/>
                <a:cs typeface="+mn-cs"/>
              </a:rPr>
              <a:t>Creating unnecessary classes caused disorder look of code.</a:t>
            </a:r>
            <a:br>
              <a:rPr lang="en-US" dirty="0"/>
            </a:br>
            <a:r>
              <a:rPr lang="en-US" sz="1200" b="0" i="0" kern="1200" dirty="0">
                <a:solidFill>
                  <a:schemeClr val="tx1"/>
                </a:solidFill>
                <a:effectLst/>
                <a:latin typeface="+mn-lt"/>
                <a:ea typeface="+mn-ea"/>
                <a:cs typeface="+mn-cs"/>
              </a:rPr>
              <a:t>We started using stack in some parts at first but it was not effectively using them in some algorithms in a simple way. That’s why we prefer using a circular queue.</a:t>
            </a:r>
            <a:br>
              <a:rPr lang="en-US" dirty="0"/>
            </a:br>
            <a:r>
              <a:rPr lang="en-US" sz="1200" b="0" i="0" kern="1200" dirty="0">
                <a:solidFill>
                  <a:schemeClr val="tx1"/>
                </a:solidFill>
                <a:effectLst/>
                <a:latin typeface="+mn-lt"/>
                <a:ea typeface="+mn-ea"/>
                <a:cs typeface="+mn-cs"/>
              </a:rPr>
              <a:t>In some parts, the code has been gone through to deadlock with infinite loops.</a:t>
            </a:r>
            <a:endParaRPr lang="tr-TR" sz="1200" dirty="0"/>
          </a:p>
        </p:txBody>
      </p:sp>
      <p:sp>
        <p:nvSpPr>
          <p:cNvPr id="4" name="Slide Number Placeholder 3"/>
          <p:cNvSpPr>
            <a:spLocks noGrp="1"/>
          </p:cNvSpPr>
          <p:nvPr>
            <p:ph type="sldNum" sz="quarter" idx="5"/>
          </p:nvPr>
        </p:nvSpPr>
        <p:spPr/>
        <p:txBody>
          <a:bodyPr/>
          <a:lstStyle/>
          <a:p>
            <a:fld id="{662B93BF-0724-44E4-87B6-3FAFC652A156}" type="slidenum">
              <a:rPr lang="tr-TR" smtClean="0"/>
              <a:t>10</a:t>
            </a:fld>
            <a:endParaRPr lang="tr-TR"/>
          </a:p>
        </p:txBody>
      </p:sp>
    </p:spTree>
    <p:extLst>
      <p:ext uri="{BB962C8B-B14F-4D97-AF65-F5344CB8AC3E}">
        <p14:creationId xmlns:p14="http://schemas.microsoft.com/office/powerpoint/2010/main" val="111133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11</a:t>
            </a:fld>
            <a:endParaRPr lang="tr-TR"/>
          </a:p>
        </p:txBody>
      </p:sp>
    </p:spTree>
    <p:extLst>
      <p:ext uri="{BB962C8B-B14F-4D97-AF65-F5344CB8AC3E}">
        <p14:creationId xmlns:p14="http://schemas.microsoft.com/office/powerpoint/2010/main" val="338848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tr-TR" dirty="0"/>
              <a:t>We have used these functions. However, we’ll look at </a:t>
            </a:r>
            <a:r>
              <a:rPr lang="tr-TR" cap="none" dirty="0"/>
              <a:t>fillScreen(),fillInput()</a:t>
            </a:r>
            <a:r>
              <a:rPr lang="tr-TR" sz="1200" cap="none" dirty="0"/>
              <a:t>,takeMode(), and evaluationMode().</a:t>
            </a:r>
          </a:p>
        </p:txBody>
      </p:sp>
      <p:sp>
        <p:nvSpPr>
          <p:cNvPr id="4" name="Slide Number Placeholder 3"/>
          <p:cNvSpPr>
            <a:spLocks noGrp="1"/>
          </p:cNvSpPr>
          <p:nvPr>
            <p:ph type="sldNum" sz="quarter" idx="5"/>
          </p:nvPr>
        </p:nvSpPr>
        <p:spPr/>
        <p:txBody>
          <a:bodyPr/>
          <a:lstStyle/>
          <a:p>
            <a:fld id="{662B93BF-0724-44E4-87B6-3FAFC652A156}" type="slidenum">
              <a:rPr lang="tr-TR" smtClean="0"/>
              <a:t>12</a:t>
            </a:fld>
            <a:endParaRPr lang="tr-TR"/>
          </a:p>
        </p:txBody>
      </p:sp>
    </p:spTree>
    <p:extLst>
      <p:ext uri="{BB962C8B-B14F-4D97-AF65-F5344CB8AC3E}">
        <p14:creationId xmlns:p14="http://schemas.microsoft.com/office/powerpoint/2010/main" val="1819774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constructure we have a do-while loop that contains fillScreen, printScreen and freeMode method as you see.</a:t>
            </a:r>
          </a:p>
        </p:txBody>
      </p:sp>
      <p:sp>
        <p:nvSpPr>
          <p:cNvPr id="4" name="Slide Number Placeholder 3"/>
          <p:cNvSpPr>
            <a:spLocks noGrp="1"/>
          </p:cNvSpPr>
          <p:nvPr>
            <p:ph type="sldNum" sz="quarter" idx="5"/>
          </p:nvPr>
        </p:nvSpPr>
        <p:spPr/>
        <p:txBody>
          <a:bodyPr/>
          <a:lstStyle/>
          <a:p>
            <a:fld id="{662B93BF-0724-44E4-87B6-3FAFC652A156}" type="slidenum">
              <a:rPr lang="tr-TR" smtClean="0"/>
              <a:t>13</a:t>
            </a:fld>
            <a:endParaRPr lang="tr-TR"/>
          </a:p>
        </p:txBody>
      </p:sp>
    </p:spTree>
    <p:extLst>
      <p:ext uri="{BB962C8B-B14F-4D97-AF65-F5344CB8AC3E}">
        <p14:creationId xmlns:p14="http://schemas.microsoft.com/office/powerpoint/2010/main" val="224113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beginning of </a:t>
            </a:r>
            <a:r>
              <a:rPr lang="en-US" dirty="0" err="1"/>
              <a:t>takeMode</a:t>
            </a:r>
            <a:r>
              <a:rPr lang="en-US" dirty="0"/>
              <a:t>(), </a:t>
            </a:r>
            <a:r>
              <a:rPr lang="tr-TR" dirty="0"/>
              <a:t>h</a:t>
            </a:r>
            <a:r>
              <a:rPr lang="en-US" dirty="0"/>
              <a:t>ere, if counter equals fifty’s multiple like fifty, one hundred; time is decreased and the screen is printed. The number is fifty</a:t>
            </a:r>
            <a:r>
              <a:rPr lang="tr-TR" dirty="0"/>
              <a:t>.</a:t>
            </a:r>
            <a:r>
              <a:rPr lang="en-US" dirty="0"/>
              <a:t> Because we have used twenty milliseconds in </a:t>
            </a:r>
            <a:r>
              <a:rPr lang="en-US" dirty="0" err="1"/>
              <a:t>threadSleep</a:t>
            </a:r>
            <a:r>
              <a:rPr lang="en-US" dirty="0"/>
              <a:t>() function. Hence, for an independent time</a:t>
            </a:r>
            <a:r>
              <a:rPr lang="tr-TR" dirty="0"/>
              <a:t>,</a:t>
            </a:r>
            <a:r>
              <a:rPr lang="en-US" dirty="0"/>
              <a:t> fifty times twenty equals one thousand milliseconds. It equals one real second</a:t>
            </a:r>
            <a:r>
              <a:rPr lang="tr-TR" dirty="0"/>
              <a:t> approximately</a:t>
            </a:r>
            <a:r>
              <a:rPr lang="en-US" dirty="0"/>
              <a:t>.</a:t>
            </a:r>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14</a:t>
            </a:fld>
            <a:endParaRPr lang="tr-TR"/>
          </a:p>
        </p:txBody>
      </p:sp>
    </p:spTree>
    <p:extLst>
      <p:ext uri="{BB962C8B-B14F-4D97-AF65-F5344CB8AC3E}">
        <p14:creationId xmlns:p14="http://schemas.microsoft.com/office/powerpoint/2010/main" val="79818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cs typeface="Calibri"/>
              </a:rPr>
              <a:t>Here</a:t>
            </a:r>
            <a:r>
              <a:rPr lang="en-US" sz="1200" dirty="0">
                <a:cs typeface="Calibri"/>
              </a:rPr>
              <a:t>, </a:t>
            </a:r>
            <a:r>
              <a:rPr lang="tr-TR" sz="1200" dirty="0">
                <a:cs typeface="Calibri"/>
              </a:rPr>
              <a:t>I’ll explain a little bit. I</a:t>
            </a:r>
            <a:r>
              <a:rPr lang="en-US" sz="1200" dirty="0">
                <a:cs typeface="Calibri"/>
              </a:rPr>
              <a:t>f </a:t>
            </a:r>
            <a:r>
              <a:rPr lang="tr-TR" sz="1200" dirty="0">
                <a:cs typeface="Calibri"/>
              </a:rPr>
              <a:t>the</a:t>
            </a:r>
            <a:r>
              <a:rPr lang="en-US" sz="1200" dirty="0">
                <a:cs typeface="Calibri"/>
              </a:rPr>
              <a:t> user presses D or right arrow button, </a:t>
            </a:r>
            <a:r>
              <a:rPr lang="en-US" sz="1200" dirty="0" err="1">
                <a:cs typeface="Calibri"/>
              </a:rPr>
              <a:t>cursorx</a:t>
            </a:r>
            <a:r>
              <a:rPr lang="en-US" sz="1200" dirty="0">
                <a:cs typeface="Calibri"/>
              </a:rPr>
              <a:t> is increased. Then the program checks the boundary on the screen in case the cursor is out of screen boundary. Here if the element is </a:t>
            </a:r>
            <a:r>
              <a:rPr lang="tr-TR" sz="1200" dirty="0">
                <a:cs typeface="Calibri"/>
              </a:rPr>
              <a:t>an </a:t>
            </a:r>
            <a:r>
              <a:rPr lang="en-US" sz="1200" dirty="0">
                <a:cs typeface="Calibri"/>
              </a:rPr>
              <a:t>operator, it is </a:t>
            </a:r>
            <a:r>
              <a:rPr lang="tr-TR" sz="1200" dirty="0">
                <a:cs typeface="Calibri"/>
              </a:rPr>
              <a:t>inserted</a:t>
            </a:r>
            <a:r>
              <a:rPr lang="en-US" sz="1200" dirty="0">
                <a:cs typeface="Calibri"/>
              </a:rPr>
              <a:t> to expression queue. On the other hand, if the element is number, it is </a:t>
            </a:r>
            <a:r>
              <a:rPr lang="tr-TR" sz="1200" dirty="0">
                <a:cs typeface="Calibri"/>
              </a:rPr>
              <a:t>inserted</a:t>
            </a:r>
            <a:r>
              <a:rPr lang="en-US" sz="1200" dirty="0">
                <a:cs typeface="Calibri"/>
              </a:rPr>
              <a:t> totally until the number’s end. If </a:t>
            </a:r>
            <a:r>
              <a:rPr lang="tr-TR" sz="1200" dirty="0">
                <a:cs typeface="Calibri"/>
              </a:rPr>
              <a:t>the</a:t>
            </a:r>
            <a:r>
              <a:rPr lang="en-US" sz="1200" dirty="0">
                <a:cs typeface="Calibri"/>
              </a:rPr>
              <a:t> while loop works, then </a:t>
            </a:r>
            <a:r>
              <a:rPr lang="tr-TR" sz="1200" dirty="0">
                <a:cs typeface="Calibri"/>
              </a:rPr>
              <a:t>the </a:t>
            </a:r>
            <a:r>
              <a:rPr lang="en-US" sz="1200" dirty="0">
                <a:cs typeface="Calibri"/>
              </a:rPr>
              <a:t>taken express</a:t>
            </a:r>
            <a:r>
              <a:rPr lang="tr-TR" sz="1200" dirty="0">
                <a:cs typeface="Calibri"/>
              </a:rPr>
              <a:t> </a:t>
            </a:r>
            <a:r>
              <a:rPr lang="en-US" sz="1200" dirty="0">
                <a:cs typeface="Calibri"/>
              </a:rPr>
              <a:t>is </a:t>
            </a:r>
            <a:r>
              <a:rPr lang="tr-TR" sz="1200" dirty="0">
                <a:cs typeface="Calibri"/>
              </a:rPr>
              <a:t>inserted to expression queue</a:t>
            </a:r>
            <a:r>
              <a:rPr lang="en-US" sz="1200" dirty="0">
                <a:cs typeface="Calibri"/>
              </a:rPr>
              <a:t>.</a:t>
            </a:r>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15</a:t>
            </a:fld>
            <a:endParaRPr lang="tr-TR"/>
          </a:p>
        </p:txBody>
      </p:sp>
    </p:spTree>
    <p:extLst>
      <p:ext uri="{BB962C8B-B14F-4D97-AF65-F5344CB8AC3E}">
        <p14:creationId xmlns:p14="http://schemas.microsoft.com/office/powerpoint/2010/main" val="1532415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Lastly, if the user presses F key, expression score is calculated and evaluation mode is run.</a:t>
            </a:r>
          </a:p>
        </p:txBody>
      </p:sp>
      <p:sp>
        <p:nvSpPr>
          <p:cNvPr id="4" name="Slide Number Placeholder 3"/>
          <p:cNvSpPr>
            <a:spLocks noGrp="1"/>
          </p:cNvSpPr>
          <p:nvPr>
            <p:ph type="sldNum" sz="quarter" idx="5"/>
          </p:nvPr>
        </p:nvSpPr>
        <p:spPr/>
        <p:txBody>
          <a:bodyPr/>
          <a:lstStyle/>
          <a:p>
            <a:fld id="{662B93BF-0724-44E4-87B6-3FAFC652A156}" type="slidenum">
              <a:rPr lang="tr-TR" smtClean="0"/>
              <a:t>16</a:t>
            </a:fld>
            <a:endParaRPr lang="tr-TR"/>
          </a:p>
        </p:txBody>
      </p:sp>
    </p:spTree>
    <p:extLst>
      <p:ext uri="{BB962C8B-B14F-4D97-AF65-F5344CB8AC3E}">
        <p14:creationId xmlns:p14="http://schemas.microsoft.com/office/powerpoint/2010/main" val="3449514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17</a:t>
            </a:fld>
            <a:endParaRPr lang="tr-TR"/>
          </a:p>
        </p:txBody>
      </p:sp>
    </p:spTree>
    <p:extLst>
      <p:ext uri="{BB962C8B-B14F-4D97-AF65-F5344CB8AC3E}">
        <p14:creationId xmlns:p14="http://schemas.microsoft.com/office/powerpoint/2010/main" val="1955051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18</a:t>
            </a:fld>
            <a:endParaRPr lang="tr-TR"/>
          </a:p>
        </p:txBody>
      </p:sp>
    </p:spTree>
    <p:extLst>
      <p:ext uri="{BB962C8B-B14F-4D97-AF65-F5344CB8AC3E}">
        <p14:creationId xmlns:p14="http://schemas.microsoft.com/office/powerpoint/2010/main" val="3716134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Here it’s an example of the game. The game is started from FREE mode.</a:t>
            </a:r>
          </a:p>
        </p:txBody>
      </p:sp>
      <p:sp>
        <p:nvSpPr>
          <p:cNvPr id="4" name="Slide Number Placeholder 3"/>
          <p:cNvSpPr>
            <a:spLocks noGrp="1"/>
          </p:cNvSpPr>
          <p:nvPr>
            <p:ph type="sldNum" sz="quarter" idx="5"/>
          </p:nvPr>
        </p:nvSpPr>
        <p:spPr/>
        <p:txBody>
          <a:bodyPr/>
          <a:lstStyle/>
          <a:p>
            <a:fld id="{662B93BF-0724-44E4-87B6-3FAFC652A156}" type="slidenum">
              <a:rPr lang="tr-TR" smtClean="0"/>
              <a:t>19</a:t>
            </a:fld>
            <a:endParaRPr lang="tr-TR"/>
          </a:p>
        </p:txBody>
      </p:sp>
    </p:spTree>
    <p:extLst>
      <p:ext uri="{BB962C8B-B14F-4D97-AF65-F5344CB8AC3E}">
        <p14:creationId xmlns:p14="http://schemas.microsoft.com/office/powerpoint/2010/main" val="54914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our OUTLINE.</a:t>
            </a:r>
          </a:p>
          <a:p>
            <a:r>
              <a:rPr lang="tr-TR" dirty="0"/>
              <a:t>We’re gonna follow these titles.</a:t>
            </a:r>
          </a:p>
        </p:txBody>
      </p:sp>
      <p:sp>
        <p:nvSpPr>
          <p:cNvPr id="4" name="Slide Number Placeholder 3"/>
          <p:cNvSpPr>
            <a:spLocks noGrp="1"/>
          </p:cNvSpPr>
          <p:nvPr>
            <p:ph type="sldNum" sz="quarter" idx="5"/>
          </p:nvPr>
        </p:nvSpPr>
        <p:spPr/>
        <p:txBody>
          <a:bodyPr/>
          <a:lstStyle/>
          <a:p>
            <a:fld id="{662B93BF-0724-44E4-87B6-3FAFC652A156}" type="slidenum">
              <a:rPr lang="tr-TR" smtClean="0"/>
              <a:t>2</a:t>
            </a:fld>
            <a:endParaRPr lang="tr-TR"/>
          </a:p>
        </p:txBody>
      </p:sp>
    </p:spTree>
    <p:extLst>
      <p:ext uri="{BB962C8B-B14F-4D97-AF65-F5344CB8AC3E}">
        <p14:creationId xmlns:p14="http://schemas.microsoft.com/office/powerpoint/2010/main" val="24705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Here expression is taken.</a:t>
            </a:r>
          </a:p>
        </p:txBody>
      </p:sp>
      <p:sp>
        <p:nvSpPr>
          <p:cNvPr id="4" name="Slide Number Placeholder 3"/>
          <p:cNvSpPr>
            <a:spLocks noGrp="1"/>
          </p:cNvSpPr>
          <p:nvPr>
            <p:ph type="sldNum" sz="quarter" idx="5"/>
          </p:nvPr>
        </p:nvSpPr>
        <p:spPr/>
        <p:txBody>
          <a:bodyPr/>
          <a:lstStyle/>
          <a:p>
            <a:fld id="{662B93BF-0724-44E4-87B6-3FAFC652A156}" type="slidenum">
              <a:rPr lang="tr-TR" smtClean="0"/>
              <a:t>20</a:t>
            </a:fld>
            <a:endParaRPr lang="tr-TR"/>
          </a:p>
        </p:txBody>
      </p:sp>
    </p:spTree>
    <p:extLst>
      <p:ext uri="{BB962C8B-B14F-4D97-AF65-F5344CB8AC3E}">
        <p14:creationId xmlns:p14="http://schemas.microsoft.com/office/powerpoint/2010/main" val="3957159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Ninty seven is added to sample stack box.</a:t>
            </a:r>
          </a:p>
        </p:txBody>
      </p:sp>
      <p:sp>
        <p:nvSpPr>
          <p:cNvPr id="4" name="Slide Number Placeholder 3"/>
          <p:cNvSpPr>
            <a:spLocks noGrp="1"/>
          </p:cNvSpPr>
          <p:nvPr>
            <p:ph type="sldNum" sz="quarter" idx="5"/>
          </p:nvPr>
        </p:nvSpPr>
        <p:spPr/>
        <p:txBody>
          <a:bodyPr/>
          <a:lstStyle/>
          <a:p>
            <a:fld id="{662B93BF-0724-44E4-87B6-3FAFC652A156}" type="slidenum">
              <a:rPr lang="tr-TR" smtClean="0"/>
              <a:t>21</a:t>
            </a:fld>
            <a:endParaRPr lang="tr-TR"/>
          </a:p>
        </p:txBody>
      </p:sp>
    </p:spTree>
    <p:extLst>
      <p:ext uri="{BB962C8B-B14F-4D97-AF65-F5344CB8AC3E}">
        <p14:creationId xmlns:p14="http://schemas.microsoft.com/office/powerpoint/2010/main" val="3267500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Three is added to sample stack box.</a:t>
            </a:r>
          </a:p>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22</a:t>
            </a:fld>
            <a:endParaRPr lang="tr-TR"/>
          </a:p>
        </p:txBody>
      </p:sp>
    </p:spTree>
    <p:extLst>
      <p:ext uri="{BB962C8B-B14F-4D97-AF65-F5344CB8AC3E}">
        <p14:creationId xmlns:p14="http://schemas.microsoft.com/office/powerpoint/2010/main" val="3307000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Then Ninty seven is divided three.</a:t>
            </a:r>
            <a:r>
              <a:rPr lang="en-US" dirty="0"/>
              <a:t>It rounds the result to the nearest integer</a:t>
            </a:r>
            <a:r>
              <a:rPr lang="tr-TR" dirty="0"/>
              <a:t>.</a:t>
            </a:r>
          </a:p>
        </p:txBody>
      </p:sp>
      <p:sp>
        <p:nvSpPr>
          <p:cNvPr id="4" name="Slide Number Placeholder 3"/>
          <p:cNvSpPr>
            <a:spLocks noGrp="1"/>
          </p:cNvSpPr>
          <p:nvPr>
            <p:ph type="sldNum" sz="quarter" idx="5"/>
          </p:nvPr>
        </p:nvSpPr>
        <p:spPr/>
        <p:txBody>
          <a:bodyPr/>
          <a:lstStyle/>
          <a:p>
            <a:fld id="{662B93BF-0724-44E4-87B6-3FAFC652A156}" type="slidenum">
              <a:rPr lang="tr-TR" smtClean="0"/>
              <a:t>23</a:t>
            </a:fld>
            <a:endParaRPr lang="tr-TR"/>
          </a:p>
        </p:txBody>
      </p:sp>
    </p:spTree>
    <p:extLst>
      <p:ext uri="{BB962C8B-B14F-4D97-AF65-F5344CB8AC3E}">
        <p14:creationId xmlns:p14="http://schemas.microsoft.com/office/powerpoint/2010/main" val="2130409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the taken expression is</a:t>
            </a:r>
            <a:r>
              <a:rPr lang="tr-TR" dirty="0"/>
              <a:t> not</a:t>
            </a:r>
            <a:r>
              <a:rPr lang="en-US" dirty="0"/>
              <a:t> proper? In this case, the program will not print the stack step by step unnecessarily.</a:t>
            </a:r>
          </a:p>
        </p:txBody>
      </p:sp>
      <p:sp>
        <p:nvSpPr>
          <p:cNvPr id="4" name="Slide Number Placeholder 3"/>
          <p:cNvSpPr>
            <a:spLocks noGrp="1"/>
          </p:cNvSpPr>
          <p:nvPr>
            <p:ph type="sldNum" sz="quarter" idx="5"/>
          </p:nvPr>
        </p:nvSpPr>
        <p:spPr/>
        <p:txBody>
          <a:bodyPr/>
          <a:lstStyle/>
          <a:p>
            <a:fld id="{662B93BF-0724-44E4-87B6-3FAFC652A156}" type="slidenum">
              <a:rPr lang="tr-TR" smtClean="0"/>
              <a:t>24</a:t>
            </a:fld>
            <a:endParaRPr lang="tr-TR"/>
          </a:p>
        </p:txBody>
      </p:sp>
    </p:spTree>
    <p:extLst>
      <p:ext uri="{BB962C8B-B14F-4D97-AF65-F5344CB8AC3E}">
        <p14:creationId xmlns:p14="http://schemas.microsoft.com/office/powerpoint/2010/main" val="330993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779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WHAT WE HAVE LEARNED?? … </a:t>
            </a:r>
            <a:br>
              <a:rPr lang="en-US" sz="2800" dirty="0"/>
            </a:br>
            <a:r>
              <a:rPr lang="en-US" sz="1200" b="0" i="0" kern="1200" dirty="0">
                <a:solidFill>
                  <a:schemeClr val="tx1"/>
                </a:solidFill>
                <a:effectLst/>
                <a:latin typeface="+mn-lt"/>
                <a:ea typeface="+mn-ea"/>
                <a:cs typeface="+mn-cs"/>
              </a:rPr>
              <a:t>We have learned: Effective usage of the stack, circular queue and usage of the enigma. </a:t>
            </a:r>
            <a:br>
              <a:rPr lang="en-US" sz="2800" dirty="0"/>
            </a:br>
            <a:r>
              <a:rPr lang="en-US" sz="1200" b="0" i="0" kern="1200" dirty="0">
                <a:solidFill>
                  <a:schemeClr val="tx1"/>
                </a:solidFill>
                <a:effectLst/>
                <a:latin typeface="+mn-lt"/>
                <a:ea typeface="+mn-ea"/>
                <a:cs typeface="+mn-cs"/>
              </a:rPr>
              <a:t>Also, we have learned to work online. It was like hard at the beginning. But, we got used to it.</a:t>
            </a:r>
            <a:br>
              <a:rPr lang="en-US" sz="2800" dirty="0"/>
            </a:br>
            <a:r>
              <a:rPr lang="en-US" sz="1200" b="0" i="0" kern="1200" dirty="0">
                <a:solidFill>
                  <a:schemeClr val="tx1"/>
                </a:solidFill>
                <a:effectLst/>
                <a:latin typeface="+mn-lt"/>
                <a:ea typeface="+mn-ea"/>
                <a:cs typeface="+mn-cs"/>
              </a:rPr>
              <a:t>I can </a:t>
            </a:r>
            <a:r>
              <a:rPr lang="en-US" sz="1200" b="0" i="0" kern="1200" dirty="0" err="1">
                <a:solidFill>
                  <a:schemeClr val="tx1"/>
                </a:solidFill>
                <a:effectLst/>
                <a:latin typeface="+mn-lt"/>
                <a:ea typeface="+mn-ea"/>
                <a:cs typeface="+mn-cs"/>
              </a:rPr>
              <a:t>honourably</a:t>
            </a:r>
            <a:r>
              <a:rPr lang="en-US" sz="1200" b="0" i="0" kern="1200" dirty="0">
                <a:solidFill>
                  <a:schemeClr val="tx1"/>
                </a:solidFill>
                <a:effectLst/>
                <a:latin typeface="+mn-lt"/>
                <a:ea typeface="+mn-ea"/>
                <a:cs typeface="+mn-cs"/>
              </a:rPr>
              <a:t> say that The project has been accomplished on time exactly and successfully.</a:t>
            </a:r>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25</a:t>
            </a:fld>
            <a:endParaRPr lang="tr-TR"/>
          </a:p>
        </p:txBody>
      </p:sp>
    </p:spTree>
    <p:extLst>
      <p:ext uri="{BB962C8B-B14F-4D97-AF65-F5344CB8AC3E}">
        <p14:creationId xmlns:p14="http://schemas.microsoft.com/office/powerpoint/2010/main" val="2007514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Here, our references. </a:t>
            </a:r>
          </a:p>
          <a:p>
            <a:r>
              <a:rPr lang="tr-TR" dirty="0"/>
              <a:t>We make some reaserch from Stackoverflow to implament stack and circular queue.</a:t>
            </a:r>
          </a:p>
          <a:p>
            <a:r>
              <a:rPr lang="tr-TR" dirty="0"/>
              <a:t>Besides, we’ve used canva to make a poster.</a:t>
            </a:r>
          </a:p>
        </p:txBody>
      </p:sp>
      <p:sp>
        <p:nvSpPr>
          <p:cNvPr id="4" name="Slide Number Placeholder 3"/>
          <p:cNvSpPr>
            <a:spLocks noGrp="1"/>
          </p:cNvSpPr>
          <p:nvPr>
            <p:ph type="sldNum" sz="quarter" idx="5"/>
          </p:nvPr>
        </p:nvSpPr>
        <p:spPr/>
        <p:txBody>
          <a:bodyPr/>
          <a:lstStyle/>
          <a:p>
            <a:fld id="{662B93BF-0724-44E4-87B6-3FAFC652A156}" type="slidenum">
              <a:rPr lang="tr-TR" smtClean="0"/>
              <a:t>26</a:t>
            </a:fld>
            <a:endParaRPr lang="tr-TR"/>
          </a:p>
        </p:txBody>
      </p:sp>
    </p:spTree>
    <p:extLst>
      <p:ext uri="{BB962C8B-B14F-4D97-AF65-F5344CB8AC3E}">
        <p14:creationId xmlns:p14="http://schemas.microsoft.com/office/powerpoint/2010/main" val="441241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our poster</a:t>
            </a:r>
          </a:p>
        </p:txBody>
      </p:sp>
      <p:sp>
        <p:nvSpPr>
          <p:cNvPr id="4" name="Slide Number Placeholder 3"/>
          <p:cNvSpPr>
            <a:spLocks noGrp="1"/>
          </p:cNvSpPr>
          <p:nvPr>
            <p:ph type="sldNum" sz="quarter" idx="5"/>
          </p:nvPr>
        </p:nvSpPr>
        <p:spPr/>
        <p:txBody>
          <a:bodyPr/>
          <a:lstStyle/>
          <a:p>
            <a:fld id="{662B93BF-0724-44E4-87B6-3FAFC652A156}" type="slidenum">
              <a:rPr lang="tr-TR" smtClean="0"/>
              <a:t>27</a:t>
            </a:fld>
            <a:endParaRPr lang="tr-TR"/>
          </a:p>
        </p:txBody>
      </p:sp>
    </p:spTree>
    <p:extLst>
      <p:ext uri="{BB962C8B-B14F-4D97-AF65-F5344CB8AC3E}">
        <p14:creationId xmlns:p14="http://schemas.microsoft.com/office/powerpoint/2010/main" val="3551759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28</a:t>
            </a:fld>
            <a:endParaRPr lang="tr-TR"/>
          </a:p>
        </p:txBody>
      </p:sp>
    </p:spTree>
    <p:extLst>
      <p:ext uri="{BB962C8B-B14F-4D97-AF65-F5344CB8AC3E}">
        <p14:creationId xmlns:p14="http://schemas.microsoft.com/office/powerpoint/2010/main" val="428376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7790" lvl="1" indent="0">
              <a:buNone/>
            </a:pPr>
            <a:r>
              <a:rPr lang="tr-TR" sz="3200" i="1" dirty="0">
                <a:solidFill>
                  <a:schemeClr val="tx1"/>
                </a:solidFill>
                <a:cs typeface="Calibri"/>
              </a:rPr>
              <a:t>Post-Fixer is a </a:t>
            </a:r>
            <a:r>
              <a:rPr lang="tr-TR" sz="3200" i="1" dirty="0">
                <a:cs typeface="Calibri"/>
              </a:rPr>
              <a:t>one-player game that a player generates a proper post-fix expression by using symbols from a dynamic board and collects points bound to the expression’s symbol sequence with considering post-fix rules.</a:t>
            </a:r>
            <a:endParaRPr lang="tr-TR" sz="3200" i="1" dirty="0">
              <a:solidFill>
                <a:schemeClr val="tx1"/>
              </a:solidFill>
              <a:cs typeface="Calibri"/>
            </a:endParaRPr>
          </a:p>
        </p:txBody>
      </p:sp>
      <p:sp>
        <p:nvSpPr>
          <p:cNvPr id="4" name="Slide Number Placeholder 3"/>
          <p:cNvSpPr>
            <a:spLocks noGrp="1"/>
          </p:cNvSpPr>
          <p:nvPr>
            <p:ph type="sldNum" sz="quarter" idx="5"/>
          </p:nvPr>
        </p:nvSpPr>
        <p:spPr/>
        <p:txBody>
          <a:bodyPr/>
          <a:lstStyle/>
          <a:p>
            <a:fld id="{662B93BF-0724-44E4-87B6-3FAFC652A156}" type="slidenum">
              <a:rPr lang="tr-TR" smtClean="0"/>
              <a:t>3</a:t>
            </a:fld>
            <a:endParaRPr lang="tr-TR"/>
          </a:p>
        </p:txBody>
      </p:sp>
    </p:spTree>
    <p:extLst>
      <p:ext uri="{BB962C8B-B14F-4D97-AF65-F5344CB8AC3E}">
        <p14:creationId xmlns:p14="http://schemas.microsoft.com/office/powerpoint/2010/main" val="292364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i="1" dirty="0"/>
              <a:t>The program checks the expression we created step by step  and does calculations with opeations numerically.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i="1" dirty="0"/>
              <a:t>If the post-fix expression is not proper the program gives penalty points to the player’s total score by controlling it.</a:t>
            </a:r>
          </a:p>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4</a:t>
            </a:fld>
            <a:endParaRPr lang="tr-TR"/>
          </a:p>
        </p:txBody>
      </p:sp>
    </p:spTree>
    <p:extLst>
      <p:ext uri="{BB962C8B-B14F-4D97-AF65-F5344CB8AC3E}">
        <p14:creationId xmlns:p14="http://schemas.microsoft.com/office/powerpoint/2010/main" val="345057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Requirements is Java knowledge absolutely.</a:t>
            </a:r>
          </a:p>
          <a:p>
            <a:r>
              <a:rPr lang="tr-TR" dirty="0"/>
              <a:t>Enigma library …</a:t>
            </a:r>
          </a:p>
          <a:p>
            <a:r>
              <a:rPr lang="tr-TR" dirty="0"/>
              <a:t>Also trello for communication.</a:t>
            </a:r>
          </a:p>
          <a:p>
            <a:r>
              <a:rPr lang="tr-TR" dirty="0"/>
              <a:t>Canva to make a poster. </a:t>
            </a:r>
          </a:p>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5</a:t>
            </a:fld>
            <a:endParaRPr lang="tr-TR"/>
          </a:p>
        </p:txBody>
      </p:sp>
    </p:spTree>
    <p:extLst>
      <p:ext uri="{BB962C8B-B14F-4D97-AF65-F5344CB8AC3E}">
        <p14:creationId xmlns:p14="http://schemas.microsoft.com/office/powerpoint/2010/main" val="176357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kern="1200" dirty="0">
                <a:solidFill>
                  <a:schemeClr val="tx1"/>
                </a:solidFill>
                <a:effectLst/>
                <a:latin typeface="+mn-lt"/>
                <a:ea typeface="+mn-ea"/>
                <a:cs typeface="+mn-cs"/>
              </a:rPr>
              <a:t>The first column represents the whole task that will be accomplished. The first row represents the project’s weeks. The diagonal informs dates, shows who worked on the planned work until the end of the project. Cause of postponing the second week of the project will be explained in problems encountered. </a:t>
            </a:r>
          </a:p>
          <a:p>
            <a:endParaRPr lang="tr-TR" dirty="0"/>
          </a:p>
        </p:txBody>
      </p:sp>
      <p:sp>
        <p:nvSpPr>
          <p:cNvPr id="4" name="Slide Number Placeholder 3"/>
          <p:cNvSpPr>
            <a:spLocks noGrp="1"/>
          </p:cNvSpPr>
          <p:nvPr>
            <p:ph type="sldNum" sz="quarter" idx="5"/>
          </p:nvPr>
        </p:nvSpPr>
        <p:spPr/>
        <p:txBody>
          <a:bodyPr/>
          <a:lstStyle/>
          <a:p>
            <a:fld id="{662B93BF-0724-44E4-87B6-3FAFC652A156}" type="slidenum">
              <a:rPr lang="tr-TR" smtClean="0"/>
              <a:t>6</a:t>
            </a:fld>
            <a:endParaRPr lang="tr-TR"/>
          </a:p>
        </p:txBody>
      </p:sp>
    </p:spTree>
    <p:extLst>
      <p:ext uri="{BB962C8B-B14F-4D97-AF65-F5344CB8AC3E}">
        <p14:creationId xmlns:p14="http://schemas.microsoft.com/office/powerpoint/2010/main" val="276772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We have done everything that wanted from us.</a:t>
            </a:r>
          </a:p>
        </p:txBody>
      </p:sp>
      <p:sp>
        <p:nvSpPr>
          <p:cNvPr id="4" name="Slide Number Placeholder 3"/>
          <p:cNvSpPr>
            <a:spLocks noGrp="1"/>
          </p:cNvSpPr>
          <p:nvPr>
            <p:ph type="sldNum" sz="quarter" idx="5"/>
          </p:nvPr>
        </p:nvSpPr>
        <p:spPr/>
        <p:txBody>
          <a:bodyPr/>
          <a:lstStyle/>
          <a:p>
            <a:fld id="{662B93BF-0724-44E4-87B6-3FAFC652A156}" type="slidenum">
              <a:rPr lang="tr-TR" smtClean="0"/>
              <a:t>7</a:t>
            </a:fld>
            <a:endParaRPr lang="tr-TR"/>
          </a:p>
        </p:txBody>
      </p:sp>
    </p:spTree>
    <p:extLst>
      <p:ext uri="{BB962C8B-B14F-4D97-AF65-F5344CB8AC3E}">
        <p14:creationId xmlns:p14="http://schemas.microsoft.com/office/powerpoint/2010/main" val="144967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66420" lvl="2"/>
            <a:r>
              <a:rPr lang="tr-TR" sz="3600" i="1" dirty="0">
                <a:solidFill>
                  <a:schemeClr val="tx1"/>
                </a:solidFill>
                <a:cs typeface="Calibri"/>
              </a:rPr>
              <a:t>There is no incomplete task.</a:t>
            </a:r>
          </a:p>
        </p:txBody>
      </p:sp>
      <p:sp>
        <p:nvSpPr>
          <p:cNvPr id="4" name="Slide Number Placeholder 3"/>
          <p:cNvSpPr>
            <a:spLocks noGrp="1"/>
          </p:cNvSpPr>
          <p:nvPr>
            <p:ph type="sldNum" sz="quarter" idx="5"/>
          </p:nvPr>
        </p:nvSpPr>
        <p:spPr/>
        <p:txBody>
          <a:bodyPr/>
          <a:lstStyle/>
          <a:p>
            <a:fld id="{662B93BF-0724-44E4-87B6-3FAFC652A156}" type="slidenum">
              <a:rPr lang="tr-TR" smtClean="0"/>
              <a:t>8</a:t>
            </a:fld>
            <a:endParaRPr lang="tr-TR"/>
          </a:p>
        </p:txBody>
      </p:sp>
    </p:spTree>
    <p:extLst>
      <p:ext uri="{BB962C8B-B14F-4D97-AF65-F5344CB8AC3E}">
        <p14:creationId xmlns:p14="http://schemas.microsoft.com/office/powerpoint/2010/main" val="387752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Additionally, we have implemented proper expression control at the beggining of the evaluation mode. Simay is gonna talk about it in algorithm part. Also, we have implemented extra keybord button for cursor movement. For instance, you can go right with pressing D or right arrow.</a:t>
            </a:r>
          </a:p>
        </p:txBody>
      </p:sp>
      <p:sp>
        <p:nvSpPr>
          <p:cNvPr id="4" name="Slide Number Placeholder 3"/>
          <p:cNvSpPr>
            <a:spLocks noGrp="1"/>
          </p:cNvSpPr>
          <p:nvPr>
            <p:ph type="sldNum" sz="quarter" idx="5"/>
          </p:nvPr>
        </p:nvSpPr>
        <p:spPr/>
        <p:txBody>
          <a:bodyPr/>
          <a:lstStyle/>
          <a:p>
            <a:fld id="{662B93BF-0724-44E4-87B6-3FAFC652A156}" type="slidenum">
              <a:rPr lang="tr-TR" smtClean="0"/>
              <a:t>9</a:t>
            </a:fld>
            <a:endParaRPr lang="tr-TR"/>
          </a:p>
        </p:txBody>
      </p:sp>
    </p:spTree>
    <p:extLst>
      <p:ext uri="{BB962C8B-B14F-4D97-AF65-F5344CB8AC3E}">
        <p14:creationId xmlns:p14="http://schemas.microsoft.com/office/powerpoint/2010/main" val="275839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21421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430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3905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719409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29061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696855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45564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493349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6790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84520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21872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92568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92016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8327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736113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06400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8624D31-43A5-475A-80CF-332C9F6DCF35}"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85561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624D31-43A5-475A-80CF-332C9F6DCF35}" type="datetimeFigureOut">
              <a:rPr lang="en-US" smtClean="0"/>
              <a:t>4/17/2020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2579249"/>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 id="2147484231" r:id="rId13"/>
    <p:sldLayoutId id="2147484232" r:id="rId14"/>
    <p:sldLayoutId id="2147484233" r:id="rId15"/>
    <p:sldLayoutId id="2147484234" r:id="rId16"/>
    <p:sldLayoutId id="214748423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svg"/></Relationships>
</file>

<file path=ppt/slides/_rels/slide26.xml.rels><?xml version="1.0" encoding="UTF-8" standalone="yes"?>
<Relationships xmlns="http://schemas.openxmlformats.org/package/2006/relationships"><Relationship Id="rId3" Type="http://schemas.openxmlformats.org/officeDocument/2006/relationships/hyperlink" Target="https://stackoverflow.com/questions/38678268/stack-implementation-in-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hyperlink" Target="https://www.canva.com/" TargetMode="External"/><Relationship Id="rId4" Type="http://schemas.openxmlformats.org/officeDocument/2006/relationships/hyperlink" Target="https://stackoverflow.com/questions/43156773/circular-queue-arra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6647" y="291933"/>
            <a:ext cx="6678706" cy="3135855"/>
          </a:xfrm>
        </p:spPr>
        <p:txBody>
          <a:bodyPr>
            <a:normAutofit/>
          </a:bodyPr>
          <a:lstStyle/>
          <a:p>
            <a:pPr algn="ctr"/>
            <a:r>
              <a:rPr lang="en-US" b="1" i="1" dirty="0"/>
              <a:t>PROJECT – II</a:t>
            </a:r>
            <a:br>
              <a:rPr lang="en-US" b="1" i="1" dirty="0"/>
            </a:br>
            <a:r>
              <a:rPr lang="tr-TR" b="1" i="1" dirty="0"/>
              <a:t>POST-FIXER </a:t>
            </a:r>
            <a:endParaRPr lang="en-US" b="1" i="1" dirty="0">
              <a:cs typeface="Calibri Light"/>
            </a:endParaRPr>
          </a:p>
        </p:txBody>
      </p:sp>
      <p:sp>
        <p:nvSpPr>
          <p:cNvPr id="3" name="Subtitle 2"/>
          <p:cNvSpPr>
            <a:spLocks noGrp="1"/>
          </p:cNvSpPr>
          <p:nvPr>
            <p:ph type="subTitle" idx="1"/>
          </p:nvPr>
        </p:nvSpPr>
        <p:spPr>
          <a:xfrm>
            <a:off x="275805" y="4624834"/>
            <a:ext cx="3502375" cy="2131202"/>
          </a:xfrm>
          <a:noFill/>
        </p:spPr>
        <p:txBody>
          <a:bodyPr vert="horz" lIns="91440" tIns="45720" rIns="91440" bIns="45720" rtlCol="0" anchor="t">
            <a:normAutofit/>
          </a:bodyPr>
          <a:lstStyle/>
          <a:p>
            <a:r>
              <a:rPr lang="en-US" sz="1800" b="1" dirty="0">
                <a:solidFill>
                  <a:schemeClr val="tx1"/>
                </a:solidFill>
                <a:cs typeface="Calibri Light"/>
              </a:rPr>
              <a:t>BY</a:t>
            </a:r>
            <a:endParaRPr lang="tr-TR" sz="1800" b="1" dirty="0">
              <a:solidFill>
                <a:schemeClr val="tx1"/>
              </a:solidFill>
              <a:cs typeface="Calibri Light"/>
            </a:endParaRPr>
          </a:p>
          <a:p>
            <a:r>
              <a:rPr lang="en-US" sz="1800" b="1" dirty="0">
                <a:solidFill>
                  <a:schemeClr val="tx1"/>
                </a:solidFill>
                <a:ea typeface="+mj-lt"/>
                <a:cs typeface="+mj-lt"/>
              </a:rPr>
              <a:t>2018510016 </a:t>
            </a:r>
            <a:r>
              <a:rPr lang="tr-TR" sz="1800" b="1" dirty="0">
                <a:solidFill>
                  <a:schemeClr val="tx1"/>
                </a:solidFill>
                <a:ea typeface="+mj-lt"/>
                <a:cs typeface="+mj-lt"/>
              </a:rPr>
              <a:t>SADULLAH CİHAN</a:t>
            </a:r>
          </a:p>
          <a:p>
            <a:r>
              <a:rPr lang="tr-TR" sz="1800" b="1" dirty="0">
                <a:ea typeface="+mj-lt"/>
                <a:cs typeface="+mj-lt"/>
              </a:rPr>
              <a:t>2019510018 SİMAY AYBERİK</a:t>
            </a:r>
          </a:p>
          <a:p>
            <a:r>
              <a:rPr lang="tr-TR" sz="1800" b="1" dirty="0">
                <a:solidFill>
                  <a:schemeClr val="tx1"/>
                </a:solidFill>
                <a:ea typeface="+mj-lt"/>
                <a:cs typeface="+mj-lt"/>
              </a:rPr>
              <a:t>2019510056 SAMET KERVAN</a:t>
            </a:r>
          </a:p>
        </p:txBody>
      </p:sp>
      <p:pic>
        <p:nvPicPr>
          <p:cNvPr id="7" name="Picture 6">
            <a:extLst>
              <a:ext uri="{FF2B5EF4-FFF2-40B4-BE49-F238E27FC236}">
                <a16:creationId xmlns:a16="http://schemas.microsoft.com/office/drawing/2014/main" id="{0930CF85-8CD0-476F-A054-AD32956B6D4B}"/>
              </a:ext>
            </a:extLst>
          </p:cNvPr>
          <p:cNvPicPr>
            <a:picLocks noChangeAspect="1"/>
          </p:cNvPicPr>
          <p:nvPr/>
        </p:nvPicPr>
        <p:blipFill>
          <a:blip r:embed="rId3"/>
          <a:stretch>
            <a:fillRect/>
          </a:stretch>
        </p:blipFill>
        <p:spPr>
          <a:xfrm>
            <a:off x="275805" y="291933"/>
            <a:ext cx="1542744" cy="1442982"/>
          </a:xfrm>
          <a:prstGeom prst="rect">
            <a:avLst/>
          </a:prstGeom>
        </p:spPr>
      </p:pic>
      <p:pic>
        <p:nvPicPr>
          <p:cNvPr id="9" name="Picture 8">
            <a:extLst>
              <a:ext uri="{FF2B5EF4-FFF2-40B4-BE49-F238E27FC236}">
                <a16:creationId xmlns:a16="http://schemas.microsoft.com/office/drawing/2014/main" id="{2217058D-4BE9-4FE5-B9F6-6EB04D10C430}"/>
              </a:ext>
            </a:extLst>
          </p:cNvPr>
          <p:cNvPicPr>
            <a:picLocks noChangeAspect="1"/>
          </p:cNvPicPr>
          <p:nvPr/>
        </p:nvPicPr>
        <p:blipFill>
          <a:blip r:embed="rId4"/>
          <a:stretch>
            <a:fillRect/>
          </a:stretch>
        </p:blipFill>
        <p:spPr>
          <a:xfrm>
            <a:off x="10166184" y="316196"/>
            <a:ext cx="1542744" cy="1543664"/>
          </a:xfrm>
          <a:prstGeom prst="rect">
            <a:avLst/>
          </a:prstGeom>
        </p:spPr>
      </p:pic>
      <p:sp>
        <p:nvSpPr>
          <p:cNvPr id="13" name="Title 1">
            <a:extLst>
              <a:ext uri="{FF2B5EF4-FFF2-40B4-BE49-F238E27FC236}">
                <a16:creationId xmlns:a16="http://schemas.microsoft.com/office/drawing/2014/main" id="{26FF07A0-A8F2-4D22-B35C-8A36FF723AF7}"/>
              </a:ext>
            </a:extLst>
          </p:cNvPr>
          <p:cNvSpPr txBox="1">
            <a:spLocks/>
          </p:cNvSpPr>
          <p:nvPr/>
        </p:nvSpPr>
        <p:spPr>
          <a:xfrm>
            <a:off x="2118053" y="2683550"/>
            <a:ext cx="8517811" cy="14909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800" b="1" dirty="0">
                <a:cs typeface="Times New Roman" panose="02020603050405020304" pitchFamily="18" charset="0"/>
              </a:rPr>
              <a:t>CME1252 Project Based Learnıng-II</a:t>
            </a:r>
            <a:endParaRPr lang="en-US" sz="2800" b="1" dirty="0">
              <a:cs typeface="Times New Roman" panose="02020603050405020304" pitchFamily="18" charset="0"/>
            </a:endParaRPr>
          </a:p>
        </p:txBody>
      </p:sp>
      <p:pic>
        <p:nvPicPr>
          <p:cNvPr id="6" name="Picture 5">
            <a:extLst>
              <a:ext uri="{FF2B5EF4-FFF2-40B4-BE49-F238E27FC236}">
                <a16:creationId xmlns:a16="http://schemas.microsoft.com/office/drawing/2014/main" id="{60A696D5-D3D6-4ED0-98AB-B73101772EDA}"/>
              </a:ext>
            </a:extLst>
          </p:cNvPr>
          <p:cNvPicPr>
            <a:picLocks noChangeAspect="1"/>
          </p:cNvPicPr>
          <p:nvPr/>
        </p:nvPicPr>
        <p:blipFill>
          <a:blip r:embed="rId5"/>
          <a:stretch>
            <a:fillRect/>
          </a:stretch>
        </p:blipFill>
        <p:spPr>
          <a:xfrm>
            <a:off x="9816569" y="5877545"/>
            <a:ext cx="2241973" cy="754510"/>
          </a:xfrm>
          <a:prstGeom prst="rect">
            <a:avLst/>
          </a:prstGeom>
        </p:spPr>
      </p:pic>
      <p:sp>
        <p:nvSpPr>
          <p:cNvPr id="8" name="Title 1">
            <a:extLst>
              <a:ext uri="{FF2B5EF4-FFF2-40B4-BE49-F238E27FC236}">
                <a16:creationId xmlns:a16="http://schemas.microsoft.com/office/drawing/2014/main" id="{9296DED4-49B0-45C2-A4DD-5582B8CED513}"/>
              </a:ext>
            </a:extLst>
          </p:cNvPr>
          <p:cNvSpPr txBox="1">
            <a:spLocks/>
          </p:cNvSpPr>
          <p:nvPr/>
        </p:nvSpPr>
        <p:spPr>
          <a:xfrm>
            <a:off x="4720954" y="6001526"/>
            <a:ext cx="3312007" cy="75451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000" b="1" cap="none" dirty="0">
                <a:latin typeface="Times New Roman" panose="02020603050405020304" pitchFamily="18" charset="0"/>
                <a:cs typeface="Times New Roman" panose="02020603050405020304" pitchFamily="18" charset="0"/>
              </a:rPr>
              <a:t>April, 2020 </a:t>
            </a:r>
          </a:p>
          <a:p>
            <a:pPr algn="ctr"/>
            <a:r>
              <a:rPr lang="tr-TR" sz="2000" b="1" cap="none" dirty="0">
                <a:latin typeface="Times New Roman" panose="02020603050405020304" pitchFamily="18" charset="0"/>
                <a:cs typeface="Times New Roman" panose="02020603050405020304" pitchFamily="18" charset="0"/>
              </a:rPr>
              <a:t>İZMİR</a:t>
            </a:r>
            <a:endParaRPr lang="en-US" sz="20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856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40766F-F587-45EA-BC27-E091E483F8A9}"/>
              </a:ext>
            </a:extLst>
          </p:cNvPr>
          <p:cNvSpPr>
            <a:spLocks noGrp="1"/>
          </p:cNvSpPr>
          <p:nvPr>
            <p:ph type="title"/>
          </p:nvPr>
        </p:nvSpPr>
        <p:spPr>
          <a:xfrm>
            <a:off x="0" y="27060"/>
            <a:ext cx="8281555" cy="876950"/>
          </a:xfrm>
        </p:spPr>
        <p:txBody>
          <a:bodyPr/>
          <a:lstStyle/>
          <a:p>
            <a:r>
              <a:rPr lang="tr-TR" b="1" i="1" dirty="0">
                <a:solidFill>
                  <a:schemeClr val="tx1">
                    <a:lumMod val="95000"/>
                    <a:lumOff val="5000"/>
                  </a:schemeClr>
                </a:solidFill>
                <a:ea typeface="+mj-lt"/>
                <a:cs typeface="+mj-lt"/>
              </a:rPr>
              <a:t> PROBLEMS ENCOUNTERED</a:t>
            </a:r>
            <a:endParaRPr lang="tr-TR" dirty="0">
              <a:ea typeface="+mj-lt"/>
              <a:cs typeface="+mj-lt"/>
            </a:endParaRPr>
          </a:p>
        </p:txBody>
      </p:sp>
      <p:sp>
        <p:nvSpPr>
          <p:cNvPr id="3" name="İçerik Yer Tutucusu 2">
            <a:extLst>
              <a:ext uri="{FF2B5EF4-FFF2-40B4-BE49-F238E27FC236}">
                <a16:creationId xmlns:a16="http://schemas.microsoft.com/office/drawing/2014/main" id="{E00E2FAC-8F12-4A3B-921F-5426C4A2FEF5}"/>
              </a:ext>
            </a:extLst>
          </p:cNvPr>
          <p:cNvSpPr>
            <a:spLocks noGrp="1"/>
          </p:cNvSpPr>
          <p:nvPr>
            <p:ph idx="1"/>
          </p:nvPr>
        </p:nvSpPr>
        <p:spPr>
          <a:xfrm>
            <a:off x="344847" y="1979585"/>
            <a:ext cx="8534400" cy="3615267"/>
          </a:xfrm>
        </p:spPr>
        <p:txBody>
          <a:bodyPr vert="horz" lIns="0" tIns="45720" rIns="0" bIns="45720" rtlCol="0" anchor="t">
            <a:normAutofit/>
          </a:bodyPr>
          <a:lstStyle/>
          <a:p>
            <a:pPr marL="97790" lvl="1" indent="0">
              <a:buNone/>
            </a:pPr>
            <a:endParaRPr lang="tr-TR" sz="3200" dirty="0">
              <a:solidFill>
                <a:schemeClr val="tx1"/>
              </a:solidFill>
              <a:cs typeface="Calibri"/>
            </a:endParaRPr>
          </a:p>
          <a:p>
            <a:pPr marL="97790" lvl="1" indent="0">
              <a:buNone/>
            </a:pPr>
            <a:endParaRPr lang="tr-TR" sz="3200" dirty="0">
              <a:solidFill>
                <a:schemeClr val="tx1"/>
              </a:solidFill>
              <a:cs typeface="Calibri"/>
            </a:endParaRPr>
          </a:p>
          <a:p>
            <a:pPr marL="97790" lvl="1" indent="0">
              <a:buNone/>
            </a:pPr>
            <a:endParaRPr lang="tr-TR" sz="3200" dirty="0">
              <a:solidFill>
                <a:schemeClr val="tx1"/>
              </a:solidFill>
              <a:cs typeface="Calibri"/>
            </a:endParaRPr>
          </a:p>
        </p:txBody>
      </p:sp>
      <p:pic>
        <p:nvPicPr>
          <p:cNvPr id="6" name="Resim 6" descr="işaret, oda, çizim içeren bir resim&#10;&#10;Çok yüksek güvenilirlikle oluşturulmuş açıklama">
            <a:extLst>
              <a:ext uri="{FF2B5EF4-FFF2-40B4-BE49-F238E27FC236}">
                <a16:creationId xmlns:a16="http://schemas.microsoft.com/office/drawing/2014/main" id="{9F72E0C4-8043-4992-8035-119BA5B9DDB4}"/>
              </a:ext>
            </a:extLst>
          </p:cNvPr>
          <p:cNvPicPr>
            <a:picLocks noChangeAspect="1"/>
          </p:cNvPicPr>
          <p:nvPr/>
        </p:nvPicPr>
        <p:blipFill>
          <a:blip r:embed="rId3"/>
          <a:stretch>
            <a:fillRect/>
          </a:stretch>
        </p:blipFill>
        <p:spPr>
          <a:xfrm>
            <a:off x="9322341" y="627122"/>
            <a:ext cx="2524812" cy="2524812"/>
          </a:xfrm>
          <a:prstGeom prst="rect">
            <a:avLst/>
          </a:prstGeom>
        </p:spPr>
      </p:pic>
      <p:pic>
        <p:nvPicPr>
          <p:cNvPr id="9" name="Grafik 8" descr="Yardım sağdan sola">
            <a:extLst>
              <a:ext uri="{FF2B5EF4-FFF2-40B4-BE49-F238E27FC236}">
                <a16:creationId xmlns:a16="http://schemas.microsoft.com/office/drawing/2014/main" id="{A149876D-CB68-46DB-BBE7-FF2308214A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8264" y="3429000"/>
            <a:ext cx="2524812" cy="2524812"/>
          </a:xfrm>
          <a:prstGeom prst="rect">
            <a:avLst/>
          </a:prstGeom>
        </p:spPr>
      </p:pic>
      <p:sp>
        <p:nvSpPr>
          <p:cNvPr id="11" name="Metin kutusu 10">
            <a:extLst>
              <a:ext uri="{FF2B5EF4-FFF2-40B4-BE49-F238E27FC236}">
                <a16:creationId xmlns:a16="http://schemas.microsoft.com/office/drawing/2014/main" id="{F9F96CA8-1971-4709-8486-4FEA64C17489}"/>
              </a:ext>
            </a:extLst>
          </p:cNvPr>
          <p:cNvSpPr txBox="1"/>
          <p:nvPr/>
        </p:nvSpPr>
        <p:spPr>
          <a:xfrm>
            <a:off x="587916" y="1102635"/>
            <a:ext cx="7828719" cy="5078313"/>
          </a:xfrm>
          <a:prstGeom prst="rect">
            <a:avLst/>
          </a:prstGeom>
          <a:noFill/>
        </p:spPr>
        <p:txBody>
          <a:bodyPr wrap="square" rtlCol="0">
            <a:spAutoFit/>
          </a:bodyPr>
          <a:lstStyle/>
          <a:p>
            <a:endParaRPr lang="tr-TR" sz="2800" dirty="0"/>
          </a:p>
          <a:p>
            <a:pPr marL="285750" indent="-285750">
              <a:buFont typeface="Arial" panose="020B0604020202020204" pitchFamily="34" charset="0"/>
              <a:buChar char="•"/>
            </a:pPr>
            <a:r>
              <a:rPr lang="tr-TR" sz="2800" dirty="0"/>
              <a:t>COVID-19</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a:t>Creating unnecessary classes </a:t>
            </a:r>
          </a:p>
          <a:p>
            <a:pPr marL="285750" indent="-285750">
              <a:buFont typeface="Arial" panose="020B0604020202020204" pitchFamily="34" charset="0"/>
              <a:buChar char="•"/>
            </a:pPr>
            <a:endParaRPr lang="tr-TR" sz="2800" dirty="0"/>
          </a:p>
          <a:p>
            <a:pPr marL="285750" indent="-285750">
              <a:buFont typeface="Arial" panose="020B0604020202020204" pitchFamily="34" charset="0"/>
              <a:buChar char="•"/>
            </a:pPr>
            <a:r>
              <a:rPr lang="tr-TR" sz="2800" dirty="0"/>
              <a:t>Selection of wrong data structure type.</a:t>
            </a:r>
          </a:p>
          <a:p>
            <a:endParaRPr lang="tr-TR" sz="2800" dirty="0"/>
          </a:p>
          <a:p>
            <a:pPr marL="285750" indent="-285750">
              <a:buFont typeface="Arial" panose="020B0604020202020204" pitchFamily="34" charset="0"/>
              <a:buChar char="•"/>
            </a:pPr>
            <a:r>
              <a:rPr lang="tr-TR" sz="2800" dirty="0"/>
              <a:t>Printing the stack calculation step by step</a:t>
            </a:r>
          </a:p>
          <a:p>
            <a:endParaRPr lang="tr-TR" sz="2000" dirty="0"/>
          </a:p>
          <a:p>
            <a:r>
              <a:rPr lang="tr-TR" sz="2000" dirty="0"/>
              <a:t>	</a:t>
            </a:r>
          </a:p>
          <a:p>
            <a:endParaRPr lang="tr-TR" sz="2000" dirty="0"/>
          </a:p>
          <a:p>
            <a:endParaRPr lang="tr-TR" sz="2000" dirty="0"/>
          </a:p>
          <a:p>
            <a:pPr marL="285750" indent="-285750">
              <a:buFont typeface="Arial" panose="020B0604020202020204" pitchFamily="34" charset="0"/>
              <a:buChar char="•"/>
            </a:pPr>
            <a:endParaRPr lang="tr-TR" sz="2000" dirty="0"/>
          </a:p>
        </p:txBody>
      </p:sp>
    </p:spTree>
    <p:extLst>
      <p:ext uri="{BB962C8B-B14F-4D97-AF65-F5344CB8AC3E}">
        <p14:creationId xmlns:p14="http://schemas.microsoft.com/office/powerpoint/2010/main" val="304215949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EBD997-7284-439B-B289-8C9204DC252C}"/>
              </a:ext>
            </a:extLst>
          </p:cNvPr>
          <p:cNvSpPr>
            <a:spLocks noGrp="1"/>
          </p:cNvSpPr>
          <p:nvPr>
            <p:ph type="title"/>
          </p:nvPr>
        </p:nvSpPr>
        <p:spPr>
          <a:xfrm>
            <a:off x="212870" y="1866680"/>
            <a:ext cx="10863623" cy="2629905"/>
          </a:xfrm>
        </p:spPr>
        <p:txBody>
          <a:bodyPr>
            <a:normAutofit/>
          </a:bodyPr>
          <a:lstStyle/>
          <a:p>
            <a:pPr algn="ctr"/>
            <a:r>
              <a:rPr lang="tr-TR" sz="5400" b="1" i="1" dirty="0" err="1"/>
              <a:t>AlGORITHM</a:t>
            </a:r>
            <a:r>
              <a:rPr lang="tr-TR" sz="5400" b="1" i="1" dirty="0"/>
              <a:t> AND SOLUTION STRATEGIES</a:t>
            </a:r>
          </a:p>
        </p:txBody>
      </p:sp>
      <p:pic>
        <p:nvPicPr>
          <p:cNvPr id="4" name="Grafik 6" descr="Dişlileri olan kafa">
            <a:extLst>
              <a:ext uri="{FF2B5EF4-FFF2-40B4-BE49-F238E27FC236}">
                <a16:creationId xmlns:a16="http://schemas.microsoft.com/office/drawing/2014/main" id="{FFDE8A3E-51A7-4BF4-9411-687100D4DF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44695" y="4496585"/>
            <a:ext cx="2151669" cy="2151669"/>
          </a:xfrm>
          <a:prstGeom prst="rect">
            <a:avLst/>
          </a:prstGeom>
        </p:spPr>
      </p:pic>
    </p:spTree>
    <p:extLst>
      <p:ext uri="{BB962C8B-B14F-4D97-AF65-F5344CB8AC3E}">
        <p14:creationId xmlns:p14="http://schemas.microsoft.com/office/powerpoint/2010/main" val="203561699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BC907C30-359D-4413-AAE7-EA6A124616C7}"/>
              </a:ext>
            </a:extLst>
          </p:cNvPr>
          <p:cNvSpPr>
            <a:spLocks noGrp="1"/>
          </p:cNvSpPr>
          <p:nvPr/>
        </p:nvSpPr>
        <p:spPr>
          <a:xfrm>
            <a:off x="0" y="-135525"/>
            <a:ext cx="9119664"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AlgorIthm And Solutıon Strategıes</a:t>
            </a:r>
            <a:endParaRPr lang="en-US" b="1" dirty="0"/>
          </a:p>
        </p:txBody>
      </p:sp>
      <p:sp>
        <p:nvSpPr>
          <p:cNvPr id="5" name="Başlık 1">
            <a:extLst>
              <a:ext uri="{FF2B5EF4-FFF2-40B4-BE49-F238E27FC236}">
                <a16:creationId xmlns:a16="http://schemas.microsoft.com/office/drawing/2014/main" id="{56A790A9-25A2-455A-B81F-904953C5D6ED}"/>
              </a:ext>
            </a:extLst>
          </p:cNvPr>
          <p:cNvSpPr>
            <a:spLocks noGrp="1"/>
          </p:cNvSpPr>
          <p:nvPr/>
        </p:nvSpPr>
        <p:spPr>
          <a:xfrm>
            <a:off x="423705" y="1202580"/>
            <a:ext cx="9119664" cy="4444593"/>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200" cap="none" dirty="0"/>
              <a:t>FUNCTIONS WE HAVE USED</a:t>
            </a:r>
          </a:p>
          <a:p>
            <a:endParaRPr lang="tr-TR" sz="3200" cap="none" dirty="0"/>
          </a:p>
          <a:p>
            <a:pPr marL="457200" indent="-457200">
              <a:buFont typeface="Arial" panose="020B0604020202020204" pitchFamily="34" charset="0"/>
              <a:buChar char="•"/>
            </a:pPr>
            <a:r>
              <a:rPr lang="tr-TR" cap="none" dirty="0"/>
              <a:t>fillScreen()</a:t>
            </a:r>
          </a:p>
          <a:p>
            <a:pPr marL="457200" indent="-457200">
              <a:buFont typeface="Arial" panose="020B0604020202020204" pitchFamily="34" charset="0"/>
              <a:buChar char="•"/>
            </a:pPr>
            <a:r>
              <a:rPr lang="tr-TR" cap="none" dirty="0"/>
              <a:t>fillInput()</a:t>
            </a:r>
          </a:p>
          <a:p>
            <a:pPr marL="457200" indent="-457200">
              <a:buFont typeface="Arial" panose="020B0604020202020204" pitchFamily="34" charset="0"/>
              <a:buChar char="•"/>
            </a:pPr>
            <a:r>
              <a:rPr lang="en-US" sz="3200" cap="none" dirty="0" err="1"/>
              <a:t>printScreen</a:t>
            </a:r>
            <a:r>
              <a:rPr lang="en-US" sz="3200" cap="none" dirty="0"/>
              <a:t>()</a:t>
            </a:r>
            <a:endParaRPr lang="tr-TR" sz="3200" cap="none" dirty="0"/>
          </a:p>
          <a:p>
            <a:pPr marL="457200" indent="-457200">
              <a:buFont typeface="Arial" panose="020B0604020202020204" pitchFamily="34" charset="0"/>
              <a:buChar char="•"/>
            </a:pPr>
            <a:r>
              <a:rPr lang="tr-TR" sz="3200" cap="none" dirty="0"/>
              <a:t>freeMode()</a:t>
            </a:r>
          </a:p>
          <a:p>
            <a:pPr marL="457200" indent="-457200">
              <a:buFont typeface="Arial" panose="020B0604020202020204" pitchFamily="34" charset="0"/>
              <a:buChar char="•"/>
            </a:pPr>
            <a:r>
              <a:rPr lang="tr-TR" sz="3200" cap="none" dirty="0"/>
              <a:t>takeMode()</a:t>
            </a:r>
          </a:p>
          <a:p>
            <a:pPr marL="457200" indent="-457200">
              <a:buFont typeface="Arial" panose="020B0604020202020204" pitchFamily="34" charset="0"/>
              <a:buChar char="•"/>
            </a:pPr>
            <a:r>
              <a:rPr lang="tr-TR" sz="3200" cap="none" dirty="0"/>
              <a:t>ExpressionScoreCalculation()</a:t>
            </a:r>
          </a:p>
          <a:p>
            <a:pPr marL="457200" indent="-457200">
              <a:buFont typeface="Arial" panose="020B0604020202020204" pitchFamily="34" charset="0"/>
              <a:buChar char="•"/>
            </a:pPr>
            <a:r>
              <a:rPr lang="tr-TR" sz="3200" cap="none" dirty="0"/>
              <a:t>evaluationMode()</a:t>
            </a:r>
          </a:p>
          <a:p>
            <a:pPr marL="457200" indent="-457200">
              <a:buFont typeface="Arial" panose="020B0604020202020204" pitchFamily="34" charset="0"/>
              <a:buChar char="•"/>
            </a:pPr>
            <a:endParaRPr lang="en-US" sz="3200" cap="none" dirty="0"/>
          </a:p>
        </p:txBody>
      </p:sp>
    </p:spTree>
    <p:extLst>
      <p:ext uri="{BB962C8B-B14F-4D97-AF65-F5344CB8AC3E}">
        <p14:creationId xmlns:p14="http://schemas.microsoft.com/office/powerpoint/2010/main" val="42559625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8AF7D8-70D0-4B8D-8447-2EA6403892BD}"/>
              </a:ext>
            </a:extLst>
          </p:cNvPr>
          <p:cNvSpPr>
            <a:spLocks noGrp="1"/>
          </p:cNvSpPr>
          <p:nvPr>
            <p:ph type="title"/>
          </p:nvPr>
        </p:nvSpPr>
        <p:spPr>
          <a:xfrm>
            <a:off x="847103" y="604670"/>
            <a:ext cx="8534400" cy="1507067"/>
          </a:xfrm>
        </p:spPr>
        <p:txBody>
          <a:bodyPr/>
          <a:lstStyle/>
          <a:p>
            <a:r>
              <a:rPr lang="tr-TR" b="1" i="1" dirty="0" err="1"/>
              <a:t>Functıons</a:t>
            </a:r>
            <a:r>
              <a:rPr lang="tr-TR" b="1" i="1" dirty="0"/>
              <a:t> </a:t>
            </a:r>
            <a:r>
              <a:rPr lang="tr-TR" b="1" i="1" dirty="0" err="1"/>
              <a:t>for</a:t>
            </a:r>
            <a:r>
              <a:rPr lang="tr-TR" b="1" i="1" dirty="0"/>
              <a:t> </a:t>
            </a:r>
            <a:r>
              <a:rPr lang="tr-TR" b="1" i="1" dirty="0" err="1"/>
              <a:t>screen</a:t>
            </a:r>
            <a:endParaRPr lang="tr-TR" b="1" i="1" dirty="0"/>
          </a:p>
        </p:txBody>
      </p:sp>
      <p:sp>
        <p:nvSpPr>
          <p:cNvPr id="7" name="Başlık 1">
            <a:extLst>
              <a:ext uri="{FF2B5EF4-FFF2-40B4-BE49-F238E27FC236}">
                <a16:creationId xmlns:a16="http://schemas.microsoft.com/office/drawing/2014/main" id="{DC294F18-3FB2-44ED-A1F3-4F0BFF0652BC}"/>
              </a:ext>
            </a:extLst>
          </p:cNvPr>
          <p:cNvSpPr>
            <a:spLocks noGrp="1"/>
          </p:cNvSpPr>
          <p:nvPr/>
        </p:nvSpPr>
        <p:spPr>
          <a:xfrm>
            <a:off x="0" y="-135525"/>
            <a:ext cx="9119664"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AlgorIthm And Solutıon Strategıes</a:t>
            </a:r>
            <a:endParaRPr lang="en-US" b="1" dirty="0"/>
          </a:p>
        </p:txBody>
      </p:sp>
      <p:pic>
        <p:nvPicPr>
          <p:cNvPr id="8" name="Picture 7">
            <a:extLst>
              <a:ext uri="{FF2B5EF4-FFF2-40B4-BE49-F238E27FC236}">
                <a16:creationId xmlns:a16="http://schemas.microsoft.com/office/drawing/2014/main" id="{FC246663-104D-407B-B21C-B386768F6D81}"/>
              </a:ext>
            </a:extLst>
          </p:cNvPr>
          <p:cNvPicPr>
            <a:picLocks noChangeAspect="1"/>
          </p:cNvPicPr>
          <p:nvPr/>
        </p:nvPicPr>
        <p:blipFill>
          <a:blip r:embed="rId3"/>
          <a:stretch>
            <a:fillRect/>
          </a:stretch>
        </p:blipFill>
        <p:spPr>
          <a:xfrm>
            <a:off x="585264" y="3087859"/>
            <a:ext cx="4047026" cy="170564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B2E2867F-7B9B-41E8-A0EC-46F8DE848BE2}"/>
              </a:ext>
            </a:extLst>
          </p:cNvPr>
          <p:cNvPicPr>
            <a:picLocks noChangeAspect="1"/>
          </p:cNvPicPr>
          <p:nvPr/>
        </p:nvPicPr>
        <p:blipFill>
          <a:blip r:embed="rId4"/>
          <a:stretch>
            <a:fillRect/>
          </a:stretch>
        </p:blipFill>
        <p:spPr>
          <a:xfrm>
            <a:off x="6974448" y="4524415"/>
            <a:ext cx="4290432" cy="22099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7DBF476E-2837-4AA7-99CD-476F3BD39B93}"/>
              </a:ext>
            </a:extLst>
          </p:cNvPr>
          <p:cNvPicPr>
            <a:picLocks noChangeAspect="1"/>
          </p:cNvPicPr>
          <p:nvPr/>
        </p:nvPicPr>
        <p:blipFill>
          <a:blip r:embed="rId5"/>
          <a:stretch>
            <a:fillRect/>
          </a:stretch>
        </p:blipFill>
        <p:spPr>
          <a:xfrm>
            <a:off x="6894431" y="1592742"/>
            <a:ext cx="4450466" cy="253768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5" name="Graphic 14" descr="Back RTL">
            <a:extLst>
              <a:ext uri="{FF2B5EF4-FFF2-40B4-BE49-F238E27FC236}">
                <a16:creationId xmlns:a16="http://schemas.microsoft.com/office/drawing/2014/main" id="{231CC6AF-7394-4683-BDBE-12F6E66E3BA0}"/>
              </a:ext>
            </a:extLst>
          </p:cNvPr>
          <p:cNvPicPr>
            <a:picLocks noChangeAspect="1"/>
          </p:cNvPicPr>
          <p:nvPr/>
        </p:nvPicPr>
        <p:blipFill>
          <a:blip r:embed="rId6">
            <a:duotone>
              <a:schemeClr val="accent1">
                <a:shade val="45000"/>
                <a:satMod val="135000"/>
              </a:schemeClr>
              <a:prstClr val="white"/>
            </a:duotone>
            <a:extLst>
              <a:ext uri="{96DAC541-7B7A-43D3-8B79-37D633B846F1}">
                <asvg:svgBlip xmlns:asvg="http://schemas.microsoft.com/office/drawing/2016/SVG/main" r:embed="rId7"/>
              </a:ext>
            </a:extLst>
          </a:blip>
          <a:stretch>
            <a:fillRect/>
          </a:stretch>
        </p:blipFill>
        <p:spPr>
          <a:xfrm rot="2057406">
            <a:off x="3678841" y="3108705"/>
            <a:ext cx="2552283" cy="1334633"/>
          </a:xfrm>
          <a:prstGeom prst="rect">
            <a:avLst/>
          </a:prstGeom>
        </p:spPr>
      </p:pic>
    </p:spTree>
    <p:extLst>
      <p:ext uri="{BB962C8B-B14F-4D97-AF65-F5344CB8AC3E}">
        <p14:creationId xmlns:p14="http://schemas.microsoft.com/office/powerpoint/2010/main" val="56853448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Başlık 1">
            <a:extLst>
              <a:ext uri="{FF2B5EF4-FFF2-40B4-BE49-F238E27FC236}">
                <a16:creationId xmlns:a16="http://schemas.microsoft.com/office/drawing/2014/main" id="{7F56395B-7683-4CE1-B13F-BC39EBB434B2}"/>
              </a:ext>
            </a:extLst>
          </p:cNvPr>
          <p:cNvSpPr txBox="1">
            <a:spLocks/>
          </p:cNvSpPr>
          <p:nvPr/>
        </p:nvSpPr>
        <p:spPr>
          <a:xfrm>
            <a:off x="190920" y="674811"/>
            <a:ext cx="3444728" cy="115844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i="1" dirty="0">
                <a:solidFill>
                  <a:schemeClr val="tx1">
                    <a:lumMod val="95000"/>
                    <a:lumOff val="5000"/>
                  </a:schemeClr>
                </a:solidFill>
                <a:cs typeface="Calibri Light"/>
              </a:rPr>
              <a:t>TAKE MODE</a:t>
            </a:r>
            <a:endParaRPr lang="tr-TR" i="1" dirty="0">
              <a:solidFill>
                <a:schemeClr val="tx1">
                  <a:lumMod val="95000"/>
                  <a:lumOff val="5000"/>
                </a:schemeClr>
              </a:solidFill>
            </a:endParaRPr>
          </a:p>
        </p:txBody>
      </p:sp>
      <p:sp>
        <p:nvSpPr>
          <p:cNvPr id="5" name="Başlık 1">
            <a:extLst>
              <a:ext uri="{FF2B5EF4-FFF2-40B4-BE49-F238E27FC236}">
                <a16:creationId xmlns:a16="http://schemas.microsoft.com/office/drawing/2014/main" id="{E80F190B-F201-4483-AE4F-252FFD1B82CC}"/>
              </a:ext>
            </a:extLst>
          </p:cNvPr>
          <p:cNvSpPr>
            <a:spLocks noGrp="1"/>
          </p:cNvSpPr>
          <p:nvPr/>
        </p:nvSpPr>
        <p:spPr>
          <a:xfrm>
            <a:off x="0" y="-135525"/>
            <a:ext cx="9031612" cy="115844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AlgorIthm And Solutıon Strategıes</a:t>
            </a:r>
            <a:endParaRPr lang="en-US" b="1" dirty="0"/>
          </a:p>
        </p:txBody>
      </p:sp>
      <p:pic>
        <p:nvPicPr>
          <p:cNvPr id="4" name="Picture 3">
            <a:extLst>
              <a:ext uri="{FF2B5EF4-FFF2-40B4-BE49-F238E27FC236}">
                <a16:creationId xmlns:a16="http://schemas.microsoft.com/office/drawing/2014/main" id="{9EFD2FEF-CCE6-4FD1-953C-8B979D450BDE}"/>
              </a:ext>
            </a:extLst>
          </p:cNvPr>
          <p:cNvPicPr>
            <a:picLocks noChangeAspect="1"/>
          </p:cNvPicPr>
          <p:nvPr/>
        </p:nvPicPr>
        <p:blipFill>
          <a:blip r:embed="rId3"/>
          <a:stretch>
            <a:fillRect/>
          </a:stretch>
        </p:blipFill>
        <p:spPr>
          <a:xfrm>
            <a:off x="651687" y="2616141"/>
            <a:ext cx="9152298" cy="335258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İçerik Yer Tutucusu 2">
            <a:extLst>
              <a:ext uri="{FF2B5EF4-FFF2-40B4-BE49-F238E27FC236}">
                <a16:creationId xmlns:a16="http://schemas.microsoft.com/office/drawing/2014/main" id="{7F49CABC-20C9-4E32-8FCB-F8A26143D49B}"/>
              </a:ext>
            </a:extLst>
          </p:cNvPr>
          <p:cNvSpPr>
            <a:spLocks noGrp="1"/>
          </p:cNvSpPr>
          <p:nvPr>
            <p:ph idx="1"/>
          </p:nvPr>
        </p:nvSpPr>
        <p:spPr>
          <a:xfrm>
            <a:off x="651687" y="1022924"/>
            <a:ext cx="8040537" cy="2273672"/>
          </a:xfrm>
        </p:spPr>
        <p:txBody>
          <a:bodyPr>
            <a:normAutofit/>
          </a:bodyPr>
          <a:lstStyle/>
          <a:p>
            <a:r>
              <a:rPr lang="tr-TR" sz="2800" dirty="0"/>
              <a:t>The code part where we needed time flow.</a:t>
            </a:r>
          </a:p>
        </p:txBody>
      </p:sp>
      <p:sp>
        <p:nvSpPr>
          <p:cNvPr id="6" name="İçerik Yer Tutucusu 2">
            <a:extLst>
              <a:ext uri="{FF2B5EF4-FFF2-40B4-BE49-F238E27FC236}">
                <a16:creationId xmlns:a16="http://schemas.microsoft.com/office/drawing/2014/main" id="{84C9E0F4-E88D-4CBF-9814-507A1CA2E9BA}"/>
              </a:ext>
            </a:extLst>
          </p:cNvPr>
          <p:cNvSpPr txBox="1">
            <a:spLocks/>
          </p:cNvSpPr>
          <p:nvPr/>
        </p:nvSpPr>
        <p:spPr>
          <a:xfrm>
            <a:off x="522757" y="6183889"/>
            <a:ext cx="3993049" cy="57205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a:lstStyle>
          <a:p>
            <a:pPr marL="0" indent="0">
              <a:buNone/>
            </a:pPr>
            <a:r>
              <a:rPr lang="tr-TR" sz="2400" dirty="0"/>
              <a:t>Thread.</a:t>
            </a:r>
            <a:r>
              <a:rPr lang="tr-TR" sz="2400" i="1" dirty="0"/>
              <a:t>sleep(20);</a:t>
            </a:r>
            <a:endParaRPr lang="tr-TR" sz="2400" dirty="0"/>
          </a:p>
        </p:txBody>
      </p:sp>
    </p:spTree>
    <p:extLst>
      <p:ext uri="{BB962C8B-B14F-4D97-AF65-F5344CB8AC3E}">
        <p14:creationId xmlns:p14="http://schemas.microsoft.com/office/powerpoint/2010/main" val="194743711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4C8759-6646-49CB-B844-E6882EE80FEA}"/>
              </a:ext>
            </a:extLst>
          </p:cNvPr>
          <p:cNvSpPr>
            <a:spLocks noGrp="1"/>
          </p:cNvSpPr>
          <p:nvPr>
            <p:ph type="title"/>
          </p:nvPr>
        </p:nvSpPr>
        <p:spPr>
          <a:xfrm>
            <a:off x="83450" y="698272"/>
            <a:ext cx="2770282" cy="542612"/>
          </a:xfrm>
        </p:spPr>
        <p:txBody>
          <a:bodyPr>
            <a:normAutofit fontScale="90000"/>
          </a:bodyPr>
          <a:lstStyle/>
          <a:p>
            <a:r>
              <a:rPr lang="tr-TR" b="1" i="1" dirty="0"/>
              <a:t>TAKE MODE</a:t>
            </a:r>
          </a:p>
        </p:txBody>
      </p:sp>
      <p:sp>
        <p:nvSpPr>
          <p:cNvPr id="3" name="İçerik Yer Tutucusu 2">
            <a:extLst>
              <a:ext uri="{FF2B5EF4-FFF2-40B4-BE49-F238E27FC236}">
                <a16:creationId xmlns:a16="http://schemas.microsoft.com/office/drawing/2014/main" id="{BA814375-A5CE-4CA8-B233-34AD689B641F}"/>
              </a:ext>
            </a:extLst>
          </p:cNvPr>
          <p:cNvSpPr>
            <a:spLocks noGrp="1"/>
          </p:cNvSpPr>
          <p:nvPr>
            <p:ph idx="1"/>
          </p:nvPr>
        </p:nvSpPr>
        <p:spPr>
          <a:xfrm>
            <a:off x="361741" y="1105962"/>
            <a:ext cx="11113477" cy="567002"/>
          </a:xfrm>
        </p:spPr>
        <p:txBody>
          <a:bodyPr>
            <a:normAutofit/>
          </a:bodyPr>
          <a:lstStyle/>
          <a:p>
            <a:r>
              <a:rPr lang="tr-TR" dirty="0"/>
              <a:t>One part as we consider only one spesific direction in take mode.</a:t>
            </a:r>
          </a:p>
        </p:txBody>
      </p:sp>
      <p:pic>
        <p:nvPicPr>
          <p:cNvPr id="6" name="Picture 5">
            <a:extLst>
              <a:ext uri="{FF2B5EF4-FFF2-40B4-BE49-F238E27FC236}">
                <a16:creationId xmlns:a16="http://schemas.microsoft.com/office/drawing/2014/main" id="{24652CCE-E26B-47DF-87D2-A8C52FF45F22}"/>
              </a:ext>
            </a:extLst>
          </p:cNvPr>
          <p:cNvPicPr>
            <a:picLocks noChangeAspect="1"/>
          </p:cNvPicPr>
          <p:nvPr/>
        </p:nvPicPr>
        <p:blipFill>
          <a:blip r:embed="rId3"/>
          <a:stretch>
            <a:fillRect/>
          </a:stretch>
        </p:blipFill>
        <p:spPr>
          <a:xfrm>
            <a:off x="716782" y="1617785"/>
            <a:ext cx="9010022" cy="51524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Başlık 1">
            <a:extLst>
              <a:ext uri="{FF2B5EF4-FFF2-40B4-BE49-F238E27FC236}">
                <a16:creationId xmlns:a16="http://schemas.microsoft.com/office/drawing/2014/main" id="{85FE0C62-B006-44DB-9091-6B47166E269A}"/>
              </a:ext>
            </a:extLst>
          </p:cNvPr>
          <p:cNvSpPr>
            <a:spLocks noGrp="1"/>
          </p:cNvSpPr>
          <p:nvPr/>
        </p:nvSpPr>
        <p:spPr>
          <a:xfrm>
            <a:off x="0" y="-135524"/>
            <a:ext cx="9031612" cy="107002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AlgorIthm And Solutıon Strategıes</a:t>
            </a:r>
            <a:endParaRPr lang="en-US" b="1" dirty="0"/>
          </a:p>
        </p:txBody>
      </p:sp>
    </p:spTree>
    <p:extLst>
      <p:ext uri="{BB962C8B-B14F-4D97-AF65-F5344CB8AC3E}">
        <p14:creationId xmlns:p14="http://schemas.microsoft.com/office/powerpoint/2010/main" val="39494612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18D65F-9749-43D2-823F-058558E9FF72}"/>
              </a:ext>
            </a:extLst>
          </p:cNvPr>
          <p:cNvSpPr>
            <a:spLocks noGrp="1"/>
          </p:cNvSpPr>
          <p:nvPr>
            <p:ph type="title"/>
          </p:nvPr>
        </p:nvSpPr>
        <p:spPr>
          <a:xfrm>
            <a:off x="105552" y="567732"/>
            <a:ext cx="2919002" cy="934498"/>
          </a:xfrm>
        </p:spPr>
        <p:txBody>
          <a:bodyPr/>
          <a:lstStyle/>
          <a:p>
            <a:r>
              <a:rPr lang="tr-TR" b="1" i="1" dirty="0" err="1"/>
              <a:t>Take</a:t>
            </a:r>
            <a:r>
              <a:rPr lang="tr-TR" b="1" i="1" dirty="0"/>
              <a:t> </a:t>
            </a:r>
            <a:r>
              <a:rPr lang="tr-TR" b="1" i="1" dirty="0" err="1"/>
              <a:t>mode</a:t>
            </a:r>
            <a:endParaRPr lang="tr-TR" b="1" i="1" dirty="0"/>
          </a:p>
        </p:txBody>
      </p:sp>
      <p:sp>
        <p:nvSpPr>
          <p:cNvPr id="3" name="İçerik Yer Tutucusu 2">
            <a:extLst>
              <a:ext uri="{FF2B5EF4-FFF2-40B4-BE49-F238E27FC236}">
                <a16:creationId xmlns:a16="http://schemas.microsoft.com/office/drawing/2014/main" id="{CF53180A-F2A6-4F63-9D9E-7C8C67113FD8}"/>
              </a:ext>
            </a:extLst>
          </p:cNvPr>
          <p:cNvSpPr>
            <a:spLocks noGrp="1"/>
          </p:cNvSpPr>
          <p:nvPr>
            <p:ph idx="1"/>
          </p:nvPr>
        </p:nvSpPr>
        <p:spPr>
          <a:xfrm>
            <a:off x="394557" y="1188565"/>
            <a:ext cx="11402886" cy="919333"/>
          </a:xfrm>
        </p:spPr>
        <p:txBody>
          <a:bodyPr>
            <a:normAutofit/>
          </a:bodyPr>
          <a:lstStyle/>
          <a:p>
            <a:r>
              <a:rPr lang="tr-TR" sz="2400" dirty="0" err="1"/>
              <a:t>The</a:t>
            </a:r>
            <a:r>
              <a:rPr lang="tr-TR" sz="2400" dirty="0"/>
              <a:t> </a:t>
            </a:r>
            <a:r>
              <a:rPr lang="tr-TR" sz="2400" dirty="0" err="1"/>
              <a:t>part</a:t>
            </a:r>
            <a:r>
              <a:rPr lang="tr-TR" sz="2400" dirty="0"/>
              <a:t> </a:t>
            </a:r>
            <a:r>
              <a:rPr lang="tr-TR" sz="2400" dirty="0" err="1"/>
              <a:t>that</a:t>
            </a:r>
            <a:r>
              <a:rPr lang="tr-TR" sz="2400" dirty="0"/>
              <a:t> </a:t>
            </a:r>
            <a:r>
              <a:rPr lang="tr-TR" sz="2400" dirty="0" err="1"/>
              <a:t>we</a:t>
            </a:r>
            <a:r>
              <a:rPr lang="tr-TR" sz="2400" dirty="0"/>
              <a:t> </a:t>
            </a:r>
            <a:r>
              <a:rPr lang="tr-TR" sz="2400" dirty="0" err="1"/>
              <a:t>transmit</a:t>
            </a:r>
            <a:r>
              <a:rPr lang="tr-TR" sz="2400" dirty="0"/>
              <a:t> </a:t>
            </a:r>
            <a:r>
              <a:rPr lang="tr-TR" sz="2400" dirty="0" err="1"/>
              <a:t>to</a:t>
            </a:r>
            <a:r>
              <a:rPr lang="tr-TR" sz="2400" dirty="0"/>
              <a:t> </a:t>
            </a:r>
            <a:r>
              <a:rPr lang="tr-TR" sz="2400" dirty="0" err="1"/>
              <a:t>free</a:t>
            </a:r>
            <a:r>
              <a:rPr lang="tr-TR" sz="2400" dirty="0"/>
              <a:t> </a:t>
            </a:r>
            <a:r>
              <a:rPr lang="tr-TR" sz="2400" dirty="0" err="1"/>
              <a:t>mode</a:t>
            </a:r>
            <a:r>
              <a:rPr lang="tr-TR" sz="2400" dirty="0"/>
              <a:t> </a:t>
            </a:r>
            <a:r>
              <a:rPr lang="tr-TR" sz="2400" dirty="0" err="1"/>
              <a:t>and</a:t>
            </a:r>
            <a:r>
              <a:rPr lang="tr-TR" sz="2400" dirty="0"/>
              <a:t> start </a:t>
            </a:r>
            <a:r>
              <a:rPr lang="tr-TR" sz="2400" dirty="0" err="1"/>
              <a:t>score</a:t>
            </a:r>
            <a:r>
              <a:rPr lang="tr-TR" sz="2400" dirty="0"/>
              <a:t> </a:t>
            </a:r>
            <a:r>
              <a:rPr lang="tr-TR" sz="2400" dirty="0" err="1"/>
              <a:t>calculations</a:t>
            </a:r>
            <a:r>
              <a:rPr lang="tr-TR" sz="2400" dirty="0"/>
              <a:t>.</a:t>
            </a:r>
          </a:p>
        </p:txBody>
      </p:sp>
      <p:pic>
        <p:nvPicPr>
          <p:cNvPr id="8" name="Picture 7">
            <a:extLst>
              <a:ext uri="{FF2B5EF4-FFF2-40B4-BE49-F238E27FC236}">
                <a16:creationId xmlns:a16="http://schemas.microsoft.com/office/drawing/2014/main" id="{11ABB0A0-5834-4E57-B331-13F80A24C6E8}"/>
              </a:ext>
            </a:extLst>
          </p:cNvPr>
          <p:cNvPicPr>
            <a:picLocks noChangeAspect="1"/>
          </p:cNvPicPr>
          <p:nvPr/>
        </p:nvPicPr>
        <p:blipFill>
          <a:blip r:embed="rId3"/>
          <a:stretch>
            <a:fillRect/>
          </a:stretch>
        </p:blipFill>
        <p:spPr>
          <a:xfrm>
            <a:off x="593127" y="2208381"/>
            <a:ext cx="6933896" cy="325792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Başlık 1">
            <a:extLst>
              <a:ext uri="{FF2B5EF4-FFF2-40B4-BE49-F238E27FC236}">
                <a16:creationId xmlns:a16="http://schemas.microsoft.com/office/drawing/2014/main" id="{0914CD18-7476-474B-94F1-9F0FF0E5F5EF}"/>
              </a:ext>
            </a:extLst>
          </p:cNvPr>
          <p:cNvSpPr>
            <a:spLocks noGrp="1"/>
          </p:cNvSpPr>
          <p:nvPr/>
        </p:nvSpPr>
        <p:spPr>
          <a:xfrm>
            <a:off x="0" y="-135524"/>
            <a:ext cx="9031612" cy="107002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AlgorIthm And Solutıon Strategıes</a:t>
            </a:r>
            <a:endParaRPr lang="en-US" b="1" dirty="0"/>
          </a:p>
        </p:txBody>
      </p:sp>
    </p:spTree>
    <p:extLst>
      <p:ext uri="{BB962C8B-B14F-4D97-AF65-F5344CB8AC3E}">
        <p14:creationId xmlns:p14="http://schemas.microsoft.com/office/powerpoint/2010/main" val="273902935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0D5431-9AFC-463D-BD70-638A9CEF9F3D}"/>
              </a:ext>
            </a:extLst>
          </p:cNvPr>
          <p:cNvSpPr>
            <a:spLocks noGrp="1"/>
          </p:cNvSpPr>
          <p:nvPr>
            <p:ph type="title"/>
          </p:nvPr>
        </p:nvSpPr>
        <p:spPr>
          <a:xfrm>
            <a:off x="552627" y="581813"/>
            <a:ext cx="3218691" cy="592853"/>
          </a:xfrm>
        </p:spPr>
        <p:txBody>
          <a:bodyPr>
            <a:normAutofit/>
          </a:bodyPr>
          <a:lstStyle/>
          <a:p>
            <a:r>
              <a:rPr lang="tr-TR" sz="2400" b="1" i="1" dirty="0"/>
              <a:t>EVALUATıON MODE</a:t>
            </a:r>
          </a:p>
        </p:txBody>
      </p:sp>
      <p:pic>
        <p:nvPicPr>
          <p:cNvPr id="5" name="Picture 4">
            <a:extLst>
              <a:ext uri="{FF2B5EF4-FFF2-40B4-BE49-F238E27FC236}">
                <a16:creationId xmlns:a16="http://schemas.microsoft.com/office/drawing/2014/main" id="{2DFCC848-806F-41D5-8EF8-A2AF63BFBB38}"/>
              </a:ext>
            </a:extLst>
          </p:cNvPr>
          <p:cNvPicPr>
            <a:picLocks noChangeAspect="1"/>
          </p:cNvPicPr>
          <p:nvPr/>
        </p:nvPicPr>
        <p:blipFill>
          <a:blip r:embed="rId3"/>
          <a:stretch>
            <a:fillRect/>
          </a:stretch>
        </p:blipFill>
        <p:spPr>
          <a:xfrm>
            <a:off x="1466205" y="1371602"/>
            <a:ext cx="9259590" cy="49045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Başlık 1">
            <a:extLst>
              <a:ext uri="{FF2B5EF4-FFF2-40B4-BE49-F238E27FC236}">
                <a16:creationId xmlns:a16="http://schemas.microsoft.com/office/drawing/2014/main" id="{0FE5CA72-3E19-4212-B137-3E15AD24495C}"/>
              </a:ext>
            </a:extLst>
          </p:cNvPr>
          <p:cNvSpPr>
            <a:spLocks noGrp="1"/>
          </p:cNvSpPr>
          <p:nvPr/>
        </p:nvSpPr>
        <p:spPr>
          <a:xfrm>
            <a:off x="0" y="-135524"/>
            <a:ext cx="9031612" cy="107002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AlgorIthm And Solutıon Strategıes</a:t>
            </a:r>
            <a:endParaRPr lang="en-US" b="1" dirty="0"/>
          </a:p>
        </p:txBody>
      </p:sp>
    </p:spTree>
    <p:extLst>
      <p:ext uri="{BB962C8B-B14F-4D97-AF65-F5344CB8AC3E}">
        <p14:creationId xmlns:p14="http://schemas.microsoft.com/office/powerpoint/2010/main" val="263078482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Başlık 1">
            <a:extLst>
              <a:ext uri="{FF2B5EF4-FFF2-40B4-BE49-F238E27FC236}">
                <a16:creationId xmlns:a16="http://schemas.microsoft.com/office/drawing/2014/main" id="{95B92129-CD01-4D62-A6C4-5F7A1FF5D50A}"/>
              </a:ext>
            </a:extLst>
          </p:cNvPr>
          <p:cNvSpPr>
            <a:spLocks noGrp="1"/>
          </p:cNvSpPr>
          <p:nvPr>
            <p:ph type="title"/>
          </p:nvPr>
        </p:nvSpPr>
        <p:spPr>
          <a:xfrm>
            <a:off x="552627" y="581813"/>
            <a:ext cx="3218691" cy="592853"/>
          </a:xfrm>
        </p:spPr>
        <p:txBody>
          <a:bodyPr>
            <a:normAutofit/>
          </a:bodyPr>
          <a:lstStyle/>
          <a:p>
            <a:r>
              <a:rPr lang="tr-TR" sz="2400" b="1" i="1" dirty="0"/>
              <a:t>EVALUATıON MODE</a:t>
            </a:r>
          </a:p>
        </p:txBody>
      </p:sp>
      <p:sp>
        <p:nvSpPr>
          <p:cNvPr id="8" name="Başlık 1">
            <a:extLst>
              <a:ext uri="{FF2B5EF4-FFF2-40B4-BE49-F238E27FC236}">
                <a16:creationId xmlns:a16="http://schemas.microsoft.com/office/drawing/2014/main" id="{44651DEF-196E-4A1D-B9E0-8DEBC07FBAE8}"/>
              </a:ext>
            </a:extLst>
          </p:cNvPr>
          <p:cNvSpPr>
            <a:spLocks noGrp="1"/>
          </p:cNvSpPr>
          <p:nvPr/>
        </p:nvSpPr>
        <p:spPr>
          <a:xfrm>
            <a:off x="0" y="-135524"/>
            <a:ext cx="9031612" cy="107002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AlgorIthm And Solutıon Strategıes</a:t>
            </a:r>
            <a:endParaRPr lang="en-US" b="1" dirty="0"/>
          </a:p>
        </p:txBody>
      </p:sp>
      <p:pic>
        <p:nvPicPr>
          <p:cNvPr id="10" name="Picture 9">
            <a:extLst>
              <a:ext uri="{FF2B5EF4-FFF2-40B4-BE49-F238E27FC236}">
                <a16:creationId xmlns:a16="http://schemas.microsoft.com/office/drawing/2014/main" id="{93B08E62-B391-4A0F-AC3A-67A387B05804}"/>
              </a:ext>
            </a:extLst>
          </p:cNvPr>
          <p:cNvPicPr>
            <a:picLocks noChangeAspect="1"/>
          </p:cNvPicPr>
          <p:nvPr/>
        </p:nvPicPr>
        <p:blipFill>
          <a:blip r:embed="rId3"/>
          <a:stretch>
            <a:fillRect/>
          </a:stretch>
        </p:blipFill>
        <p:spPr>
          <a:xfrm>
            <a:off x="1849582" y="1174666"/>
            <a:ext cx="8634845" cy="53932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5862354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2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96A6-442C-4187-B788-25C2B1C435FB}"/>
              </a:ext>
            </a:extLst>
          </p:cNvPr>
          <p:cNvSpPr>
            <a:spLocks noGrp="1"/>
          </p:cNvSpPr>
          <p:nvPr>
            <p:ph type="title"/>
          </p:nvPr>
        </p:nvSpPr>
        <p:spPr>
          <a:xfrm>
            <a:off x="212393" y="102785"/>
            <a:ext cx="4088302" cy="1318877"/>
          </a:xfrm>
        </p:spPr>
        <p:txBody>
          <a:bodyPr/>
          <a:lstStyle/>
          <a:p>
            <a:r>
              <a:rPr lang="tr-TR" b="1" dirty="0">
                <a:cs typeface="Calibri"/>
              </a:rPr>
              <a:t>Screenshots</a:t>
            </a:r>
            <a:br>
              <a:rPr lang="tr-TR" b="1" dirty="0">
                <a:cs typeface="Calibri"/>
              </a:rPr>
            </a:br>
            <a:r>
              <a:rPr lang="tr-TR" b="1" dirty="0">
                <a:cs typeface="Calibri"/>
              </a:rPr>
              <a:t> </a:t>
            </a:r>
            <a:r>
              <a:rPr lang="tr-TR" sz="2400" b="1" i="1" dirty="0"/>
              <a:t>Console screens</a:t>
            </a:r>
          </a:p>
        </p:txBody>
      </p:sp>
      <p:pic>
        <p:nvPicPr>
          <p:cNvPr id="16" name="Picture 15">
            <a:extLst>
              <a:ext uri="{FF2B5EF4-FFF2-40B4-BE49-F238E27FC236}">
                <a16:creationId xmlns:a16="http://schemas.microsoft.com/office/drawing/2014/main" id="{7642F514-26C0-444E-A962-A94A4AA3E29F}"/>
              </a:ext>
            </a:extLst>
          </p:cNvPr>
          <p:cNvPicPr>
            <a:picLocks noChangeAspect="1"/>
          </p:cNvPicPr>
          <p:nvPr/>
        </p:nvPicPr>
        <p:blipFill>
          <a:blip r:embed="rId3"/>
          <a:stretch>
            <a:fillRect/>
          </a:stretch>
        </p:blipFill>
        <p:spPr>
          <a:xfrm>
            <a:off x="2533998" y="1593207"/>
            <a:ext cx="7124003" cy="39127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111304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800AC2-A049-464B-9DDE-F309357274F3}"/>
              </a:ext>
            </a:extLst>
          </p:cNvPr>
          <p:cNvSpPr>
            <a:spLocks noGrp="1"/>
          </p:cNvSpPr>
          <p:nvPr>
            <p:ph type="title"/>
          </p:nvPr>
        </p:nvSpPr>
        <p:spPr>
          <a:xfrm>
            <a:off x="804002" y="-128079"/>
            <a:ext cx="9364527" cy="1507067"/>
          </a:xfrm>
        </p:spPr>
        <p:txBody>
          <a:bodyPr>
            <a:normAutofit/>
          </a:bodyPr>
          <a:lstStyle/>
          <a:p>
            <a:r>
              <a:rPr lang="tr-TR" sz="4800" b="1" i="1" dirty="0">
                <a:cs typeface="Calibri Light"/>
              </a:rPr>
              <a:t>OUTLINE</a:t>
            </a:r>
          </a:p>
        </p:txBody>
      </p:sp>
      <p:sp>
        <p:nvSpPr>
          <p:cNvPr id="3" name="İçerik Yer Tutucusu 2">
            <a:extLst>
              <a:ext uri="{FF2B5EF4-FFF2-40B4-BE49-F238E27FC236}">
                <a16:creationId xmlns:a16="http://schemas.microsoft.com/office/drawing/2014/main" id="{84EDB826-E576-4056-A0D3-E5262CD8D574}"/>
              </a:ext>
            </a:extLst>
          </p:cNvPr>
          <p:cNvSpPr>
            <a:spLocks noGrp="1"/>
          </p:cNvSpPr>
          <p:nvPr>
            <p:ph idx="1"/>
          </p:nvPr>
        </p:nvSpPr>
        <p:spPr>
          <a:xfrm>
            <a:off x="804002" y="1593130"/>
            <a:ext cx="7218207" cy="4154255"/>
          </a:xfrm>
        </p:spPr>
        <p:txBody>
          <a:bodyPr vert="horz" lIns="0" tIns="45720" rIns="0" bIns="45720" rtlCol="0">
            <a:noAutofit/>
          </a:bodyPr>
          <a:lstStyle/>
          <a:p>
            <a:r>
              <a:rPr lang="tr-TR" b="1" dirty="0">
                <a:solidFill>
                  <a:schemeClr val="tx1"/>
                </a:solidFill>
                <a:cs typeface="Calibri"/>
              </a:rPr>
              <a:t> INTRODUCTION</a:t>
            </a:r>
          </a:p>
          <a:p>
            <a:r>
              <a:rPr lang="tr-TR" b="1" dirty="0">
                <a:solidFill>
                  <a:schemeClr val="tx1"/>
                </a:solidFill>
                <a:cs typeface="Calibri"/>
              </a:rPr>
              <a:t> PROGRESS SUMMARY</a:t>
            </a:r>
          </a:p>
          <a:p>
            <a:pPr marL="383540" lvl="1"/>
            <a:r>
              <a:rPr lang="tr-TR" sz="2000" b="1" dirty="0">
                <a:solidFill>
                  <a:schemeClr val="tx1"/>
                </a:solidFill>
                <a:cs typeface="Calibri"/>
              </a:rPr>
              <a:t> </a:t>
            </a:r>
            <a:r>
              <a:rPr lang="tr-TR" sz="2000" b="1" dirty="0" err="1">
                <a:solidFill>
                  <a:schemeClr val="tx1"/>
                </a:solidFill>
                <a:cs typeface="Calibri"/>
              </a:rPr>
              <a:t>Requirements</a:t>
            </a:r>
            <a:endParaRPr lang="tr-TR" sz="2000" b="1" dirty="0">
              <a:solidFill>
                <a:schemeClr val="tx1"/>
              </a:solidFill>
              <a:cs typeface="Calibri"/>
            </a:endParaRPr>
          </a:p>
          <a:p>
            <a:pPr marL="383540" lvl="1"/>
            <a:r>
              <a:rPr lang="tr-TR" sz="2000" b="1" dirty="0">
                <a:solidFill>
                  <a:schemeClr val="tx1"/>
                </a:solidFill>
                <a:cs typeface="Calibri"/>
              </a:rPr>
              <a:t> Task Sharing, Scheduling</a:t>
            </a:r>
          </a:p>
          <a:p>
            <a:pPr marL="383540" lvl="1"/>
            <a:r>
              <a:rPr lang="tr-TR" sz="2000" b="1" dirty="0" err="1">
                <a:solidFill>
                  <a:schemeClr val="tx1"/>
                </a:solidFill>
                <a:cs typeface="Calibri"/>
              </a:rPr>
              <a:t>Completed</a:t>
            </a:r>
            <a:r>
              <a:rPr lang="tr-TR" sz="2000" b="1" dirty="0">
                <a:solidFill>
                  <a:schemeClr val="tx1"/>
                </a:solidFill>
                <a:cs typeface="Calibri"/>
              </a:rPr>
              <a:t> </a:t>
            </a:r>
            <a:r>
              <a:rPr lang="tr-TR" sz="2000" b="1" dirty="0" err="1">
                <a:solidFill>
                  <a:schemeClr val="tx1"/>
                </a:solidFill>
                <a:cs typeface="Calibri"/>
              </a:rPr>
              <a:t>Tasks</a:t>
            </a:r>
            <a:endParaRPr lang="tr-TR" sz="2000" b="1" dirty="0">
              <a:solidFill>
                <a:schemeClr val="tx1"/>
              </a:solidFill>
              <a:cs typeface="Calibri"/>
            </a:endParaRPr>
          </a:p>
          <a:p>
            <a:pPr marL="383540" lvl="1"/>
            <a:r>
              <a:rPr lang="tr-TR" sz="2000" b="1" dirty="0">
                <a:solidFill>
                  <a:schemeClr val="tx1"/>
                </a:solidFill>
                <a:cs typeface="Calibri"/>
              </a:rPr>
              <a:t>Incomplete Tasks: Reasons, Explanations</a:t>
            </a:r>
          </a:p>
          <a:p>
            <a:pPr marL="383540" lvl="1"/>
            <a:r>
              <a:rPr lang="tr-TR" sz="2000" b="1" dirty="0"/>
              <a:t>Additional Improvements</a:t>
            </a:r>
            <a:endParaRPr lang="tr-TR" sz="2000" b="1" dirty="0">
              <a:solidFill>
                <a:schemeClr val="tx1"/>
              </a:solidFill>
              <a:cs typeface="Calibri"/>
            </a:endParaRPr>
          </a:p>
          <a:p>
            <a:pPr marL="383540" lvl="1"/>
            <a:r>
              <a:rPr lang="tr-TR" sz="2000" b="1" dirty="0" err="1">
                <a:solidFill>
                  <a:schemeClr val="tx1"/>
                </a:solidFill>
                <a:cs typeface="Calibri"/>
              </a:rPr>
              <a:t>Problems</a:t>
            </a:r>
            <a:r>
              <a:rPr lang="tr-TR" sz="2000" b="1" dirty="0">
                <a:solidFill>
                  <a:schemeClr val="tx1"/>
                </a:solidFill>
                <a:cs typeface="Calibri"/>
              </a:rPr>
              <a:t> Encountered</a:t>
            </a:r>
          </a:p>
          <a:p>
            <a:pPr marL="383540" lvl="1"/>
            <a:r>
              <a:rPr lang="tr-TR" sz="2000" b="1" dirty="0">
                <a:solidFill>
                  <a:schemeClr val="tx1"/>
                </a:solidFill>
                <a:cs typeface="Calibri"/>
              </a:rPr>
              <a:t>Algorithms and Solution Strategies</a:t>
            </a:r>
          </a:p>
          <a:p>
            <a:pPr marL="383540" lvl="1"/>
            <a:r>
              <a:rPr lang="tr-TR" sz="2000" b="1" dirty="0">
                <a:solidFill>
                  <a:schemeClr val="tx1"/>
                </a:solidFill>
                <a:cs typeface="Calibri"/>
              </a:rPr>
              <a:t>Screenshots</a:t>
            </a:r>
          </a:p>
          <a:p>
            <a:pPr marL="383540" lvl="1"/>
            <a:r>
              <a:rPr lang="tr-TR" sz="2000" b="1" dirty="0">
                <a:solidFill>
                  <a:schemeClr val="tx1"/>
                </a:solidFill>
                <a:cs typeface="Calibri"/>
              </a:rPr>
              <a:t>Conclusion, References</a:t>
            </a:r>
          </a:p>
        </p:txBody>
      </p:sp>
      <p:graphicFrame>
        <p:nvGraphicFramePr>
          <p:cNvPr id="4" name="Diagram 3">
            <a:extLst>
              <a:ext uri="{FF2B5EF4-FFF2-40B4-BE49-F238E27FC236}">
                <a16:creationId xmlns:a16="http://schemas.microsoft.com/office/drawing/2014/main" id="{4EB7B257-FD3A-415F-B654-BF42BD346700}"/>
              </a:ext>
            </a:extLst>
          </p:cNvPr>
          <p:cNvGraphicFramePr/>
          <p:nvPr>
            <p:extLst>
              <p:ext uri="{D42A27DB-BD31-4B8C-83A1-F6EECF244321}">
                <p14:modId xmlns:p14="http://schemas.microsoft.com/office/powerpoint/2010/main" val="4130583315"/>
              </p:ext>
            </p:extLst>
          </p:nvPr>
        </p:nvGraphicFramePr>
        <p:xfrm>
          <a:off x="4707314" y="143612"/>
          <a:ext cx="6475167" cy="4380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103934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2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96A6-442C-4187-B788-25C2B1C435FB}"/>
              </a:ext>
            </a:extLst>
          </p:cNvPr>
          <p:cNvSpPr>
            <a:spLocks noGrp="1"/>
          </p:cNvSpPr>
          <p:nvPr>
            <p:ph type="title"/>
          </p:nvPr>
        </p:nvSpPr>
        <p:spPr>
          <a:xfrm>
            <a:off x="212393" y="102785"/>
            <a:ext cx="4088302" cy="1318877"/>
          </a:xfrm>
        </p:spPr>
        <p:txBody>
          <a:bodyPr/>
          <a:lstStyle/>
          <a:p>
            <a:r>
              <a:rPr lang="tr-TR" b="1" dirty="0">
                <a:cs typeface="Calibri"/>
              </a:rPr>
              <a:t>Screenshots</a:t>
            </a:r>
            <a:br>
              <a:rPr lang="tr-TR" b="1" dirty="0">
                <a:cs typeface="Calibri"/>
              </a:rPr>
            </a:br>
            <a:r>
              <a:rPr lang="tr-TR" b="1" dirty="0">
                <a:cs typeface="Calibri"/>
              </a:rPr>
              <a:t> </a:t>
            </a:r>
            <a:endParaRPr lang="tr-TR" sz="2400" b="1" i="1" dirty="0"/>
          </a:p>
        </p:txBody>
      </p:sp>
      <p:pic>
        <p:nvPicPr>
          <p:cNvPr id="8" name="Picture 7">
            <a:extLst>
              <a:ext uri="{FF2B5EF4-FFF2-40B4-BE49-F238E27FC236}">
                <a16:creationId xmlns:a16="http://schemas.microsoft.com/office/drawing/2014/main" id="{EA71302C-686A-4278-A7CF-6B2AE938DBEE}"/>
              </a:ext>
            </a:extLst>
          </p:cNvPr>
          <p:cNvPicPr>
            <a:picLocks noChangeAspect="1"/>
          </p:cNvPicPr>
          <p:nvPr/>
        </p:nvPicPr>
        <p:blipFill>
          <a:blip r:embed="rId3"/>
          <a:stretch>
            <a:fillRect/>
          </a:stretch>
        </p:blipFill>
        <p:spPr>
          <a:xfrm>
            <a:off x="2228814" y="1421662"/>
            <a:ext cx="7734372" cy="42364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944080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2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96A6-442C-4187-B788-25C2B1C435FB}"/>
              </a:ext>
            </a:extLst>
          </p:cNvPr>
          <p:cNvSpPr>
            <a:spLocks noGrp="1"/>
          </p:cNvSpPr>
          <p:nvPr>
            <p:ph type="title"/>
          </p:nvPr>
        </p:nvSpPr>
        <p:spPr>
          <a:xfrm>
            <a:off x="212393" y="102785"/>
            <a:ext cx="4088302" cy="1318877"/>
          </a:xfrm>
        </p:spPr>
        <p:txBody>
          <a:bodyPr/>
          <a:lstStyle/>
          <a:p>
            <a:r>
              <a:rPr lang="tr-TR" b="1" dirty="0">
                <a:cs typeface="Calibri"/>
              </a:rPr>
              <a:t>Screenshots</a:t>
            </a:r>
            <a:br>
              <a:rPr lang="tr-TR" b="1" dirty="0">
                <a:cs typeface="Calibri"/>
              </a:rPr>
            </a:br>
            <a:r>
              <a:rPr lang="tr-TR" b="1" dirty="0">
                <a:cs typeface="Calibri"/>
              </a:rPr>
              <a:t> </a:t>
            </a:r>
            <a:endParaRPr lang="tr-TR" sz="2400" b="1" i="1" dirty="0"/>
          </a:p>
        </p:txBody>
      </p:sp>
      <p:pic>
        <p:nvPicPr>
          <p:cNvPr id="6" name="Picture 5">
            <a:extLst>
              <a:ext uri="{FF2B5EF4-FFF2-40B4-BE49-F238E27FC236}">
                <a16:creationId xmlns:a16="http://schemas.microsoft.com/office/drawing/2014/main" id="{F5C0605A-A599-467A-94B8-1680CADFDEE9}"/>
              </a:ext>
            </a:extLst>
          </p:cNvPr>
          <p:cNvPicPr>
            <a:picLocks noChangeAspect="1"/>
          </p:cNvPicPr>
          <p:nvPr/>
        </p:nvPicPr>
        <p:blipFill>
          <a:blip r:embed="rId3"/>
          <a:stretch>
            <a:fillRect/>
          </a:stretch>
        </p:blipFill>
        <p:spPr>
          <a:xfrm>
            <a:off x="2917543" y="781234"/>
            <a:ext cx="6356913" cy="55793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9351601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2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96A6-442C-4187-B788-25C2B1C435FB}"/>
              </a:ext>
            </a:extLst>
          </p:cNvPr>
          <p:cNvSpPr>
            <a:spLocks noGrp="1"/>
          </p:cNvSpPr>
          <p:nvPr>
            <p:ph type="title"/>
          </p:nvPr>
        </p:nvSpPr>
        <p:spPr>
          <a:xfrm>
            <a:off x="212393" y="102785"/>
            <a:ext cx="4088302" cy="1318877"/>
          </a:xfrm>
        </p:spPr>
        <p:txBody>
          <a:bodyPr/>
          <a:lstStyle/>
          <a:p>
            <a:r>
              <a:rPr lang="tr-TR" b="1" dirty="0">
                <a:cs typeface="Calibri"/>
              </a:rPr>
              <a:t>Screenshots</a:t>
            </a:r>
            <a:br>
              <a:rPr lang="tr-TR" b="1" dirty="0">
                <a:cs typeface="Calibri"/>
              </a:rPr>
            </a:br>
            <a:r>
              <a:rPr lang="tr-TR" b="1" dirty="0">
                <a:cs typeface="Calibri"/>
              </a:rPr>
              <a:t> </a:t>
            </a:r>
            <a:endParaRPr lang="tr-TR" sz="2400" b="1" i="1" dirty="0"/>
          </a:p>
        </p:txBody>
      </p:sp>
      <p:pic>
        <p:nvPicPr>
          <p:cNvPr id="6" name="Picture 5">
            <a:extLst>
              <a:ext uri="{FF2B5EF4-FFF2-40B4-BE49-F238E27FC236}">
                <a16:creationId xmlns:a16="http://schemas.microsoft.com/office/drawing/2014/main" id="{28B0366D-8640-45D4-87DF-4EE20C9DDE27}"/>
              </a:ext>
            </a:extLst>
          </p:cNvPr>
          <p:cNvPicPr>
            <a:picLocks noChangeAspect="1"/>
          </p:cNvPicPr>
          <p:nvPr/>
        </p:nvPicPr>
        <p:blipFill>
          <a:blip r:embed="rId3"/>
          <a:stretch>
            <a:fillRect/>
          </a:stretch>
        </p:blipFill>
        <p:spPr>
          <a:xfrm>
            <a:off x="2958574" y="836041"/>
            <a:ext cx="6274852" cy="558820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564983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2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96A6-442C-4187-B788-25C2B1C435FB}"/>
              </a:ext>
            </a:extLst>
          </p:cNvPr>
          <p:cNvSpPr>
            <a:spLocks noGrp="1"/>
          </p:cNvSpPr>
          <p:nvPr>
            <p:ph type="title"/>
          </p:nvPr>
        </p:nvSpPr>
        <p:spPr>
          <a:xfrm>
            <a:off x="212393" y="102785"/>
            <a:ext cx="4088302" cy="1318877"/>
          </a:xfrm>
        </p:spPr>
        <p:txBody>
          <a:bodyPr/>
          <a:lstStyle/>
          <a:p>
            <a:r>
              <a:rPr lang="tr-TR" b="1" dirty="0">
                <a:cs typeface="Calibri"/>
              </a:rPr>
              <a:t>Screenshots</a:t>
            </a:r>
            <a:br>
              <a:rPr lang="tr-TR" b="1" dirty="0">
                <a:cs typeface="Calibri"/>
              </a:rPr>
            </a:br>
            <a:r>
              <a:rPr lang="tr-TR" b="1" dirty="0">
                <a:cs typeface="Calibri"/>
              </a:rPr>
              <a:t> </a:t>
            </a:r>
            <a:endParaRPr lang="tr-TR" sz="2400" b="1" i="1" dirty="0"/>
          </a:p>
        </p:txBody>
      </p:sp>
      <p:pic>
        <p:nvPicPr>
          <p:cNvPr id="4" name="Picture 3">
            <a:extLst>
              <a:ext uri="{FF2B5EF4-FFF2-40B4-BE49-F238E27FC236}">
                <a16:creationId xmlns:a16="http://schemas.microsoft.com/office/drawing/2014/main" id="{29ADA5D2-1E07-45D7-9AEB-2DB7EEDCCA6E}"/>
              </a:ext>
            </a:extLst>
          </p:cNvPr>
          <p:cNvPicPr>
            <a:picLocks noChangeAspect="1"/>
          </p:cNvPicPr>
          <p:nvPr/>
        </p:nvPicPr>
        <p:blipFill>
          <a:blip r:embed="rId3"/>
          <a:stretch>
            <a:fillRect/>
          </a:stretch>
        </p:blipFill>
        <p:spPr>
          <a:xfrm>
            <a:off x="3111640" y="1075174"/>
            <a:ext cx="5968720" cy="52954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3372194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96A6-442C-4187-B788-25C2B1C435FB}"/>
              </a:ext>
            </a:extLst>
          </p:cNvPr>
          <p:cNvSpPr>
            <a:spLocks noGrp="1"/>
          </p:cNvSpPr>
          <p:nvPr>
            <p:ph type="title"/>
          </p:nvPr>
        </p:nvSpPr>
        <p:spPr>
          <a:xfrm>
            <a:off x="212393" y="102785"/>
            <a:ext cx="4088302" cy="1318877"/>
          </a:xfrm>
        </p:spPr>
        <p:txBody>
          <a:bodyPr/>
          <a:lstStyle/>
          <a:p>
            <a:r>
              <a:rPr lang="tr-TR" b="1" dirty="0">
                <a:cs typeface="Calibri"/>
              </a:rPr>
              <a:t>Screenshots</a:t>
            </a:r>
            <a:br>
              <a:rPr lang="tr-TR" b="1" dirty="0">
                <a:cs typeface="Calibri"/>
              </a:rPr>
            </a:br>
            <a:endParaRPr lang="tr-TR" sz="2400" b="1" i="1" dirty="0"/>
          </a:p>
        </p:txBody>
      </p:sp>
      <p:pic>
        <p:nvPicPr>
          <p:cNvPr id="5" name="Resim 4">
            <a:extLst>
              <a:ext uri="{FF2B5EF4-FFF2-40B4-BE49-F238E27FC236}">
                <a16:creationId xmlns:a16="http://schemas.microsoft.com/office/drawing/2014/main" id="{6C60E711-96A3-4178-80DB-9B69C0AD6A84}"/>
              </a:ext>
            </a:extLst>
          </p:cNvPr>
          <p:cNvPicPr>
            <a:picLocks noChangeAspect="1"/>
          </p:cNvPicPr>
          <p:nvPr/>
        </p:nvPicPr>
        <p:blipFill>
          <a:blip r:embed="rId3"/>
          <a:stretch>
            <a:fillRect/>
          </a:stretch>
        </p:blipFill>
        <p:spPr>
          <a:xfrm>
            <a:off x="1791387" y="964642"/>
            <a:ext cx="8609226" cy="53145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3338065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C411F-D55E-4AD5-8C8D-12A3A781D973}"/>
              </a:ext>
            </a:extLst>
          </p:cNvPr>
          <p:cNvSpPr>
            <a:spLocks noGrp="1"/>
          </p:cNvSpPr>
          <p:nvPr>
            <p:ph type="title"/>
          </p:nvPr>
        </p:nvSpPr>
        <p:spPr>
          <a:xfrm>
            <a:off x="0" y="0"/>
            <a:ext cx="8534400" cy="1507067"/>
          </a:xfrm>
        </p:spPr>
        <p:txBody>
          <a:bodyPr>
            <a:normAutofit/>
          </a:bodyPr>
          <a:lstStyle/>
          <a:p>
            <a:r>
              <a:rPr lang="tr-TR" sz="4800" b="1" i="1" dirty="0">
                <a:solidFill>
                  <a:schemeClr val="tx1">
                    <a:lumMod val="95000"/>
                    <a:lumOff val="5000"/>
                  </a:schemeClr>
                </a:solidFill>
                <a:ea typeface="+mj-lt"/>
                <a:cs typeface="+mj-lt"/>
              </a:rPr>
              <a:t> CONCLUSION</a:t>
            </a:r>
            <a:endParaRPr lang="tr-TR" sz="4800" dirty="0">
              <a:solidFill>
                <a:schemeClr val="tx1">
                  <a:lumMod val="95000"/>
                  <a:lumOff val="5000"/>
                </a:schemeClr>
              </a:solidFill>
              <a:ea typeface="+mj-lt"/>
              <a:cs typeface="+mj-lt"/>
            </a:endParaRPr>
          </a:p>
        </p:txBody>
      </p:sp>
      <p:sp>
        <p:nvSpPr>
          <p:cNvPr id="3" name="İçerik Yer Tutucusu 2">
            <a:extLst>
              <a:ext uri="{FF2B5EF4-FFF2-40B4-BE49-F238E27FC236}">
                <a16:creationId xmlns:a16="http://schemas.microsoft.com/office/drawing/2014/main" id="{A1536DBA-7907-4718-B8AB-9F266EA2E095}"/>
              </a:ext>
            </a:extLst>
          </p:cNvPr>
          <p:cNvSpPr>
            <a:spLocks noGrp="1"/>
          </p:cNvSpPr>
          <p:nvPr>
            <p:ph idx="1"/>
          </p:nvPr>
        </p:nvSpPr>
        <p:spPr>
          <a:xfrm>
            <a:off x="232589" y="1594264"/>
            <a:ext cx="8741729" cy="4927116"/>
          </a:xfrm>
        </p:spPr>
        <p:txBody>
          <a:bodyPr vert="horz" lIns="0" tIns="45720" rIns="0" bIns="45720" rtlCol="0" anchor="t">
            <a:noAutofit/>
          </a:bodyPr>
          <a:lstStyle/>
          <a:p>
            <a:pPr marL="97790" lvl="1" indent="0">
              <a:buNone/>
            </a:pPr>
            <a:r>
              <a:rPr lang="tr-TR" sz="2800" i="1" dirty="0">
                <a:solidFill>
                  <a:schemeClr val="tx1"/>
                </a:solidFill>
                <a:cs typeface="Calibri"/>
              </a:rPr>
              <a:t>We have learned:</a:t>
            </a:r>
          </a:p>
          <a:p>
            <a:pPr marL="97790" lvl="1" indent="0">
              <a:buNone/>
            </a:pPr>
            <a:endParaRPr lang="tr-TR" sz="2800" i="1" dirty="0">
              <a:solidFill>
                <a:schemeClr val="tx1"/>
              </a:solidFill>
              <a:cs typeface="Calibri"/>
            </a:endParaRPr>
          </a:p>
          <a:p>
            <a:pPr marL="554990" lvl="1" indent="-457200"/>
            <a:r>
              <a:rPr lang="tr-TR" sz="2800" i="1" dirty="0">
                <a:cs typeface="Calibri"/>
              </a:rPr>
              <a:t>Effective usage of stack and circular queue</a:t>
            </a:r>
          </a:p>
          <a:p>
            <a:pPr marL="554990" lvl="1" indent="-457200"/>
            <a:r>
              <a:rPr lang="tr-TR" sz="2800" i="1" dirty="0">
                <a:solidFill>
                  <a:schemeClr val="tx1"/>
                </a:solidFill>
                <a:cs typeface="Calibri"/>
              </a:rPr>
              <a:t>Usage of enigma</a:t>
            </a:r>
          </a:p>
          <a:p>
            <a:pPr marL="383540" lvl="1"/>
            <a:r>
              <a:rPr lang="tr-TR" sz="2800" i="1" dirty="0">
                <a:cs typeface="Calibri"/>
              </a:rPr>
              <a:t> Working under tough condition</a:t>
            </a:r>
          </a:p>
          <a:p>
            <a:pPr marL="97790" lvl="1" indent="0">
              <a:buNone/>
            </a:pPr>
            <a:endParaRPr lang="tr-TR" sz="2800" i="1" dirty="0">
              <a:solidFill>
                <a:schemeClr val="tx1"/>
              </a:solidFill>
              <a:cs typeface="Calibri"/>
            </a:endParaRPr>
          </a:p>
        </p:txBody>
      </p:sp>
      <p:pic>
        <p:nvPicPr>
          <p:cNvPr id="8" name="Grafik 7" descr="Tam isabet">
            <a:extLst>
              <a:ext uri="{FF2B5EF4-FFF2-40B4-BE49-F238E27FC236}">
                <a16:creationId xmlns:a16="http://schemas.microsoft.com/office/drawing/2014/main" id="{791D1F2E-A741-402A-80A4-BFA8795F60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5654" y="0"/>
            <a:ext cx="3486346" cy="3486346"/>
          </a:xfrm>
          <a:prstGeom prst="rect">
            <a:avLst/>
          </a:prstGeom>
        </p:spPr>
      </p:pic>
      <p:pic>
        <p:nvPicPr>
          <p:cNvPr id="5" name="Picture 4">
            <a:extLst>
              <a:ext uri="{FF2B5EF4-FFF2-40B4-BE49-F238E27FC236}">
                <a16:creationId xmlns:a16="http://schemas.microsoft.com/office/drawing/2014/main" id="{05D6A89E-DEC6-423A-8853-E66862FA3B1C}"/>
              </a:ext>
            </a:extLst>
          </p:cNvPr>
          <p:cNvPicPr>
            <a:picLocks noChangeAspect="1"/>
          </p:cNvPicPr>
          <p:nvPr/>
        </p:nvPicPr>
        <p:blipFill>
          <a:blip r:embed="rId5"/>
          <a:stretch>
            <a:fillRect/>
          </a:stretch>
        </p:blipFill>
        <p:spPr>
          <a:xfrm>
            <a:off x="7155068" y="592629"/>
            <a:ext cx="1550586" cy="1550586"/>
          </a:xfrm>
          <a:prstGeom prst="rect">
            <a:avLst/>
          </a:prstGeom>
        </p:spPr>
      </p:pic>
      <p:pic>
        <p:nvPicPr>
          <p:cNvPr id="7" name="Resim 4" descr="ışık, işaret içeren bir resim&#10;&#10;Çok yüksek güvenilirlikle oluşturulmuş açıklama">
            <a:extLst>
              <a:ext uri="{FF2B5EF4-FFF2-40B4-BE49-F238E27FC236}">
                <a16:creationId xmlns:a16="http://schemas.microsoft.com/office/drawing/2014/main" id="{0CD0B716-FFE8-4E4B-867C-40F8618F3C9F}"/>
              </a:ext>
            </a:extLst>
          </p:cNvPr>
          <p:cNvPicPr>
            <a:picLocks noChangeAspect="1"/>
          </p:cNvPicPr>
          <p:nvPr/>
        </p:nvPicPr>
        <p:blipFill>
          <a:blip r:embed="rId6"/>
          <a:stretch>
            <a:fillRect/>
          </a:stretch>
        </p:blipFill>
        <p:spPr>
          <a:xfrm>
            <a:off x="9415993" y="4457970"/>
            <a:ext cx="1720242" cy="1720242"/>
          </a:xfrm>
          <a:prstGeom prst="rect">
            <a:avLst/>
          </a:prstGeom>
        </p:spPr>
      </p:pic>
    </p:spTree>
    <p:extLst>
      <p:ext uri="{BB962C8B-B14F-4D97-AF65-F5344CB8AC3E}">
        <p14:creationId xmlns:p14="http://schemas.microsoft.com/office/powerpoint/2010/main" val="96975002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2466F5-F05C-4807-BDE1-3F3939F443C8}"/>
              </a:ext>
            </a:extLst>
          </p:cNvPr>
          <p:cNvSpPr>
            <a:spLocks noGrp="1"/>
          </p:cNvSpPr>
          <p:nvPr>
            <p:ph type="title"/>
          </p:nvPr>
        </p:nvSpPr>
        <p:spPr>
          <a:xfrm>
            <a:off x="0" y="0"/>
            <a:ext cx="3001668" cy="1279012"/>
          </a:xfrm>
        </p:spPr>
        <p:txBody>
          <a:bodyPr/>
          <a:lstStyle/>
          <a:p>
            <a:r>
              <a:rPr lang="tr-TR" b="1" i="1" dirty="0">
                <a:cs typeface="Calibri Light"/>
              </a:rPr>
              <a:t> REFERENCES</a:t>
            </a:r>
          </a:p>
        </p:txBody>
      </p:sp>
      <p:sp>
        <p:nvSpPr>
          <p:cNvPr id="3" name="İçerik Yer Tutucusu 2">
            <a:extLst>
              <a:ext uri="{FF2B5EF4-FFF2-40B4-BE49-F238E27FC236}">
                <a16:creationId xmlns:a16="http://schemas.microsoft.com/office/drawing/2014/main" id="{505C4B82-9CC8-4223-A381-7B62654877C0}"/>
              </a:ext>
            </a:extLst>
          </p:cNvPr>
          <p:cNvSpPr>
            <a:spLocks noGrp="1"/>
          </p:cNvSpPr>
          <p:nvPr>
            <p:ph idx="1"/>
          </p:nvPr>
        </p:nvSpPr>
        <p:spPr>
          <a:xfrm>
            <a:off x="599372" y="1397096"/>
            <a:ext cx="10262896" cy="2360988"/>
          </a:xfrm>
        </p:spPr>
        <p:txBody>
          <a:bodyPr vert="horz" lIns="0" tIns="45720" rIns="0" bIns="45720" rtlCol="0" anchor="t">
            <a:noAutofit/>
          </a:bodyPr>
          <a:lstStyle/>
          <a:p>
            <a:pPr lvl="0"/>
            <a:r>
              <a:rPr lang="en-US" dirty="0"/>
              <a:t>Stack, Dave L., Retrieved 9 March 2020 from </a:t>
            </a:r>
            <a:r>
              <a:rPr lang="en-US" u="sng" dirty="0">
                <a:solidFill>
                  <a:srgbClr val="0070C0"/>
                </a:solidFill>
                <a:hlinkClick r:id="rId3">
                  <a:extLst>
                    <a:ext uri="{A12FA001-AC4F-418D-AE19-62706E023703}">
                      <ahyp:hlinkClr xmlns:ahyp="http://schemas.microsoft.com/office/drawing/2018/hyperlinkcolor" val="tx"/>
                    </a:ext>
                  </a:extLst>
                </a:hlinkClick>
              </a:rPr>
              <a:t>https://stackoverflow.com/questions/38678268/stack-implementation-in-java</a:t>
            </a:r>
            <a:endParaRPr lang="tr-TR" dirty="0">
              <a:solidFill>
                <a:srgbClr val="0070C0"/>
              </a:solidFill>
            </a:endParaRPr>
          </a:p>
          <a:p>
            <a:pPr lvl="0"/>
            <a:r>
              <a:rPr lang="en-US" dirty="0"/>
              <a:t>Circular Queue, </a:t>
            </a:r>
            <a:r>
              <a:rPr lang="en-US" dirty="0" err="1"/>
              <a:t>Danislav</a:t>
            </a:r>
            <a:r>
              <a:rPr lang="en-US" dirty="0"/>
              <a:t> </a:t>
            </a:r>
            <a:r>
              <a:rPr lang="en-US" dirty="0" err="1"/>
              <a:t>Lyubenov</a:t>
            </a:r>
            <a:r>
              <a:rPr lang="en-US" dirty="0"/>
              <a:t>, Retrieved 20 March 2020 from </a:t>
            </a:r>
            <a:r>
              <a:rPr lang="en-US" u="sng" dirty="0">
                <a:solidFill>
                  <a:srgbClr val="0070C0"/>
                </a:solidFill>
                <a:hlinkClick r:id="rId4">
                  <a:extLst>
                    <a:ext uri="{A12FA001-AC4F-418D-AE19-62706E023703}">
                      <ahyp:hlinkClr xmlns:ahyp="http://schemas.microsoft.com/office/drawing/2018/hyperlinkcolor" val="tx"/>
                    </a:ext>
                  </a:extLst>
                </a:hlinkClick>
              </a:rPr>
              <a:t>https://stackoverflow.com/questions/43156773/circular-queue-array</a:t>
            </a:r>
            <a:endParaRPr lang="tr-TR" u="sng" dirty="0">
              <a:solidFill>
                <a:srgbClr val="0070C0"/>
              </a:solidFill>
            </a:endParaRPr>
          </a:p>
          <a:p>
            <a:r>
              <a:rPr lang="tr-TR" dirty="0">
                <a:hlinkClick r:id="rId5">
                  <a:extLst>
                    <a:ext uri="{A12FA001-AC4F-418D-AE19-62706E023703}">
                      <ahyp:hlinkClr xmlns:ahyp="http://schemas.microsoft.com/office/drawing/2018/hyperlinkcolor" val="tx"/>
                    </a:ext>
                  </a:extLst>
                </a:hlinkClick>
              </a:rPr>
              <a:t>https://www.canva.com</a:t>
            </a:r>
            <a:r>
              <a:rPr lang="tr-TR" dirty="0"/>
              <a:t> [Poster]</a:t>
            </a:r>
          </a:p>
          <a:p>
            <a:pPr marL="0" lvl="0" indent="0">
              <a:buNone/>
            </a:pPr>
            <a:endParaRPr lang="tr-TR" dirty="0">
              <a:solidFill>
                <a:srgbClr val="0070C0"/>
              </a:solidFill>
            </a:endParaRPr>
          </a:p>
          <a:p>
            <a:pPr marL="383540" lvl="1"/>
            <a:endParaRPr lang="tr-TR" sz="2000" dirty="0">
              <a:solidFill>
                <a:schemeClr val="tx1"/>
              </a:solidFill>
              <a:cs typeface="Calibri"/>
            </a:endParaRPr>
          </a:p>
        </p:txBody>
      </p:sp>
      <p:pic>
        <p:nvPicPr>
          <p:cNvPr id="4" name="Resim 4" descr="işaret, çizim, yiyecek içeren bir resim&#10;&#10;Çok yüksek güvenilirlikle oluşturulmuş açıklama">
            <a:extLst>
              <a:ext uri="{FF2B5EF4-FFF2-40B4-BE49-F238E27FC236}">
                <a16:creationId xmlns:a16="http://schemas.microsoft.com/office/drawing/2014/main" id="{54772EAC-E7A4-43B3-9A72-A05F902DC103}"/>
              </a:ext>
            </a:extLst>
          </p:cNvPr>
          <p:cNvPicPr>
            <a:picLocks noChangeAspect="1"/>
          </p:cNvPicPr>
          <p:nvPr/>
        </p:nvPicPr>
        <p:blipFill>
          <a:blip r:embed="rId6"/>
          <a:stretch>
            <a:fillRect/>
          </a:stretch>
        </p:blipFill>
        <p:spPr>
          <a:xfrm>
            <a:off x="8234831" y="3876168"/>
            <a:ext cx="2627437" cy="2227440"/>
          </a:xfrm>
          <a:prstGeom prst="rect">
            <a:avLst/>
          </a:prstGeom>
        </p:spPr>
      </p:pic>
    </p:spTree>
    <p:extLst>
      <p:ext uri="{BB962C8B-B14F-4D97-AF65-F5344CB8AC3E}">
        <p14:creationId xmlns:p14="http://schemas.microsoft.com/office/powerpoint/2010/main" val="136641458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9FE0-374A-40E7-AB34-AFC18349A943}"/>
              </a:ext>
            </a:extLst>
          </p:cNvPr>
          <p:cNvSpPr>
            <a:spLocks noGrp="1"/>
          </p:cNvSpPr>
          <p:nvPr>
            <p:ph type="title"/>
          </p:nvPr>
        </p:nvSpPr>
        <p:spPr>
          <a:xfrm>
            <a:off x="608797" y="0"/>
            <a:ext cx="8534400" cy="1507067"/>
          </a:xfrm>
        </p:spPr>
        <p:txBody>
          <a:bodyPr/>
          <a:lstStyle/>
          <a:p>
            <a:r>
              <a:rPr lang="tr-TR" b="1" i="1" dirty="0"/>
              <a:t>Poster</a:t>
            </a:r>
          </a:p>
        </p:txBody>
      </p:sp>
      <p:pic>
        <p:nvPicPr>
          <p:cNvPr id="5" name="Picture 4">
            <a:extLst>
              <a:ext uri="{FF2B5EF4-FFF2-40B4-BE49-F238E27FC236}">
                <a16:creationId xmlns:a16="http://schemas.microsoft.com/office/drawing/2014/main" id="{70A89E75-55B4-42A2-AB9C-1E1E524C9251}"/>
              </a:ext>
            </a:extLst>
          </p:cNvPr>
          <p:cNvPicPr>
            <a:picLocks noChangeAspect="1"/>
          </p:cNvPicPr>
          <p:nvPr/>
        </p:nvPicPr>
        <p:blipFill>
          <a:blip r:embed="rId3"/>
          <a:stretch>
            <a:fillRect/>
          </a:stretch>
        </p:blipFill>
        <p:spPr>
          <a:xfrm>
            <a:off x="3827815" y="382064"/>
            <a:ext cx="4131622" cy="584448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4940205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83D1-AF40-449D-BDB0-9DC36912B3BC}"/>
              </a:ext>
            </a:extLst>
          </p:cNvPr>
          <p:cNvSpPr>
            <a:spLocks noGrp="1"/>
          </p:cNvSpPr>
          <p:nvPr>
            <p:ph type="title"/>
          </p:nvPr>
        </p:nvSpPr>
        <p:spPr>
          <a:xfrm>
            <a:off x="1005524" y="457682"/>
            <a:ext cx="10504601" cy="1342838"/>
          </a:xfrm>
        </p:spPr>
        <p:txBody>
          <a:bodyPr>
            <a:noAutofit/>
          </a:bodyPr>
          <a:lstStyle/>
          <a:p>
            <a:pPr algn="ctr"/>
            <a:r>
              <a:rPr lang="tr-TR" sz="8000" dirty="0"/>
              <a:t>Any questıons</a:t>
            </a:r>
            <a:r>
              <a:rPr lang="tr-TR" sz="80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20412583-EA7F-48FC-A46E-16236D587359}"/>
              </a:ext>
            </a:extLst>
          </p:cNvPr>
          <p:cNvPicPr>
            <a:picLocks noChangeAspect="1"/>
          </p:cNvPicPr>
          <p:nvPr/>
        </p:nvPicPr>
        <p:blipFill>
          <a:blip r:embed="rId3"/>
          <a:stretch>
            <a:fillRect/>
          </a:stretch>
        </p:blipFill>
        <p:spPr>
          <a:xfrm>
            <a:off x="4482978" y="1817077"/>
            <a:ext cx="4032738" cy="5040923"/>
          </a:xfrm>
          <a:prstGeom prst="rect">
            <a:avLst/>
          </a:prstGeom>
        </p:spPr>
      </p:pic>
    </p:spTree>
    <p:extLst>
      <p:ext uri="{BB962C8B-B14F-4D97-AF65-F5344CB8AC3E}">
        <p14:creationId xmlns:p14="http://schemas.microsoft.com/office/powerpoint/2010/main" val="1962128362"/>
      </p:ext>
    </p:extLst>
  </p:cSld>
  <p:clrMapOvr>
    <a:masterClrMapping/>
  </p:clrMapOvr>
  <mc:AlternateContent xmlns:mc="http://schemas.openxmlformats.org/markup-compatibility/2006" xmlns:p14="http://schemas.microsoft.com/office/powerpoint/2010/main">
    <mc:Choice Requires="p14">
      <p:transition spd="slow" p14:dur="2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34FA75-741C-414A-AC27-2C5E030F1DF6}"/>
              </a:ext>
            </a:extLst>
          </p:cNvPr>
          <p:cNvSpPr>
            <a:spLocks noGrp="1"/>
          </p:cNvSpPr>
          <p:nvPr>
            <p:ph type="title"/>
          </p:nvPr>
        </p:nvSpPr>
        <p:spPr>
          <a:xfrm>
            <a:off x="956587" y="-35129"/>
            <a:ext cx="8534400" cy="1507067"/>
          </a:xfrm>
        </p:spPr>
        <p:txBody>
          <a:bodyPr>
            <a:normAutofit/>
          </a:bodyPr>
          <a:lstStyle/>
          <a:p>
            <a:r>
              <a:rPr lang="tr-TR" sz="4800" b="1" i="1" dirty="0">
                <a:solidFill>
                  <a:schemeClr val="tx1"/>
                </a:solidFill>
                <a:cs typeface="Calibri Light"/>
              </a:rPr>
              <a:t>INTRODUCTION</a:t>
            </a:r>
          </a:p>
        </p:txBody>
      </p:sp>
      <p:sp>
        <p:nvSpPr>
          <p:cNvPr id="3" name="İçerik Yer Tutucusu 2">
            <a:extLst>
              <a:ext uri="{FF2B5EF4-FFF2-40B4-BE49-F238E27FC236}">
                <a16:creationId xmlns:a16="http://schemas.microsoft.com/office/drawing/2014/main" id="{B2402AA0-7E3F-4C55-92CF-B86D02D8CAE4}"/>
              </a:ext>
            </a:extLst>
          </p:cNvPr>
          <p:cNvSpPr>
            <a:spLocks noGrp="1"/>
          </p:cNvSpPr>
          <p:nvPr>
            <p:ph idx="1"/>
          </p:nvPr>
        </p:nvSpPr>
        <p:spPr>
          <a:xfrm>
            <a:off x="745838" y="1292202"/>
            <a:ext cx="8955898" cy="4273596"/>
          </a:xfrm>
        </p:spPr>
        <p:txBody>
          <a:bodyPr vert="horz" lIns="0" tIns="45720" rIns="0" bIns="45720" rtlCol="0" anchor="t">
            <a:normAutofit/>
          </a:bodyPr>
          <a:lstStyle/>
          <a:p>
            <a:pPr marL="97790" lvl="1" indent="0">
              <a:buNone/>
            </a:pPr>
            <a:endParaRPr lang="tr-TR" sz="3200" i="1" dirty="0">
              <a:solidFill>
                <a:schemeClr val="tx1"/>
              </a:solidFill>
              <a:cs typeface="Calibri"/>
            </a:endParaRPr>
          </a:p>
          <a:p>
            <a:pPr marL="554990" lvl="1" indent="-457200"/>
            <a:r>
              <a:rPr lang="tr-TR" sz="3200" i="1" dirty="0">
                <a:cs typeface="Calibri"/>
              </a:rPr>
              <a:t>Post-Fixer is a </a:t>
            </a:r>
            <a:r>
              <a:rPr lang="tr-TR" sz="3200" i="1" dirty="0" err="1">
                <a:cs typeface="Calibri"/>
              </a:rPr>
              <a:t>one-player</a:t>
            </a:r>
            <a:r>
              <a:rPr lang="tr-TR" sz="3200" i="1" dirty="0">
                <a:cs typeface="Calibri"/>
              </a:rPr>
              <a:t> </a:t>
            </a:r>
            <a:r>
              <a:rPr lang="tr-TR" sz="3200" i="1" dirty="0" err="1">
                <a:cs typeface="Calibri"/>
              </a:rPr>
              <a:t>game</a:t>
            </a:r>
            <a:endParaRPr lang="tr-TR" sz="3200" i="1" dirty="0">
              <a:cs typeface="Calibri"/>
            </a:endParaRPr>
          </a:p>
          <a:p>
            <a:pPr marL="97790" lvl="1" indent="0">
              <a:buNone/>
            </a:pPr>
            <a:endParaRPr lang="tr-TR" sz="3200" i="1" dirty="0">
              <a:cs typeface="Calibri"/>
            </a:endParaRPr>
          </a:p>
          <a:p>
            <a:pPr marL="554990" lvl="1" indent="-457200"/>
            <a:r>
              <a:rPr lang="tr-TR" sz="3200" i="1" dirty="0">
                <a:solidFill>
                  <a:schemeClr val="tx1"/>
                </a:solidFill>
                <a:cs typeface="Calibri"/>
              </a:rPr>
              <a:t>Player </a:t>
            </a:r>
            <a:r>
              <a:rPr lang="tr-TR" sz="3200" i="1" dirty="0">
                <a:cs typeface="Calibri"/>
              </a:rPr>
              <a:t>generates a proper post-fix expression by using symbols from a </a:t>
            </a:r>
            <a:r>
              <a:rPr lang="tr-TR" sz="3200" i="1" dirty="0" err="1">
                <a:cs typeface="Calibri"/>
              </a:rPr>
              <a:t>dynamic</a:t>
            </a:r>
            <a:r>
              <a:rPr lang="tr-TR" sz="3200" i="1" dirty="0">
                <a:cs typeface="Calibri"/>
              </a:rPr>
              <a:t> board </a:t>
            </a:r>
            <a:r>
              <a:rPr lang="tr-TR" sz="3200" i="1" dirty="0" err="1">
                <a:cs typeface="Calibri"/>
              </a:rPr>
              <a:t>with</a:t>
            </a:r>
            <a:r>
              <a:rPr lang="tr-TR" sz="3200" i="1" dirty="0">
                <a:cs typeface="Calibri"/>
              </a:rPr>
              <a:t> </a:t>
            </a:r>
            <a:r>
              <a:rPr lang="tr-TR" sz="3200" i="1" dirty="0" err="1">
                <a:cs typeface="Calibri"/>
              </a:rPr>
              <a:t>considering</a:t>
            </a:r>
            <a:r>
              <a:rPr lang="tr-TR" sz="3200" i="1" dirty="0">
                <a:cs typeface="Calibri"/>
              </a:rPr>
              <a:t> post-</a:t>
            </a:r>
            <a:r>
              <a:rPr lang="tr-TR" sz="3200" i="1" dirty="0" err="1">
                <a:cs typeface="Calibri"/>
              </a:rPr>
              <a:t>fix</a:t>
            </a:r>
            <a:r>
              <a:rPr lang="tr-TR" sz="3200" i="1" dirty="0">
                <a:cs typeface="Calibri"/>
              </a:rPr>
              <a:t> </a:t>
            </a:r>
            <a:r>
              <a:rPr lang="tr-TR" sz="3200" i="1" dirty="0" err="1">
                <a:cs typeface="Calibri"/>
              </a:rPr>
              <a:t>rules</a:t>
            </a:r>
            <a:r>
              <a:rPr lang="tr-TR" sz="3200" i="1" dirty="0">
                <a:cs typeface="Calibri"/>
              </a:rPr>
              <a:t>.</a:t>
            </a:r>
          </a:p>
          <a:p>
            <a:pPr marL="97790" lvl="1" indent="0">
              <a:buNone/>
            </a:pPr>
            <a:endParaRPr lang="tr-TR" sz="3200" i="1" dirty="0">
              <a:solidFill>
                <a:schemeClr val="tx1"/>
              </a:solidFill>
              <a:cs typeface="Calibri"/>
            </a:endParaRPr>
          </a:p>
          <a:p>
            <a:pPr marL="97790" lvl="1" indent="0">
              <a:buNone/>
            </a:pPr>
            <a:endParaRPr lang="tr-TR" sz="3200" i="1" dirty="0">
              <a:solidFill>
                <a:schemeClr val="tx1"/>
              </a:solidFill>
              <a:cs typeface="Calibri"/>
            </a:endParaRPr>
          </a:p>
          <a:p>
            <a:pPr marL="97790" lvl="1" indent="0">
              <a:buNone/>
            </a:pPr>
            <a:endParaRPr lang="tr-TR" sz="3600" i="1" dirty="0">
              <a:solidFill>
                <a:schemeClr val="tx1"/>
              </a:solidFill>
              <a:cs typeface="Calibri"/>
            </a:endParaRPr>
          </a:p>
        </p:txBody>
      </p:sp>
      <p:pic>
        <p:nvPicPr>
          <p:cNvPr id="1026" name="Picture 2">
            <a:extLst>
              <a:ext uri="{FF2B5EF4-FFF2-40B4-BE49-F238E27FC236}">
                <a16:creationId xmlns:a16="http://schemas.microsoft.com/office/drawing/2014/main" id="{BF831E47-0F3F-4B5A-B0C8-FB53A3E3E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144" y="4967403"/>
            <a:ext cx="3967183" cy="161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2535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374667-813E-4CDB-A0F7-0D383D7089C6}"/>
              </a:ext>
            </a:extLst>
          </p:cNvPr>
          <p:cNvSpPr>
            <a:spLocks noGrp="1"/>
          </p:cNvSpPr>
          <p:nvPr>
            <p:ph type="title"/>
          </p:nvPr>
        </p:nvSpPr>
        <p:spPr>
          <a:xfrm>
            <a:off x="583728" y="86154"/>
            <a:ext cx="8534400" cy="1507067"/>
          </a:xfrm>
        </p:spPr>
        <p:txBody>
          <a:bodyPr/>
          <a:lstStyle/>
          <a:p>
            <a:r>
              <a:rPr lang="tr-TR" b="1" i="1" dirty="0" err="1"/>
              <a:t>Introductıon</a:t>
            </a:r>
            <a:endParaRPr lang="tr-TR" b="1" i="1" dirty="0"/>
          </a:p>
        </p:txBody>
      </p:sp>
      <p:sp>
        <p:nvSpPr>
          <p:cNvPr id="3" name="İçerik Yer Tutucusu 2">
            <a:extLst>
              <a:ext uri="{FF2B5EF4-FFF2-40B4-BE49-F238E27FC236}">
                <a16:creationId xmlns:a16="http://schemas.microsoft.com/office/drawing/2014/main" id="{76D009A6-FCE1-4363-B7FC-E985EB02568A}"/>
              </a:ext>
            </a:extLst>
          </p:cNvPr>
          <p:cNvSpPr>
            <a:spLocks noGrp="1"/>
          </p:cNvSpPr>
          <p:nvPr>
            <p:ph idx="1"/>
          </p:nvPr>
        </p:nvSpPr>
        <p:spPr>
          <a:xfrm>
            <a:off x="583728" y="1811215"/>
            <a:ext cx="9585204" cy="3615267"/>
          </a:xfrm>
        </p:spPr>
        <p:txBody>
          <a:bodyPr>
            <a:noAutofit/>
          </a:bodyPr>
          <a:lstStyle/>
          <a:p>
            <a:r>
              <a:rPr lang="tr-TR" sz="3200" i="1" dirty="0"/>
              <a:t>Showing expression.</a:t>
            </a:r>
          </a:p>
          <a:p>
            <a:r>
              <a:rPr lang="tr-TR" sz="3200" i="1" dirty="0"/>
              <a:t>The program gives penalty points according to given post-fix expression.</a:t>
            </a:r>
          </a:p>
          <a:p>
            <a:r>
              <a:rPr lang="tr-TR" sz="3200" i="1" dirty="0" err="1"/>
              <a:t>The</a:t>
            </a:r>
            <a:r>
              <a:rPr lang="tr-TR" sz="3200" i="1" dirty="0"/>
              <a:t> </a:t>
            </a:r>
            <a:r>
              <a:rPr lang="tr-TR" sz="3200" i="1" dirty="0" err="1"/>
              <a:t>aim</a:t>
            </a:r>
            <a:r>
              <a:rPr lang="tr-TR" sz="3200" i="1" dirty="0"/>
              <a:t> of </a:t>
            </a:r>
            <a:r>
              <a:rPr lang="tr-TR" sz="3200" i="1" dirty="0" err="1"/>
              <a:t>the</a:t>
            </a:r>
            <a:r>
              <a:rPr lang="tr-TR" sz="3200" i="1" dirty="0"/>
              <a:t> </a:t>
            </a:r>
            <a:r>
              <a:rPr lang="tr-TR" sz="3200" i="1" dirty="0" err="1"/>
              <a:t>game</a:t>
            </a:r>
            <a:r>
              <a:rPr lang="tr-TR" sz="3200" i="1" dirty="0"/>
              <a:t> is </a:t>
            </a:r>
            <a:r>
              <a:rPr lang="tr-TR" sz="3200" i="1" dirty="0" err="1"/>
              <a:t>getting</a:t>
            </a:r>
            <a:r>
              <a:rPr lang="tr-TR" sz="3200" i="1" dirty="0"/>
              <a:t> </a:t>
            </a:r>
            <a:r>
              <a:rPr lang="tr-TR" sz="3200" i="1" dirty="0" err="1"/>
              <a:t>the</a:t>
            </a:r>
            <a:r>
              <a:rPr lang="tr-TR" sz="3200" i="1" dirty="0"/>
              <a:t> </a:t>
            </a:r>
            <a:r>
              <a:rPr lang="tr-TR" sz="3200" i="1" dirty="0" err="1"/>
              <a:t>highest</a:t>
            </a:r>
            <a:r>
              <a:rPr lang="tr-TR" sz="3200" i="1" dirty="0"/>
              <a:t> </a:t>
            </a:r>
            <a:r>
              <a:rPr lang="tr-TR" sz="3200" i="1" dirty="0" err="1"/>
              <a:t>points</a:t>
            </a:r>
            <a:r>
              <a:rPr lang="tr-TR" sz="3200" i="1" dirty="0"/>
              <a:t> as </a:t>
            </a:r>
            <a:r>
              <a:rPr lang="tr-TR" sz="3200" i="1" dirty="0" err="1"/>
              <a:t>possible</a:t>
            </a:r>
            <a:r>
              <a:rPr lang="tr-TR" sz="3200" i="1" dirty="0"/>
              <a:t>.</a:t>
            </a:r>
          </a:p>
        </p:txBody>
      </p:sp>
    </p:spTree>
    <p:extLst>
      <p:ext uri="{BB962C8B-B14F-4D97-AF65-F5344CB8AC3E}">
        <p14:creationId xmlns:p14="http://schemas.microsoft.com/office/powerpoint/2010/main" val="13804490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FE3C64-E453-41F6-88A2-8552A47E5348}"/>
              </a:ext>
            </a:extLst>
          </p:cNvPr>
          <p:cNvSpPr>
            <a:spLocks noGrp="1"/>
          </p:cNvSpPr>
          <p:nvPr>
            <p:ph type="title"/>
          </p:nvPr>
        </p:nvSpPr>
        <p:spPr>
          <a:xfrm>
            <a:off x="684212" y="-45096"/>
            <a:ext cx="8534400" cy="1507067"/>
          </a:xfrm>
        </p:spPr>
        <p:txBody>
          <a:bodyPr>
            <a:normAutofit/>
          </a:bodyPr>
          <a:lstStyle/>
          <a:p>
            <a:r>
              <a:rPr lang="tr-TR" sz="6000" b="1" i="1" dirty="0">
                <a:solidFill>
                  <a:schemeClr val="tx1">
                    <a:lumMod val="95000"/>
                    <a:lumOff val="5000"/>
                  </a:schemeClr>
                </a:solidFill>
                <a:ea typeface="+mj-lt"/>
                <a:cs typeface="+mj-lt"/>
              </a:rPr>
              <a:t>PROGRESS SUMMARY</a:t>
            </a:r>
            <a:endParaRPr lang="tr-TR" sz="6000" dirty="0">
              <a:solidFill>
                <a:schemeClr val="tx1">
                  <a:lumMod val="95000"/>
                  <a:lumOff val="5000"/>
                </a:schemeClr>
              </a:solidFill>
              <a:cs typeface="Calibri Light"/>
            </a:endParaRPr>
          </a:p>
        </p:txBody>
      </p:sp>
      <p:sp>
        <p:nvSpPr>
          <p:cNvPr id="3" name="İçerik Yer Tutucusu 2">
            <a:extLst>
              <a:ext uri="{FF2B5EF4-FFF2-40B4-BE49-F238E27FC236}">
                <a16:creationId xmlns:a16="http://schemas.microsoft.com/office/drawing/2014/main" id="{A2ECB6B9-68EF-4B3F-ABCF-A87FDF6F1572}"/>
              </a:ext>
            </a:extLst>
          </p:cNvPr>
          <p:cNvSpPr>
            <a:spLocks noGrp="1"/>
          </p:cNvSpPr>
          <p:nvPr>
            <p:ph idx="1"/>
          </p:nvPr>
        </p:nvSpPr>
        <p:spPr>
          <a:xfrm>
            <a:off x="684212" y="1405174"/>
            <a:ext cx="8534400" cy="4442967"/>
          </a:xfrm>
        </p:spPr>
        <p:txBody>
          <a:bodyPr vert="horz" lIns="0" tIns="45720" rIns="0" bIns="45720" rtlCol="0" anchor="t">
            <a:noAutofit/>
          </a:bodyPr>
          <a:lstStyle/>
          <a:p>
            <a:pPr marL="97790" lvl="1" indent="0">
              <a:buNone/>
            </a:pPr>
            <a:r>
              <a:rPr lang="tr-TR" sz="3600" b="1" i="1" dirty="0">
                <a:solidFill>
                  <a:schemeClr val="tx1"/>
                </a:solidFill>
                <a:ea typeface="+mn-lt"/>
                <a:cs typeface="+mn-lt"/>
              </a:rPr>
              <a:t>REQUIREMENTS</a:t>
            </a:r>
            <a:endParaRPr lang="tr-TR" sz="3600" i="1" dirty="0">
              <a:solidFill>
                <a:schemeClr val="tx1"/>
              </a:solidFill>
              <a:cs typeface="Calibri"/>
            </a:endParaRPr>
          </a:p>
          <a:p>
            <a:pPr marL="566420" lvl="2"/>
            <a:r>
              <a:rPr lang="tr-TR" sz="3600" i="1" dirty="0">
                <a:solidFill>
                  <a:schemeClr val="tx1"/>
                </a:solidFill>
                <a:cs typeface="Calibri"/>
              </a:rPr>
              <a:t>Java knowledge</a:t>
            </a:r>
            <a:endParaRPr lang="tr-TR" sz="3600" dirty="0">
              <a:solidFill>
                <a:schemeClr val="tx1"/>
              </a:solidFill>
              <a:cs typeface="Calibri"/>
            </a:endParaRPr>
          </a:p>
          <a:p>
            <a:pPr marL="566420" lvl="2"/>
            <a:r>
              <a:rPr lang="tr-TR" sz="3600" i="1" dirty="0">
                <a:solidFill>
                  <a:schemeClr val="tx1"/>
                </a:solidFill>
                <a:ea typeface="+mn-lt"/>
                <a:cs typeface="+mn-lt"/>
              </a:rPr>
              <a:t>Eclipse IDE</a:t>
            </a:r>
          </a:p>
          <a:p>
            <a:pPr marL="566420" lvl="2"/>
            <a:r>
              <a:rPr lang="tr-TR" sz="3600" i="1" dirty="0" err="1">
                <a:solidFill>
                  <a:schemeClr val="tx1"/>
                </a:solidFill>
                <a:ea typeface="+mn-lt"/>
                <a:cs typeface="+mn-lt"/>
              </a:rPr>
              <a:t>Enigma</a:t>
            </a:r>
            <a:r>
              <a:rPr lang="tr-TR" sz="3600" i="1" dirty="0">
                <a:solidFill>
                  <a:schemeClr val="tx1"/>
                </a:solidFill>
                <a:ea typeface="+mn-lt"/>
                <a:cs typeface="+mn-lt"/>
              </a:rPr>
              <a:t> Library</a:t>
            </a:r>
          </a:p>
          <a:p>
            <a:pPr marL="566420" lvl="2"/>
            <a:r>
              <a:rPr lang="tr-TR" sz="3600" i="1" dirty="0" err="1">
                <a:solidFill>
                  <a:schemeClr val="tx1"/>
                </a:solidFill>
                <a:cs typeface="Calibri"/>
              </a:rPr>
              <a:t>Trello</a:t>
            </a:r>
            <a:endParaRPr lang="tr-TR" sz="3600" i="1" dirty="0">
              <a:solidFill>
                <a:schemeClr val="tx1"/>
              </a:solidFill>
              <a:cs typeface="Calibri"/>
            </a:endParaRPr>
          </a:p>
          <a:p>
            <a:pPr marL="566420" lvl="2"/>
            <a:r>
              <a:rPr lang="tr-TR" sz="3600" i="1" dirty="0" err="1">
                <a:solidFill>
                  <a:schemeClr val="tx1"/>
                </a:solidFill>
                <a:cs typeface="Calibri"/>
              </a:rPr>
              <a:t>Canva</a:t>
            </a:r>
          </a:p>
          <a:p>
            <a:pPr marL="97790" lvl="1" indent="0">
              <a:buNone/>
            </a:pPr>
            <a:endParaRPr lang="tr-TR" sz="3600" i="1" dirty="0">
              <a:solidFill>
                <a:schemeClr val="tx1"/>
              </a:solidFill>
              <a:cs typeface="Calibri"/>
            </a:endParaRPr>
          </a:p>
        </p:txBody>
      </p:sp>
      <p:pic>
        <p:nvPicPr>
          <p:cNvPr id="10" name="Resim 10" descr="çizim içeren bir resim&#10;&#10;Çok yüksek güvenilirlikle oluşturulmuş açıklama">
            <a:extLst>
              <a:ext uri="{FF2B5EF4-FFF2-40B4-BE49-F238E27FC236}">
                <a16:creationId xmlns:a16="http://schemas.microsoft.com/office/drawing/2014/main" id="{02E82566-2B11-4B34-81FC-438EFF42C654}"/>
              </a:ext>
            </a:extLst>
          </p:cNvPr>
          <p:cNvPicPr>
            <a:picLocks noChangeAspect="1"/>
          </p:cNvPicPr>
          <p:nvPr/>
        </p:nvPicPr>
        <p:blipFill>
          <a:blip r:embed="rId3"/>
          <a:stretch>
            <a:fillRect/>
          </a:stretch>
        </p:blipFill>
        <p:spPr>
          <a:xfrm>
            <a:off x="6190254" y="3725314"/>
            <a:ext cx="1352094" cy="1352094"/>
          </a:xfrm>
          <a:prstGeom prst="rect">
            <a:avLst/>
          </a:prstGeom>
        </p:spPr>
      </p:pic>
      <p:pic>
        <p:nvPicPr>
          <p:cNvPr id="9" name="Picture 8">
            <a:extLst>
              <a:ext uri="{FF2B5EF4-FFF2-40B4-BE49-F238E27FC236}">
                <a16:creationId xmlns:a16="http://schemas.microsoft.com/office/drawing/2014/main" id="{8345B828-9EDA-4A23-968B-AB74DD42DE8E}"/>
              </a:ext>
            </a:extLst>
          </p:cNvPr>
          <p:cNvPicPr>
            <a:picLocks noChangeAspect="1"/>
          </p:cNvPicPr>
          <p:nvPr/>
        </p:nvPicPr>
        <p:blipFill>
          <a:blip r:embed="rId4"/>
          <a:stretch>
            <a:fillRect/>
          </a:stretch>
        </p:blipFill>
        <p:spPr>
          <a:xfrm>
            <a:off x="6096000" y="2894835"/>
            <a:ext cx="2273043" cy="534165"/>
          </a:xfrm>
          <a:prstGeom prst="rect">
            <a:avLst/>
          </a:prstGeom>
        </p:spPr>
      </p:pic>
      <p:pic>
        <p:nvPicPr>
          <p:cNvPr id="5" name="Picture 4">
            <a:extLst>
              <a:ext uri="{FF2B5EF4-FFF2-40B4-BE49-F238E27FC236}">
                <a16:creationId xmlns:a16="http://schemas.microsoft.com/office/drawing/2014/main" id="{C7A03DEE-7F7B-4F6B-BED5-C1105F1E5AEA}"/>
              </a:ext>
            </a:extLst>
          </p:cNvPr>
          <p:cNvPicPr>
            <a:picLocks noChangeAspect="1"/>
          </p:cNvPicPr>
          <p:nvPr/>
        </p:nvPicPr>
        <p:blipFill>
          <a:blip r:embed="rId5"/>
          <a:stretch>
            <a:fillRect/>
          </a:stretch>
        </p:blipFill>
        <p:spPr>
          <a:xfrm>
            <a:off x="6190254" y="5590181"/>
            <a:ext cx="2273043" cy="812234"/>
          </a:xfrm>
          <a:prstGeom prst="rect">
            <a:avLst/>
          </a:prstGeom>
        </p:spPr>
      </p:pic>
    </p:spTree>
    <p:extLst>
      <p:ext uri="{BB962C8B-B14F-4D97-AF65-F5344CB8AC3E}">
        <p14:creationId xmlns:p14="http://schemas.microsoft.com/office/powerpoint/2010/main" val="19797956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01D3A9-F7AA-4336-808B-91E8023984C6}"/>
              </a:ext>
            </a:extLst>
          </p:cNvPr>
          <p:cNvSpPr>
            <a:spLocks noGrp="1"/>
          </p:cNvSpPr>
          <p:nvPr>
            <p:ph type="title"/>
          </p:nvPr>
        </p:nvSpPr>
        <p:spPr>
          <a:xfrm>
            <a:off x="571091" y="-188363"/>
            <a:ext cx="8534400" cy="1507067"/>
          </a:xfrm>
        </p:spPr>
        <p:txBody>
          <a:bodyPr>
            <a:normAutofit/>
          </a:bodyPr>
          <a:lstStyle/>
          <a:p>
            <a:r>
              <a:rPr lang="tr-TR" sz="4000" b="1" i="1" dirty="0"/>
              <a:t>PROGRESS </a:t>
            </a:r>
            <a:r>
              <a:rPr lang="tr-TR" sz="4000" b="1" i="1" dirty="0" err="1"/>
              <a:t>sUMMARY</a:t>
            </a:r>
            <a:endParaRPr lang="tr-TR" sz="4000" b="1" i="1" dirty="0"/>
          </a:p>
        </p:txBody>
      </p:sp>
      <p:sp>
        <p:nvSpPr>
          <p:cNvPr id="3" name="İçerik Yer Tutucusu 2">
            <a:extLst>
              <a:ext uri="{FF2B5EF4-FFF2-40B4-BE49-F238E27FC236}">
                <a16:creationId xmlns:a16="http://schemas.microsoft.com/office/drawing/2014/main" id="{BE0A475C-112C-41C1-A0AB-00FEE328A8E7}"/>
              </a:ext>
            </a:extLst>
          </p:cNvPr>
          <p:cNvSpPr>
            <a:spLocks noGrp="1"/>
          </p:cNvSpPr>
          <p:nvPr>
            <p:ph idx="1"/>
          </p:nvPr>
        </p:nvSpPr>
        <p:spPr>
          <a:xfrm>
            <a:off x="571091" y="1536570"/>
            <a:ext cx="8534400" cy="2460396"/>
          </a:xfrm>
        </p:spPr>
        <p:txBody>
          <a:bodyPr>
            <a:normAutofit/>
          </a:bodyPr>
          <a:lstStyle/>
          <a:p>
            <a:pPr marL="0" indent="0">
              <a:buNone/>
            </a:pPr>
            <a:r>
              <a:rPr lang="tr-TR" sz="2400" b="1" i="1" dirty="0"/>
              <a:t>TASK SHARING AND SCHEDULING</a:t>
            </a:r>
          </a:p>
          <a:p>
            <a:pPr marL="0" indent="0">
              <a:buNone/>
            </a:pPr>
            <a:endParaRPr lang="tr-TR" sz="2400" b="1" i="1" dirty="0"/>
          </a:p>
          <a:p>
            <a:pPr marL="0" indent="0">
              <a:buNone/>
            </a:pPr>
            <a:endParaRPr lang="tr-TR" sz="2400" b="1" i="1" dirty="0"/>
          </a:p>
          <a:p>
            <a:pPr marL="0" indent="0">
              <a:buNone/>
            </a:pPr>
            <a:endParaRPr lang="tr-TR" sz="2400" b="1" i="1" dirty="0"/>
          </a:p>
          <a:p>
            <a:pPr marL="0" indent="0">
              <a:buNone/>
            </a:pPr>
            <a:endParaRPr lang="tr-TR" sz="2400" b="1" i="1" dirty="0"/>
          </a:p>
          <a:p>
            <a:pPr marL="0" indent="0">
              <a:buNone/>
            </a:pPr>
            <a:endParaRPr lang="tr-TR" sz="2400" b="1" i="1" dirty="0"/>
          </a:p>
          <a:p>
            <a:pPr marL="0" indent="0">
              <a:buNone/>
            </a:pPr>
            <a:endParaRPr lang="tr-TR" sz="2400" b="1" i="1" dirty="0"/>
          </a:p>
        </p:txBody>
      </p:sp>
      <p:pic>
        <p:nvPicPr>
          <p:cNvPr id="4" name="Resim 3">
            <a:extLst>
              <a:ext uri="{FF2B5EF4-FFF2-40B4-BE49-F238E27FC236}">
                <a16:creationId xmlns:a16="http://schemas.microsoft.com/office/drawing/2014/main" id="{FD19A214-D08C-445F-B056-091B154216D2}"/>
              </a:ext>
            </a:extLst>
          </p:cNvPr>
          <p:cNvPicPr>
            <a:picLocks noChangeAspect="1"/>
          </p:cNvPicPr>
          <p:nvPr/>
        </p:nvPicPr>
        <p:blipFill>
          <a:blip r:embed="rId3"/>
          <a:stretch>
            <a:fillRect/>
          </a:stretch>
        </p:blipFill>
        <p:spPr>
          <a:xfrm>
            <a:off x="457609" y="1536570"/>
            <a:ext cx="11163300" cy="5038725"/>
          </a:xfrm>
          <a:prstGeom prst="rect">
            <a:avLst/>
          </a:prstGeom>
        </p:spPr>
      </p:pic>
    </p:spTree>
    <p:extLst>
      <p:ext uri="{BB962C8B-B14F-4D97-AF65-F5344CB8AC3E}">
        <p14:creationId xmlns:p14="http://schemas.microsoft.com/office/powerpoint/2010/main" val="325315102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8CB5DA-3152-44BB-99CF-043916A13501}"/>
              </a:ext>
            </a:extLst>
          </p:cNvPr>
          <p:cNvSpPr>
            <a:spLocks noGrp="1"/>
          </p:cNvSpPr>
          <p:nvPr>
            <p:ph type="title"/>
          </p:nvPr>
        </p:nvSpPr>
        <p:spPr>
          <a:xfrm>
            <a:off x="0" y="-10449"/>
            <a:ext cx="8534400" cy="1507067"/>
          </a:xfrm>
        </p:spPr>
        <p:txBody>
          <a:bodyPr/>
          <a:lstStyle/>
          <a:p>
            <a:r>
              <a:rPr lang="tr-TR" b="1" i="1" dirty="0">
                <a:solidFill>
                  <a:schemeClr val="tx1">
                    <a:lumMod val="95000"/>
                    <a:lumOff val="5000"/>
                  </a:schemeClr>
                </a:solidFill>
                <a:ea typeface="+mj-lt"/>
                <a:cs typeface="+mj-lt"/>
              </a:rPr>
              <a:t> PROGRESS SUMMARY</a:t>
            </a:r>
            <a:endParaRPr lang="tr-TR" dirty="0">
              <a:solidFill>
                <a:schemeClr val="tx1">
                  <a:lumMod val="95000"/>
                  <a:lumOff val="5000"/>
                </a:schemeClr>
              </a:solidFill>
              <a:ea typeface="+mj-lt"/>
              <a:cs typeface="+mj-lt"/>
            </a:endParaRPr>
          </a:p>
        </p:txBody>
      </p:sp>
      <p:sp>
        <p:nvSpPr>
          <p:cNvPr id="3" name="İçerik Yer Tutucusu 2">
            <a:extLst>
              <a:ext uri="{FF2B5EF4-FFF2-40B4-BE49-F238E27FC236}">
                <a16:creationId xmlns:a16="http://schemas.microsoft.com/office/drawing/2014/main" id="{D3E91EA4-7C57-4373-A2F2-F598F867093F}"/>
              </a:ext>
            </a:extLst>
          </p:cNvPr>
          <p:cNvSpPr>
            <a:spLocks noGrp="1"/>
          </p:cNvSpPr>
          <p:nvPr>
            <p:ph idx="1"/>
          </p:nvPr>
        </p:nvSpPr>
        <p:spPr>
          <a:xfrm>
            <a:off x="602557" y="1569541"/>
            <a:ext cx="9766928" cy="4793551"/>
          </a:xfrm>
        </p:spPr>
        <p:txBody>
          <a:bodyPr vert="horz" lIns="0" tIns="45720" rIns="0" bIns="45720" rtlCol="0" anchor="t">
            <a:normAutofit fontScale="92500"/>
          </a:bodyPr>
          <a:lstStyle/>
          <a:p>
            <a:pPr marL="200660" lvl="1" indent="0">
              <a:buNone/>
            </a:pPr>
            <a:r>
              <a:rPr lang="tr-TR" sz="2800" b="1" i="1" dirty="0">
                <a:solidFill>
                  <a:schemeClr val="tx1"/>
                </a:solidFill>
                <a:cs typeface="Calibri"/>
              </a:rPr>
              <a:t> </a:t>
            </a:r>
            <a:r>
              <a:rPr lang="tr-TR" sz="2800" b="1" i="1" dirty="0" err="1">
                <a:solidFill>
                  <a:schemeClr val="tx1"/>
                </a:solidFill>
                <a:cs typeface="Calibri"/>
              </a:rPr>
              <a:t>Completed</a:t>
            </a:r>
            <a:r>
              <a:rPr lang="tr-TR" sz="2800" b="1" i="1" dirty="0">
                <a:solidFill>
                  <a:schemeClr val="tx1"/>
                </a:solidFill>
                <a:cs typeface="Calibri"/>
              </a:rPr>
              <a:t> </a:t>
            </a:r>
            <a:r>
              <a:rPr lang="tr-TR" sz="2800" b="1" i="1" dirty="0" err="1">
                <a:solidFill>
                  <a:schemeClr val="tx1"/>
                </a:solidFill>
                <a:cs typeface="Calibri"/>
              </a:rPr>
              <a:t>Tasks</a:t>
            </a:r>
          </a:p>
          <a:p>
            <a:pPr marL="623570" lvl="2" indent="-342900">
              <a:buFont typeface="Wingdings" panose="05000000000000000000" pitchFamily="2" charset="2"/>
              <a:buChar char="ü"/>
            </a:pPr>
            <a:r>
              <a:rPr lang="tr-TR" sz="2400" dirty="0">
                <a:cs typeface="Calibri"/>
              </a:rPr>
              <a:t>Console screen and cursor movements with using Enigma Library</a:t>
            </a:r>
          </a:p>
          <a:p>
            <a:pPr marL="623570" lvl="2" indent="-342900">
              <a:buFont typeface="Wingdings" panose="05000000000000000000" pitchFamily="2" charset="2"/>
              <a:buChar char="ü"/>
            </a:pPr>
            <a:r>
              <a:rPr lang="tr-TR" sz="2400" dirty="0">
                <a:solidFill>
                  <a:schemeClr val="tx1"/>
                </a:solidFill>
                <a:cs typeface="Calibri"/>
              </a:rPr>
              <a:t>Board </a:t>
            </a:r>
            <a:r>
              <a:rPr lang="tr-TR" sz="2400" dirty="0" err="1">
                <a:solidFill>
                  <a:schemeClr val="tx1"/>
                </a:solidFill>
                <a:cs typeface="Calibri"/>
              </a:rPr>
              <a:t>with</a:t>
            </a:r>
            <a:r>
              <a:rPr lang="tr-TR" sz="2400" dirty="0">
                <a:solidFill>
                  <a:schemeClr val="tx1"/>
                </a:solidFill>
                <a:cs typeface="Calibri"/>
              </a:rPr>
              <a:t> </a:t>
            </a:r>
            <a:r>
              <a:rPr lang="tr-TR" sz="2400" dirty="0" err="1">
                <a:solidFill>
                  <a:schemeClr val="tx1"/>
                </a:solidFill>
                <a:cs typeface="Calibri"/>
              </a:rPr>
              <a:t>random</a:t>
            </a:r>
            <a:r>
              <a:rPr lang="tr-TR" sz="2400" dirty="0">
                <a:solidFill>
                  <a:schemeClr val="tx1"/>
                </a:solidFill>
                <a:cs typeface="Calibri"/>
              </a:rPr>
              <a:t> </a:t>
            </a:r>
            <a:r>
              <a:rPr lang="tr-TR" sz="2400" dirty="0" err="1">
                <a:solidFill>
                  <a:schemeClr val="tx1"/>
                </a:solidFill>
                <a:cs typeface="Calibri"/>
              </a:rPr>
              <a:t>elements</a:t>
            </a:r>
            <a:r>
              <a:rPr lang="tr-TR" sz="2400" dirty="0">
                <a:solidFill>
                  <a:schemeClr val="tx1"/>
                </a:solidFill>
                <a:cs typeface="Calibri"/>
              </a:rPr>
              <a:t> </a:t>
            </a:r>
            <a:r>
              <a:rPr lang="tr-TR" sz="2400" dirty="0" err="1">
                <a:solidFill>
                  <a:schemeClr val="tx1"/>
                </a:solidFill>
                <a:cs typeface="Calibri"/>
              </a:rPr>
              <a:t>and</a:t>
            </a:r>
            <a:r>
              <a:rPr lang="tr-TR" sz="2400" dirty="0">
                <a:solidFill>
                  <a:schemeClr val="tx1"/>
                </a:solidFill>
                <a:cs typeface="Calibri"/>
              </a:rPr>
              <a:t> </a:t>
            </a:r>
            <a:r>
              <a:rPr lang="tr-TR" sz="2400" dirty="0" err="1">
                <a:solidFill>
                  <a:schemeClr val="tx1"/>
                </a:solidFill>
                <a:cs typeface="Calibri"/>
              </a:rPr>
              <a:t>updating</a:t>
            </a:r>
            <a:r>
              <a:rPr lang="tr-TR" sz="2400" dirty="0">
                <a:solidFill>
                  <a:schemeClr val="tx1"/>
                </a:solidFill>
                <a:cs typeface="Calibri"/>
              </a:rPr>
              <a:t> </a:t>
            </a:r>
            <a:r>
              <a:rPr lang="tr-TR" sz="2400" dirty="0" err="1">
                <a:solidFill>
                  <a:schemeClr val="tx1"/>
                </a:solidFill>
                <a:cs typeface="Calibri"/>
              </a:rPr>
              <a:t>the</a:t>
            </a:r>
            <a:r>
              <a:rPr lang="tr-TR" sz="2400" dirty="0">
                <a:solidFill>
                  <a:schemeClr val="tx1"/>
                </a:solidFill>
                <a:cs typeface="Calibri"/>
              </a:rPr>
              <a:t> board </a:t>
            </a:r>
            <a:r>
              <a:rPr lang="tr-TR" sz="2400" dirty="0" err="1">
                <a:solidFill>
                  <a:schemeClr val="tx1"/>
                </a:solidFill>
                <a:cs typeface="Calibri"/>
              </a:rPr>
              <a:t>filling</a:t>
            </a:r>
            <a:r>
              <a:rPr lang="tr-TR" sz="2400" dirty="0">
                <a:solidFill>
                  <a:schemeClr val="tx1"/>
                </a:solidFill>
                <a:cs typeface="Calibri"/>
              </a:rPr>
              <a:t> </a:t>
            </a:r>
            <a:r>
              <a:rPr lang="tr-TR" sz="2400" dirty="0" err="1">
                <a:solidFill>
                  <a:schemeClr val="tx1"/>
                </a:solidFill>
                <a:cs typeface="Calibri"/>
              </a:rPr>
              <a:t>with</a:t>
            </a:r>
            <a:r>
              <a:rPr lang="tr-TR" sz="2400" dirty="0">
                <a:solidFill>
                  <a:schemeClr val="tx1"/>
                </a:solidFill>
                <a:cs typeface="Calibri"/>
              </a:rPr>
              <a:t> </a:t>
            </a:r>
            <a:r>
              <a:rPr lang="tr-TR" sz="2400" dirty="0" err="1">
                <a:solidFill>
                  <a:schemeClr val="tx1"/>
                </a:solidFill>
                <a:cs typeface="Calibri"/>
              </a:rPr>
              <a:t>new</a:t>
            </a:r>
            <a:r>
              <a:rPr lang="tr-TR" sz="2400" dirty="0">
                <a:solidFill>
                  <a:schemeClr val="tx1"/>
                </a:solidFill>
                <a:cs typeface="Calibri"/>
              </a:rPr>
              <a:t> </a:t>
            </a:r>
            <a:r>
              <a:rPr lang="tr-TR" sz="2400" dirty="0" err="1">
                <a:solidFill>
                  <a:schemeClr val="tx1"/>
                </a:solidFill>
                <a:cs typeface="Calibri"/>
              </a:rPr>
              <a:t>elements</a:t>
            </a:r>
            <a:endParaRPr lang="tr-TR" sz="2400" dirty="0">
              <a:solidFill>
                <a:schemeClr val="tx1"/>
              </a:solidFill>
              <a:cs typeface="Calibri"/>
            </a:endParaRPr>
          </a:p>
          <a:p>
            <a:pPr marL="623570" lvl="2" indent="-342900">
              <a:buFont typeface="Wingdings" panose="05000000000000000000" pitchFamily="2" charset="2"/>
              <a:buChar char="ü"/>
            </a:pPr>
            <a:r>
              <a:rPr lang="tr-TR" sz="2400" dirty="0" err="1">
                <a:cs typeface="Calibri"/>
              </a:rPr>
              <a:t>Free</a:t>
            </a:r>
            <a:r>
              <a:rPr lang="tr-TR" sz="2400" dirty="0">
                <a:cs typeface="Calibri"/>
              </a:rPr>
              <a:t> </a:t>
            </a:r>
            <a:r>
              <a:rPr lang="tr-TR" sz="2400" dirty="0" err="1">
                <a:cs typeface="Calibri"/>
              </a:rPr>
              <a:t>mode</a:t>
            </a:r>
            <a:endParaRPr lang="tr-TR" sz="2400" dirty="0">
              <a:cs typeface="Calibri"/>
            </a:endParaRPr>
          </a:p>
          <a:p>
            <a:pPr marL="623570" lvl="2" indent="-342900">
              <a:buFont typeface="Wingdings" panose="05000000000000000000" pitchFamily="2" charset="2"/>
              <a:buChar char="ü"/>
            </a:pPr>
            <a:r>
              <a:rPr lang="tr-TR" sz="2400" dirty="0" err="1">
                <a:solidFill>
                  <a:schemeClr val="tx1"/>
                </a:solidFill>
                <a:cs typeface="Calibri"/>
              </a:rPr>
              <a:t>Take</a:t>
            </a:r>
            <a:r>
              <a:rPr lang="tr-TR" sz="2400" dirty="0">
                <a:solidFill>
                  <a:schemeClr val="tx1"/>
                </a:solidFill>
                <a:cs typeface="Calibri"/>
              </a:rPr>
              <a:t> </a:t>
            </a:r>
            <a:r>
              <a:rPr lang="tr-TR" sz="2400" dirty="0" err="1">
                <a:solidFill>
                  <a:schemeClr val="tx1"/>
                </a:solidFill>
                <a:cs typeface="Calibri"/>
              </a:rPr>
              <a:t>mode</a:t>
            </a:r>
            <a:r>
              <a:rPr lang="tr-TR" sz="2400" dirty="0">
                <a:solidFill>
                  <a:schemeClr val="tx1"/>
                </a:solidFill>
                <a:cs typeface="Calibri"/>
              </a:rPr>
              <a:t> </a:t>
            </a:r>
            <a:r>
              <a:rPr lang="tr-TR" sz="2400" dirty="0" err="1">
                <a:solidFill>
                  <a:schemeClr val="tx1"/>
                </a:solidFill>
                <a:cs typeface="Calibri"/>
              </a:rPr>
              <a:t>with</a:t>
            </a:r>
            <a:r>
              <a:rPr lang="tr-TR" sz="2400" dirty="0">
                <a:solidFill>
                  <a:schemeClr val="tx1"/>
                </a:solidFill>
                <a:cs typeface="Calibri"/>
              </a:rPr>
              <a:t> time </a:t>
            </a:r>
            <a:r>
              <a:rPr lang="tr-TR" sz="2400" dirty="0" err="1">
                <a:solidFill>
                  <a:schemeClr val="tx1"/>
                </a:solidFill>
                <a:cs typeface="Calibri"/>
              </a:rPr>
              <a:t>flow</a:t>
            </a:r>
            <a:endParaRPr lang="tr-TR" sz="2400" dirty="0">
              <a:solidFill>
                <a:schemeClr val="tx1"/>
              </a:solidFill>
              <a:cs typeface="Calibri"/>
            </a:endParaRPr>
          </a:p>
          <a:p>
            <a:pPr marL="623570" lvl="2" indent="-342900">
              <a:buFont typeface="Wingdings" panose="05000000000000000000" pitchFamily="2" charset="2"/>
              <a:buChar char="ü"/>
            </a:pPr>
            <a:r>
              <a:rPr lang="tr-TR" sz="2400" dirty="0">
                <a:cs typeface="Calibri"/>
              </a:rPr>
              <a:t>Expression score calculation of the post-fix expression</a:t>
            </a:r>
          </a:p>
          <a:p>
            <a:pPr marL="623570" lvl="2" indent="-342900">
              <a:buFont typeface="Wingdings" panose="05000000000000000000" pitchFamily="2" charset="2"/>
              <a:buChar char="ü"/>
            </a:pPr>
            <a:r>
              <a:rPr lang="tr-TR" sz="2400" dirty="0">
                <a:cs typeface="Calibri"/>
              </a:rPr>
              <a:t>Evaluation mode with checking the sequence of expression and giving penalty points if the expression is not proper</a:t>
            </a:r>
          </a:p>
          <a:p>
            <a:pPr marL="623570" lvl="2" indent="-342900">
              <a:buFont typeface="Wingdings" panose="05000000000000000000" pitchFamily="2" charset="2"/>
              <a:buChar char="ü"/>
            </a:pPr>
            <a:r>
              <a:rPr lang="tr-TR" sz="2400" dirty="0">
                <a:solidFill>
                  <a:schemeClr val="tx1"/>
                </a:solidFill>
                <a:cs typeface="Calibri"/>
              </a:rPr>
              <a:t>Transmissions between mode</a:t>
            </a:r>
            <a:r>
              <a:rPr lang="tr-TR" sz="2400" dirty="0">
                <a:cs typeface="Calibri"/>
              </a:rPr>
              <a:t>s with using controllers</a:t>
            </a:r>
            <a:endParaRPr lang="tr-TR" sz="2400" dirty="0">
              <a:solidFill>
                <a:schemeClr val="tx1"/>
              </a:solidFill>
              <a:cs typeface="Calibri"/>
            </a:endParaRPr>
          </a:p>
          <a:p>
            <a:pPr marL="280670" lvl="2" indent="0">
              <a:buNone/>
            </a:pPr>
            <a:endParaRPr lang="tr-TR" sz="2400" b="1" dirty="0">
              <a:cs typeface="Calibri"/>
            </a:endParaRPr>
          </a:p>
          <a:p>
            <a:pPr marL="623570" lvl="2" indent="-342900">
              <a:buFont typeface="Wingdings" panose="05000000000000000000" pitchFamily="2" charset="2"/>
              <a:buChar char="Ø"/>
            </a:pPr>
            <a:endParaRPr lang="tr-TR" sz="2400" b="1" dirty="0">
              <a:cs typeface="Calibri"/>
            </a:endParaRPr>
          </a:p>
          <a:p>
            <a:pPr marL="623570" lvl="2" indent="-342900">
              <a:buFont typeface="Wingdings" panose="05000000000000000000" pitchFamily="2" charset="2"/>
              <a:buChar char="Ø"/>
            </a:pPr>
            <a:endParaRPr lang="tr-TR" sz="2400" b="1" dirty="0">
              <a:solidFill>
                <a:schemeClr val="tx1"/>
              </a:solidFill>
              <a:cs typeface="Calibri"/>
            </a:endParaRPr>
          </a:p>
          <a:p>
            <a:pPr marL="623570" lvl="2" indent="-342900">
              <a:buFont typeface="Wingdings" panose="05000000000000000000" pitchFamily="2" charset="2"/>
              <a:buChar char="Ø"/>
            </a:pPr>
            <a:endParaRPr lang="tr-TR" sz="2400" b="1" dirty="0">
              <a:solidFill>
                <a:schemeClr val="tx1"/>
              </a:solidFill>
              <a:cs typeface="Calibri"/>
            </a:endParaRPr>
          </a:p>
        </p:txBody>
      </p:sp>
      <p:pic>
        <p:nvPicPr>
          <p:cNvPr id="7" name="Grafik 6" descr="Denetim listesi RTL">
            <a:extLst>
              <a:ext uri="{FF2B5EF4-FFF2-40B4-BE49-F238E27FC236}">
                <a16:creationId xmlns:a16="http://schemas.microsoft.com/office/drawing/2014/main" id="{B8E6EF01-DA21-4DD1-8725-87A9A33C12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89373" y="-61173"/>
            <a:ext cx="2734035" cy="2734035"/>
          </a:xfrm>
          <a:prstGeom prst="rect">
            <a:avLst/>
          </a:prstGeom>
        </p:spPr>
      </p:pic>
    </p:spTree>
    <p:extLst>
      <p:ext uri="{BB962C8B-B14F-4D97-AF65-F5344CB8AC3E}">
        <p14:creationId xmlns:p14="http://schemas.microsoft.com/office/powerpoint/2010/main" val="17970661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A2889-49E8-420E-B3A5-74DAD537CBB8}"/>
              </a:ext>
            </a:extLst>
          </p:cNvPr>
          <p:cNvSpPr>
            <a:spLocks noGrp="1"/>
          </p:cNvSpPr>
          <p:nvPr>
            <p:ph type="title"/>
          </p:nvPr>
        </p:nvSpPr>
        <p:spPr>
          <a:xfrm>
            <a:off x="0" y="0"/>
            <a:ext cx="8534400" cy="1507067"/>
          </a:xfrm>
        </p:spPr>
        <p:txBody>
          <a:bodyPr/>
          <a:lstStyle/>
          <a:p>
            <a:r>
              <a:rPr lang="tr-TR" b="1" i="1" dirty="0">
                <a:solidFill>
                  <a:schemeClr val="tx1">
                    <a:lumMod val="95000"/>
                    <a:lumOff val="5000"/>
                  </a:schemeClr>
                </a:solidFill>
                <a:cs typeface="Calibri Light"/>
              </a:rPr>
              <a:t> PROGRESS SUMMARY</a:t>
            </a:r>
            <a:endParaRPr lang="tr-TR" dirty="0">
              <a:solidFill>
                <a:schemeClr val="tx1">
                  <a:lumMod val="95000"/>
                  <a:lumOff val="5000"/>
                </a:schemeClr>
              </a:solidFill>
            </a:endParaRPr>
          </a:p>
        </p:txBody>
      </p:sp>
      <p:sp>
        <p:nvSpPr>
          <p:cNvPr id="3" name="İçerik Yer Tutucusu 2">
            <a:extLst>
              <a:ext uri="{FF2B5EF4-FFF2-40B4-BE49-F238E27FC236}">
                <a16:creationId xmlns:a16="http://schemas.microsoft.com/office/drawing/2014/main" id="{BC221E56-5779-407F-BB82-348EA3620EEF}"/>
              </a:ext>
            </a:extLst>
          </p:cNvPr>
          <p:cNvSpPr>
            <a:spLocks noGrp="1"/>
          </p:cNvSpPr>
          <p:nvPr>
            <p:ph idx="1"/>
          </p:nvPr>
        </p:nvSpPr>
        <p:spPr>
          <a:xfrm>
            <a:off x="213136" y="1268075"/>
            <a:ext cx="8534400" cy="3615267"/>
          </a:xfrm>
        </p:spPr>
        <p:txBody>
          <a:bodyPr vert="horz" lIns="0" tIns="45720" rIns="0" bIns="45720" rtlCol="0" anchor="t">
            <a:normAutofit/>
          </a:bodyPr>
          <a:lstStyle/>
          <a:p>
            <a:pPr marL="200660" lvl="1" indent="0">
              <a:buNone/>
            </a:pPr>
            <a:r>
              <a:rPr lang="tr-TR" sz="3600" b="1" i="1" dirty="0">
                <a:solidFill>
                  <a:schemeClr val="tx1"/>
                </a:solidFill>
                <a:ea typeface="+mn-lt"/>
                <a:cs typeface="+mn-lt"/>
              </a:rPr>
              <a:t> Incomplete Tasks</a:t>
            </a:r>
          </a:p>
          <a:p>
            <a:pPr marL="200660" lvl="1" indent="0">
              <a:buNone/>
            </a:pPr>
            <a:endParaRPr lang="tr-TR" sz="3600" dirty="0">
              <a:solidFill>
                <a:schemeClr val="tx1"/>
              </a:solidFill>
              <a:ea typeface="+mn-lt"/>
              <a:cs typeface="+mn-lt"/>
            </a:endParaRPr>
          </a:p>
          <a:p>
            <a:pPr marL="566420" lvl="2"/>
            <a:r>
              <a:rPr lang="tr-TR" sz="3600" i="1" dirty="0" err="1">
                <a:solidFill>
                  <a:schemeClr val="tx1"/>
                </a:solidFill>
                <a:cs typeface="Calibri"/>
              </a:rPr>
              <a:t>There</a:t>
            </a:r>
            <a:r>
              <a:rPr lang="tr-TR" sz="3600" i="1" dirty="0">
                <a:solidFill>
                  <a:schemeClr val="tx1"/>
                </a:solidFill>
                <a:cs typeface="Calibri"/>
              </a:rPr>
              <a:t> is </a:t>
            </a:r>
            <a:r>
              <a:rPr lang="tr-TR" sz="3600" i="1" dirty="0" err="1">
                <a:solidFill>
                  <a:schemeClr val="tx1"/>
                </a:solidFill>
                <a:cs typeface="Calibri"/>
              </a:rPr>
              <a:t>no</a:t>
            </a:r>
            <a:r>
              <a:rPr lang="tr-TR" sz="3600" i="1" dirty="0">
                <a:solidFill>
                  <a:schemeClr val="tx1"/>
                </a:solidFill>
                <a:cs typeface="Calibri"/>
              </a:rPr>
              <a:t> </a:t>
            </a:r>
            <a:r>
              <a:rPr lang="tr-TR" sz="3600" i="1" dirty="0" err="1">
                <a:solidFill>
                  <a:schemeClr val="tx1"/>
                </a:solidFill>
                <a:cs typeface="Calibri"/>
              </a:rPr>
              <a:t>incomplete</a:t>
            </a:r>
            <a:r>
              <a:rPr lang="tr-TR" sz="3600" i="1" dirty="0">
                <a:solidFill>
                  <a:schemeClr val="tx1"/>
                </a:solidFill>
                <a:cs typeface="Calibri"/>
              </a:rPr>
              <a:t> </a:t>
            </a:r>
            <a:r>
              <a:rPr lang="tr-TR" sz="3600" i="1" dirty="0" err="1">
                <a:solidFill>
                  <a:schemeClr val="tx1"/>
                </a:solidFill>
                <a:cs typeface="Calibri"/>
              </a:rPr>
              <a:t>task</a:t>
            </a:r>
            <a:r>
              <a:rPr lang="tr-TR" sz="3600" i="1" dirty="0">
                <a:solidFill>
                  <a:schemeClr val="tx1"/>
                </a:solidFill>
                <a:cs typeface="Calibri"/>
              </a:rPr>
              <a:t>.</a:t>
            </a:r>
          </a:p>
          <a:p>
            <a:pPr marL="97790" lvl="1" indent="0">
              <a:buNone/>
            </a:pPr>
            <a:endParaRPr lang="tr-TR" sz="3600" dirty="0">
              <a:cs typeface="Calibri"/>
            </a:endParaRPr>
          </a:p>
        </p:txBody>
      </p:sp>
      <p:pic>
        <p:nvPicPr>
          <p:cNvPr id="4" name="Resim 4">
            <a:extLst>
              <a:ext uri="{FF2B5EF4-FFF2-40B4-BE49-F238E27FC236}">
                <a16:creationId xmlns:a16="http://schemas.microsoft.com/office/drawing/2014/main" id="{53475F32-DBB5-4F0F-B11D-0974CC06E4B9}"/>
              </a:ext>
            </a:extLst>
          </p:cNvPr>
          <p:cNvPicPr>
            <a:picLocks noChangeAspect="1"/>
          </p:cNvPicPr>
          <p:nvPr/>
        </p:nvPicPr>
        <p:blipFill>
          <a:blip r:embed="rId3"/>
          <a:stretch>
            <a:fillRect/>
          </a:stretch>
        </p:blipFill>
        <p:spPr>
          <a:xfrm>
            <a:off x="8747536" y="3315863"/>
            <a:ext cx="3281066" cy="3281066"/>
          </a:xfrm>
          <a:prstGeom prst="rect">
            <a:avLst/>
          </a:prstGeom>
        </p:spPr>
      </p:pic>
    </p:spTree>
    <p:extLst>
      <p:ext uri="{BB962C8B-B14F-4D97-AF65-F5344CB8AC3E}">
        <p14:creationId xmlns:p14="http://schemas.microsoft.com/office/powerpoint/2010/main" val="41914823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9711-F925-4C17-AF9A-F62250B5605E}"/>
              </a:ext>
            </a:extLst>
          </p:cNvPr>
          <p:cNvSpPr>
            <a:spLocks noGrp="1"/>
          </p:cNvSpPr>
          <p:nvPr>
            <p:ph type="title"/>
          </p:nvPr>
        </p:nvSpPr>
        <p:spPr>
          <a:xfrm>
            <a:off x="164667" y="0"/>
            <a:ext cx="5186651" cy="810491"/>
          </a:xfrm>
        </p:spPr>
        <p:txBody>
          <a:bodyPr/>
          <a:lstStyle/>
          <a:p>
            <a:r>
              <a:rPr lang="tr-TR" b="1" i="1" dirty="0">
                <a:solidFill>
                  <a:schemeClr val="tx1">
                    <a:lumMod val="95000"/>
                    <a:lumOff val="5000"/>
                  </a:schemeClr>
                </a:solidFill>
                <a:ea typeface="+mj-lt"/>
                <a:cs typeface="+mj-lt"/>
              </a:rPr>
              <a:t>PROGRESS SUMMARY</a:t>
            </a:r>
            <a:endParaRPr lang="tr-TR" dirty="0"/>
          </a:p>
        </p:txBody>
      </p:sp>
      <p:sp>
        <p:nvSpPr>
          <p:cNvPr id="3" name="Content Placeholder 2">
            <a:extLst>
              <a:ext uri="{FF2B5EF4-FFF2-40B4-BE49-F238E27FC236}">
                <a16:creationId xmlns:a16="http://schemas.microsoft.com/office/drawing/2014/main" id="{7FCA6CF4-D967-435B-B1E4-8C1A50991936}"/>
              </a:ext>
            </a:extLst>
          </p:cNvPr>
          <p:cNvSpPr>
            <a:spLocks noGrp="1"/>
          </p:cNvSpPr>
          <p:nvPr>
            <p:ph idx="1"/>
          </p:nvPr>
        </p:nvSpPr>
        <p:spPr>
          <a:xfrm>
            <a:off x="715384" y="2426277"/>
            <a:ext cx="7961025" cy="2005445"/>
          </a:xfrm>
        </p:spPr>
        <p:txBody>
          <a:bodyPr>
            <a:normAutofit/>
          </a:bodyPr>
          <a:lstStyle/>
          <a:p>
            <a:r>
              <a:rPr lang="tr-TR" sz="2400" dirty="0"/>
              <a:t>Proper expression control</a:t>
            </a:r>
          </a:p>
          <a:p>
            <a:pPr marL="0" indent="0">
              <a:buNone/>
            </a:pPr>
            <a:endParaRPr lang="tr-TR" sz="2400" dirty="0"/>
          </a:p>
          <a:p>
            <a:r>
              <a:rPr lang="tr-TR" sz="2400" dirty="0"/>
              <a:t>Additional keyboard button for cursor movement</a:t>
            </a:r>
          </a:p>
        </p:txBody>
      </p:sp>
      <p:sp>
        <p:nvSpPr>
          <p:cNvPr id="4" name="Title 1">
            <a:extLst>
              <a:ext uri="{FF2B5EF4-FFF2-40B4-BE49-F238E27FC236}">
                <a16:creationId xmlns:a16="http://schemas.microsoft.com/office/drawing/2014/main" id="{1A4593BA-A190-4E9B-B674-F7F90D3EA4AF}"/>
              </a:ext>
            </a:extLst>
          </p:cNvPr>
          <p:cNvSpPr txBox="1">
            <a:spLocks/>
          </p:cNvSpPr>
          <p:nvPr/>
        </p:nvSpPr>
        <p:spPr>
          <a:xfrm>
            <a:off x="164667" y="716973"/>
            <a:ext cx="5519160" cy="81049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cap="none" dirty="0"/>
              <a:t>Additional Improvements</a:t>
            </a:r>
          </a:p>
        </p:txBody>
      </p:sp>
      <p:pic>
        <p:nvPicPr>
          <p:cNvPr id="6" name="Graphic 5" descr="Bar graph with upward trend">
            <a:extLst>
              <a:ext uri="{FF2B5EF4-FFF2-40B4-BE49-F238E27FC236}">
                <a16:creationId xmlns:a16="http://schemas.microsoft.com/office/drawing/2014/main" id="{0F01F685-4105-4012-B83C-8422882B1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1851" y="310312"/>
            <a:ext cx="2784765" cy="2784765"/>
          </a:xfrm>
          <a:prstGeom prst="rect">
            <a:avLst/>
          </a:prstGeom>
        </p:spPr>
      </p:pic>
      <p:pic>
        <p:nvPicPr>
          <p:cNvPr id="8" name="Graphic 7" descr="Magnifying glass">
            <a:extLst>
              <a:ext uri="{FF2B5EF4-FFF2-40B4-BE49-F238E27FC236}">
                <a16:creationId xmlns:a16="http://schemas.microsoft.com/office/drawing/2014/main" id="{D934976C-9138-4403-A8F8-8DFE35B307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30518" y="5331952"/>
            <a:ext cx="1215736" cy="1215736"/>
          </a:xfrm>
          <a:prstGeom prst="rect">
            <a:avLst/>
          </a:prstGeom>
        </p:spPr>
      </p:pic>
    </p:spTree>
    <p:extLst>
      <p:ext uri="{BB962C8B-B14F-4D97-AF65-F5344CB8AC3E}">
        <p14:creationId xmlns:p14="http://schemas.microsoft.com/office/powerpoint/2010/main" val="1153290682"/>
      </p:ext>
    </p:extLst>
  </p:cSld>
  <p:clrMapOvr>
    <a:masterClrMapping/>
  </p:clrMapOvr>
  <p:transition spd="slow">
    <p:wipe/>
  </p:transition>
</p:sld>
</file>

<file path=ppt/theme/theme1.xml><?xml version="1.0" encoding="utf-8"?>
<a:theme xmlns:a="http://schemas.openxmlformats.org/drawingml/2006/main" name="Dilim">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962</TotalTime>
  <Words>1234</Words>
  <Application>Microsoft Office PowerPoint</Application>
  <PresentationFormat>Widescreen</PresentationFormat>
  <Paragraphs>188</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Times New Roman</vt:lpstr>
      <vt:lpstr>Wingdings</vt:lpstr>
      <vt:lpstr>Wingdings 3</vt:lpstr>
      <vt:lpstr>Dilim</vt:lpstr>
      <vt:lpstr>PROJECT – II POST-FIXER </vt:lpstr>
      <vt:lpstr>OUTLINE</vt:lpstr>
      <vt:lpstr>INTRODUCTION</vt:lpstr>
      <vt:lpstr>Introductıon</vt:lpstr>
      <vt:lpstr>PROGRESS SUMMARY</vt:lpstr>
      <vt:lpstr>PROGRESS sUMMARY</vt:lpstr>
      <vt:lpstr> PROGRESS SUMMARY</vt:lpstr>
      <vt:lpstr> PROGRESS SUMMARY</vt:lpstr>
      <vt:lpstr>PROGRESS SUMMARY</vt:lpstr>
      <vt:lpstr> PROBLEMS ENCOUNTERED</vt:lpstr>
      <vt:lpstr>AlGORITHM AND SOLUTION STRATEGIES</vt:lpstr>
      <vt:lpstr>PowerPoint Presentation</vt:lpstr>
      <vt:lpstr>Functıons for screen</vt:lpstr>
      <vt:lpstr>PowerPoint Presentation</vt:lpstr>
      <vt:lpstr>TAKE MODE</vt:lpstr>
      <vt:lpstr>Take mode</vt:lpstr>
      <vt:lpstr>EVALUATıON MODE</vt:lpstr>
      <vt:lpstr>EVALUATıON MODE</vt:lpstr>
      <vt:lpstr>Screenshots  Console screens</vt:lpstr>
      <vt:lpstr>Screenshots  </vt:lpstr>
      <vt:lpstr>Screenshots  </vt:lpstr>
      <vt:lpstr>Screenshots  </vt:lpstr>
      <vt:lpstr>Screenshots  </vt:lpstr>
      <vt:lpstr>Screenshots </vt:lpstr>
      <vt:lpstr> CONCLUSION</vt:lpstr>
      <vt:lpstr> REFERENCES</vt:lpstr>
      <vt:lpstr>Poster</vt:lpstr>
      <vt:lpstr>Any questıons?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I DEUCENG OlympIcs 2020</dc:title>
  <dc:creator>Dırahşan Çağrı İrdemez</dc:creator>
  <cp:lastModifiedBy>sadullah cihan</cp:lastModifiedBy>
  <cp:revision>234</cp:revision>
  <dcterms:created xsi:type="dcterms:W3CDTF">2020-03-04T18:25:41Z</dcterms:created>
  <dcterms:modified xsi:type="dcterms:W3CDTF">2020-04-16T22:35:38Z</dcterms:modified>
</cp:coreProperties>
</file>