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72" r:id="rId3"/>
    <p:sldId id="257" r:id="rId4"/>
    <p:sldId id="258" r:id="rId5"/>
    <p:sldId id="269" r:id="rId6"/>
    <p:sldId id="259" r:id="rId7"/>
    <p:sldId id="260" r:id="rId8"/>
    <p:sldId id="274" r:id="rId9"/>
    <p:sldId id="261" r:id="rId10"/>
    <p:sldId id="275" r:id="rId11"/>
    <p:sldId id="270"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FB9B1189-CD18-4B70-9CD9-22C631AB98D4}">
          <p14:sldIdLst>
            <p14:sldId id="256"/>
            <p14:sldId id="272"/>
            <p14:sldId id="257"/>
            <p14:sldId id="258"/>
            <p14:sldId id="269"/>
            <p14:sldId id="259"/>
            <p14:sldId id="260"/>
            <p14:sldId id="274"/>
            <p14:sldId id="261"/>
            <p14:sldId id="275"/>
            <p14:sldId id="270"/>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D8B6E8B-34CA-4A94-AD8F-7E000A30E731}" type="datetimeFigureOut">
              <a:rPr lang="en-US" smtClean="0"/>
              <a:t>3/5/2025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3938969-6EC5-4FA2-B69C-8F345679901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41732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B6E8B-34CA-4A94-AD8F-7E000A30E731}"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38969-6EC5-4FA2-B69C-8F345679901A}" type="slidenum">
              <a:rPr lang="en-US" smtClean="0"/>
              <a:t>‹#›</a:t>
            </a:fld>
            <a:endParaRPr lang="en-US"/>
          </a:p>
        </p:txBody>
      </p:sp>
    </p:spTree>
    <p:extLst>
      <p:ext uri="{BB962C8B-B14F-4D97-AF65-F5344CB8AC3E}">
        <p14:creationId xmlns:p14="http://schemas.microsoft.com/office/powerpoint/2010/main" val="1403601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B6E8B-34CA-4A94-AD8F-7E000A30E731}"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38969-6EC5-4FA2-B69C-8F345679901A}" type="slidenum">
              <a:rPr lang="en-US" smtClean="0"/>
              <a:t>‹#›</a:t>
            </a:fld>
            <a:endParaRPr lang="en-US"/>
          </a:p>
        </p:txBody>
      </p:sp>
    </p:spTree>
    <p:extLst>
      <p:ext uri="{BB962C8B-B14F-4D97-AF65-F5344CB8AC3E}">
        <p14:creationId xmlns:p14="http://schemas.microsoft.com/office/powerpoint/2010/main" val="107634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8B6E8B-34CA-4A94-AD8F-7E000A30E731}"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38969-6EC5-4FA2-B69C-8F345679901A}" type="slidenum">
              <a:rPr lang="en-US" smtClean="0"/>
              <a:t>‹#›</a:t>
            </a:fld>
            <a:endParaRPr lang="en-US"/>
          </a:p>
        </p:txBody>
      </p:sp>
    </p:spTree>
    <p:extLst>
      <p:ext uri="{BB962C8B-B14F-4D97-AF65-F5344CB8AC3E}">
        <p14:creationId xmlns:p14="http://schemas.microsoft.com/office/powerpoint/2010/main" val="280962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8B6E8B-34CA-4A94-AD8F-7E000A30E731}"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938969-6EC5-4FA2-B69C-8F345679901A}"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5362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8B6E8B-34CA-4A94-AD8F-7E000A30E731}"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38969-6EC5-4FA2-B69C-8F345679901A}" type="slidenum">
              <a:rPr lang="en-US" smtClean="0"/>
              <a:t>‹#›</a:t>
            </a:fld>
            <a:endParaRPr lang="en-US"/>
          </a:p>
        </p:txBody>
      </p:sp>
    </p:spTree>
    <p:extLst>
      <p:ext uri="{BB962C8B-B14F-4D97-AF65-F5344CB8AC3E}">
        <p14:creationId xmlns:p14="http://schemas.microsoft.com/office/powerpoint/2010/main" val="278986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8B6E8B-34CA-4A94-AD8F-7E000A30E731}"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938969-6EC5-4FA2-B69C-8F345679901A}" type="slidenum">
              <a:rPr lang="en-US" smtClean="0"/>
              <a:t>‹#›</a:t>
            </a:fld>
            <a:endParaRPr lang="en-US"/>
          </a:p>
        </p:txBody>
      </p:sp>
    </p:spTree>
    <p:extLst>
      <p:ext uri="{BB962C8B-B14F-4D97-AF65-F5344CB8AC3E}">
        <p14:creationId xmlns:p14="http://schemas.microsoft.com/office/powerpoint/2010/main" val="2679633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8B6E8B-34CA-4A94-AD8F-7E000A30E731}"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938969-6EC5-4FA2-B69C-8F345679901A}" type="slidenum">
              <a:rPr lang="en-US" smtClean="0"/>
              <a:t>‹#›</a:t>
            </a:fld>
            <a:endParaRPr lang="en-US"/>
          </a:p>
        </p:txBody>
      </p:sp>
    </p:spTree>
    <p:extLst>
      <p:ext uri="{BB962C8B-B14F-4D97-AF65-F5344CB8AC3E}">
        <p14:creationId xmlns:p14="http://schemas.microsoft.com/office/powerpoint/2010/main" val="1852107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8B6E8B-34CA-4A94-AD8F-7E000A30E731}"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938969-6EC5-4FA2-B69C-8F345679901A}" type="slidenum">
              <a:rPr lang="en-US" smtClean="0"/>
              <a:t>‹#›</a:t>
            </a:fld>
            <a:endParaRPr lang="en-US"/>
          </a:p>
        </p:txBody>
      </p:sp>
    </p:spTree>
    <p:extLst>
      <p:ext uri="{BB962C8B-B14F-4D97-AF65-F5344CB8AC3E}">
        <p14:creationId xmlns:p14="http://schemas.microsoft.com/office/powerpoint/2010/main" val="212960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8B6E8B-34CA-4A94-AD8F-7E000A30E731}"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938969-6EC5-4FA2-B69C-8F345679901A}" type="slidenum">
              <a:rPr lang="en-US" smtClean="0"/>
              <a:t>‹#›</a:t>
            </a:fld>
            <a:endParaRPr lang="en-US"/>
          </a:p>
        </p:txBody>
      </p:sp>
    </p:spTree>
    <p:extLst>
      <p:ext uri="{BB962C8B-B14F-4D97-AF65-F5344CB8AC3E}">
        <p14:creationId xmlns:p14="http://schemas.microsoft.com/office/powerpoint/2010/main" val="363800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8B6E8B-34CA-4A94-AD8F-7E000A30E731}"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3938969-6EC5-4FA2-B69C-8F345679901A}" type="slidenum">
              <a:rPr lang="en-US" smtClean="0"/>
              <a:t>‹#›</a:t>
            </a:fld>
            <a:endParaRPr lang="en-US"/>
          </a:p>
        </p:txBody>
      </p:sp>
    </p:spTree>
    <p:extLst>
      <p:ext uri="{BB962C8B-B14F-4D97-AF65-F5344CB8AC3E}">
        <p14:creationId xmlns:p14="http://schemas.microsoft.com/office/powerpoint/2010/main" val="394565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D8B6E8B-34CA-4A94-AD8F-7E000A30E731}" type="datetimeFigureOut">
              <a:rPr lang="en-US" smtClean="0"/>
              <a:t>3/5/2025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3938969-6EC5-4FA2-B69C-8F345679901A}" type="slidenum">
              <a:rPr lang="en-US" smtClean="0"/>
              <a:t>‹#›</a:t>
            </a:fld>
            <a:endParaRPr lang="en-US"/>
          </a:p>
        </p:txBody>
      </p:sp>
    </p:spTree>
    <p:extLst>
      <p:ext uri="{BB962C8B-B14F-4D97-AF65-F5344CB8AC3E}">
        <p14:creationId xmlns:p14="http://schemas.microsoft.com/office/powerpoint/2010/main" val="358738475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606D-19FE-2123-2D20-565AFCB81834}"/>
              </a:ext>
            </a:extLst>
          </p:cNvPr>
          <p:cNvSpPr>
            <a:spLocks noGrp="1"/>
          </p:cNvSpPr>
          <p:nvPr>
            <p:ph type="ctrTitle"/>
          </p:nvPr>
        </p:nvSpPr>
        <p:spPr>
          <a:xfrm>
            <a:off x="1261872" y="723589"/>
            <a:ext cx="9418320" cy="1691640"/>
          </a:xfrm>
        </p:spPr>
        <p:txBody>
          <a:bodyPr>
            <a:normAutofit/>
          </a:bodyPr>
          <a:lstStyle/>
          <a:p>
            <a:r>
              <a:rPr lang="en-US" sz="7500" dirty="0">
                <a:latin typeface="Cambria Math" panose="02040503050406030204" pitchFamily="18" charset="0"/>
                <a:ea typeface="Cambria Math" panose="02040503050406030204" pitchFamily="18" charset="0"/>
                <a:cs typeface="Arial" panose="020B0604020202020204" pitchFamily="34" charset="0"/>
              </a:rPr>
              <a:t>Bike-Sharing Rental</a:t>
            </a:r>
          </a:p>
        </p:txBody>
      </p:sp>
      <p:sp>
        <p:nvSpPr>
          <p:cNvPr id="3" name="Subtitle 2">
            <a:extLst>
              <a:ext uri="{FF2B5EF4-FFF2-40B4-BE49-F238E27FC236}">
                <a16:creationId xmlns:a16="http://schemas.microsoft.com/office/drawing/2014/main" id="{FC75242C-6FD8-4AB8-5AF1-F482FE237EB9}"/>
              </a:ext>
            </a:extLst>
          </p:cNvPr>
          <p:cNvSpPr>
            <a:spLocks noGrp="1"/>
          </p:cNvSpPr>
          <p:nvPr>
            <p:ph type="subTitle" idx="1"/>
          </p:nvPr>
        </p:nvSpPr>
        <p:spPr>
          <a:xfrm>
            <a:off x="1261872" y="3293706"/>
            <a:ext cx="9418320" cy="1691640"/>
          </a:xfrm>
        </p:spPr>
        <p:txBody>
          <a:bodyPr>
            <a:normAutofit/>
          </a:bodyPr>
          <a:lstStyle/>
          <a:p>
            <a:r>
              <a:rPr lang="en-US" sz="2700" b="1" dirty="0">
                <a:latin typeface="Cambria Math" panose="02040503050406030204" pitchFamily="18" charset="0"/>
                <a:ea typeface="Cambria Math" panose="02040503050406030204" pitchFamily="18" charset="0"/>
              </a:rPr>
              <a:t>Project Members</a:t>
            </a:r>
          </a:p>
          <a:p>
            <a:r>
              <a:rPr lang="en-US" sz="2400" b="1" dirty="0">
                <a:latin typeface="Cambria Math" panose="02040503050406030204" pitchFamily="18" charset="0"/>
                <a:ea typeface="Cambria Math" panose="02040503050406030204" pitchFamily="18" charset="0"/>
              </a:rPr>
              <a:t>S. Tarun</a:t>
            </a:r>
          </a:p>
        </p:txBody>
      </p:sp>
    </p:spTree>
    <p:extLst>
      <p:ext uri="{BB962C8B-B14F-4D97-AF65-F5344CB8AC3E}">
        <p14:creationId xmlns:p14="http://schemas.microsoft.com/office/powerpoint/2010/main" val="102821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7112A99-60EC-0D17-DF64-04AFA32AE2E4}"/>
              </a:ext>
            </a:extLst>
          </p:cNvPr>
          <p:cNvSpPr>
            <a:spLocks noGrp="1" noChangeArrowheads="1"/>
          </p:cNvSpPr>
          <p:nvPr>
            <p:ph idx="1"/>
          </p:nvPr>
        </p:nvSpPr>
        <p:spPr bwMode="auto">
          <a:xfrm>
            <a:off x="483268" y="4151121"/>
            <a:ext cx="1036097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Overall trend:</a:t>
            </a:r>
            <a:r>
              <a:rPr kumimoji="0" lang="en-US" altLang="en-US" sz="1800" b="0" i="0" u="none" strike="noStrike" cap="none" normalizeH="0" baseline="0" dirty="0">
                <a:ln>
                  <a:noFill/>
                </a:ln>
                <a:solidFill>
                  <a:schemeClr val="tx1"/>
                </a:solidFill>
                <a:effectLst/>
                <a:latin typeface="Arial" panose="020B0604020202020204" pitchFamily="34" charset="0"/>
              </a:rPr>
              <a:t> The number of daily rentals seems to have increased over the two-year period. </a:t>
            </a:r>
            <a:r>
              <a:rPr lang="en-US" altLang="en-US" dirty="0">
                <a:latin typeface="Arial" panose="020B0604020202020204" pitchFamily="34" charset="0"/>
              </a:rPr>
              <a:t> </a:t>
            </a:r>
          </a:p>
          <a:p>
            <a:pPr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There are some fluctuations, but the general direction is upwards. </a:t>
            </a:r>
          </a:p>
          <a:p>
            <a:pPr algn="just"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Seasonality:</a:t>
            </a:r>
            <a:r>
              <a:rPr kumimoji="0" lang="en-US" altLang="en-US" sz="1800" b="0" i="0" u="none" strike="noStrike" cap="none" normalizeH="0" baseline="0" dirty="0">
                <a:ln>
                  <a:noFill/>
                </a:ln>
                <a:solidFill>
                  <a:schemeClr val="tx1"/>
                </a:solidFill>
                <a:effectLst/>
                <a:latin typeface="Arial" panose="020B0604020202020204" pitchFamily="34" charset="0"/>
              </a:rPr>
              <a:t> There appears to be some seasonality in the data, with peaks and troughs occurring at regular intervals. This could be due to factors like weather, holidays, or special events. </a:t>
            </a:r>
          </a:p>
        </p:txBody>
      </p:sp>
      <p:pic>
        <p:nvPicPr>
          <p:cNvPr id="5" name="Content Placeholder 4">
            <a:extLst>
              <a:ext uri="{FF2B5EF4-FFF2-40B4-BE49-F238E27FC236}">
                <a16:creationId xmlns:a16="http://schemas.microsoft.com/office/drawing/2014/main" id="{21B53B98-494E-1738-1BEF-81B1CA9CA3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268" y="505997"/>
            <a:ext cx="10360977" cy="2424818"/>
          </a:xfrm>
        </p:spPr>
      </p:pic>
      <p:pic>
        <p:nvPicPr>
          <p:cNvPr id="7" name="Picture 6">
            <a:extLst>
              <a:ext uri="{FF2B5EF4-FFF2-40B4-BE49-F238E27FC236}">
                <a16:creationId xmlns:a16="http://schemas.microsoft.com/office/drawing/2014/main" id="{53B75762-7099-CE4D-0E7B-2A274897F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268" y="589973"/>
            <a:ext cx="10255748" cy="3211177"/>
          </a:xfrm>
          <a:prstGeom prst="rect">
            <a:avLst/>
          </a:prstGeom>
        </p:spPr>
      </p:pic>
    </p:spTree>
    <p:extLst>
      <p:ext uri="{BB962C8B-B14F-4D97-AF65-F5344CB8AC3E}">
        <p14:creationId xmlns:p14="http://schemas.microsoft.com/office/powerpoint/2010/main" val="315965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97E87-951C-CF29-30D4-CD2A57D6F391}"/>
              </a:ext>
            </a:extLst>
          </p:cNvPr>
          <p:cNvSpPr>
            <a:spLocks noGrp="1"/>
          </p:cNvSpPr>
          <p:nvPr>
            <p:ph type="title"/>
          </p:nvPr>
        </p:nvSpPr>
        <p:spPr>
          <a:xfrm>
            <a:off x="608730" y="422202"/>
            <a:ext cx="9692640" cy="679269"/>
          </a:xfrm>
        </p:spPr>
        <p:txBody>
          <a:bodyPr>
            <a:noAutofit/>
          </a:bodyPr>
          <a:lstStyle/>
          <a:p>
            <a:r>
              <a:rPr lang="en-US" sz="4700" b="1" dirty="0">
                <a:latin typeface="Arial" panose="020B0604020202020204" pitchFamily="34" charset="0"/>
                <a:cs typeface="Arial" panose="020B0604020202020204" pitchFamily="34" charset="0"/>
              </a:rPr>
              <a:t>Correlation Between Features</a:t>
            </a:r>
          </a:p>
        </p:txBody>
      </p:sp>
      <p:sp>
        <p:nvSpPr>
          <p:cNvPr id="12" name="Content Placeholder 11">
            <a:extLst>
              <a:ext uri="{FF2B5EF4-FFF2-40B4-BE49-F238E27FC236}">
                <a16:creationId xmlns:a16="http://schemas.microsoft.com/office/drawing/2014/main" id="{E02C9BF6-D3BA-2AA1-9F31-D6355A08D530}"/>
              </a:ext>
            </a:extLst>
          </p:cNvPr>
          <p:cNvSpPr>
            <a:spLocks noGrp="1"/>
          </p:cNvSpPr>
          <p:nvPr>
            <p:ph sz="half" idx="1"/>
          </p:nvPr>
        </p:nvSpPr>
        <p:spPr>
          <a:xfrm>
            <a:off x="608730" y="1265077"/>
            <a:ext cx="5008300" cy="4930450"/>
          </a:xfrm>
        </p:spPr>
        <p:txBody>
          <a:bodyPr>
            <a:normAutofit/>
          </a:bodyPr>
          <a:lstStyle/>
          <a:p>
            <a:pPr algn="just"/>
            <a:r>
              <a:rPr lang="en-US" dirty="0">
                <a:latin typeface="Arial" panose="020B0604020202020204" pitchFamily="34" charset="0"/>
                <a:cs typeface="Arial" panose="020B0604020202020204" pitchFamily="34" charset="0"/>
              </a:rPr>
              <a:t>Registered is more correlated with the target variable compared to all other features, and Weekday has the least Correlation among all Positive Correlations.</a:t>
            </a:r>
          </a:p>
          <a:p>
            <a:pPr algn="just"/>
            <a:r>
              <a:rPr lang="en-US" dirty="0">
                <a:latin typeface="Arial" panose="020B0604020202020204" pitchFamily="34" charset="0"/>
                <a:cs typeface="Arial" panose="020B0604020202020204" pitchFamily="34" charset="0"/>
              </a:rPr>
              <a:t>Humidity has a Negative Correlation.</a:t>
            </a:r>
          </a:p>
          <a:p>
            <a:pPr algn="just"/>
            <a:endParaRPr lang="en-US" dirty="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p:txBody>
      </p:sp>
      <p:pic>
        <p:nvPicPr>
          <p:cNvPr id="13" name="Content Placeholder 8">
            <a:extLst>
              <a:ext uri="{FF2B5EF4-FFF2-40B4-BE49-F238E27FC236}">
                <a16:creationId xmlns:a16="http://schemas.microsoft.com/office/drawing/2014/main" id="{A6183410-5F8A-ED65-D739-9F2556855F7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1439" y="1265077"/>
            <a:ext cx="4480559" cy="4930450"/>
          </a:xfrm>
          <a:prstGeom prst="rect">
            <a:avLst/>
          </a:prstGeom>
        </p:spPr>
      </p:pic>
      <p:pic>
        <p:nvPicPr>
          <p:cNvPr id="14" name="Picture 13">
            <a:extLst>
              <a:ext uri="{FF2B5EF4-FFF2-40B4-BE49-F238E27FC236}">
                <a16:creationId xmlns:a16="http://schemas.microsoft.com/office/drawing/2014/main" id="{43713CAB-A56A-EE65-9EB9-798917A45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359" y="2966713"/>
            <a:ext cx="4877672" cy="3228814"/>
          </a:xfrm>
          <a:prstGeom prst="rect">
            <a:avLst/>
          </a:prstGeom>
        </p:spPr>
      </p:pic>
    </p:spTree>
    <p:extLst>
      <p:ext uri="{BB962C8B-B14F-4D97-AF65-F5344CB8AC3E}">
        <p14:creationId xmlns:p14="http://schemas.microsoft.com/office/powerpoint/2010/main" val="3722549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188957B-C336-06A3-9352-723C284E040A}"/>
              </a:ext>
            </a:extLst>
          </p:cNvPr>
          <p:cNvSpPr>
            <a:spLocks noGrp="1"/>
          </p:cNvSpPr>
          <p:nvPr>
            <p:ph type="title"/>
          </p:nvPr>
        </p:nvSpPr>
        <p:spPr>
          <a:xfrm>
            <a:off x="625151" y="436009"/>
            <a:ext cx="10329361" cy="1304420"/>
          </a:xfrm>
        </p:spPr>
        <p:txBody>
          <a:bodyPr>
            <a:noAutofit/>
          </a:bodyPr>
          <a:lstStyle/>
          <a:p>
            <a:pPr>
              <a:lnSpc>
                <a:spcPct val="100000"/>
              </a:lnSpc>
            </a:pPr>
            <a:r>
              <a:rPr lang="en-US" sz="4900" b="1" dirty="0">
                <a:latin typeface="Arial" panose="020B0604020202020204" pitchFamily="34" charset="0"/>
                <a:cs typeface="Arial" panose="020B0604020202020204" pitchFamily="34" charset="0"/>
              </a:rPr>
              <a:t>Bar Plot</a:t>
            </a:r>
            <a:br>
              <a:rPr lang="en-US" sz="2000" dirty="0">
                <a:latin typeface="Arial" panose="020B0604020202020204" pitchFamily="34" charset="0"/>
                <a:cs typeface="Arial" panose="020B0604020202020204" pitchFamily="34" charset="0"/>
              </a:rPr>
            </a:br>
            <a:r>
              <a:rPr lang="en-US" sz="1900" dirty="0">
                <a:solidFill>
                  <a:schemeClr val="tx2">
                    <a:lumMod val="75000"/>
                  </a:schemeClr>
                </a:solidFill>
                <a:latin typeface="Arial" panose="020B0604020202020204" pitchFamily="34" charset="0"/>
                <a:cs typeface="Arial" panose="020B0604020202020204" pitchFamily="34" charset="0"/>
              </a:rPr>
              <a:t>As we can see, the Average Sales of Bike Rentals in 2012 were higher than in 2011. Most people likely used Bike Rentals more frequently on Working Days or Non-Holidays.</a:t>
            </a:r>
          </a:p>
        </p:txBody>
      </p:sp>
      <p:pic>
        <p:nvPicPr>
          <p:cNvPr id="13" name="Content Placeholder 12">
            <a:extLst>
              <a:ext uri="{FF2B5EF4-FFF2-40B4-BE49-F238E27FC236}">
                <a16:creationId xmlns:a16="http://schemas.microsoft.com/office/drawing/2014/main" id="{4C12D29E-19A9-DE77-2C2A-F8021CCA889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3498" y="2192695"/>
            <a:ext cx="5397507" cy="3778898"/>
          </a:xfrm>
        </p:spPr>
      </p:pic>
      <p:pic>
        <p:nvPicPr>
          <p:cNvPr id="15" name="Content Placeholder 14">
            <a:extLst>
              <a:ext uri="{FF2B5EF4-FFF2-40B4-BE49-F238E27FC236}">
                <a16:creationId xmlns:a16="http://schemas.microsoft.com/office/drawing/2014/main" id="{8143A871-CCD1-6C76-59EC-BBC6DA0DB978}"/>
              </a:ext>
            </a:extLst>
          </p:cNvPr>
          <p:cNvPicPr>
            <a:picLocks noGrp="1" noChangeAspect="1"/>
          </p:cNvPicPr>
          <p:nvPr>
            <p:ph sz="half" idx="2"/>
          </p:nvPr>
        </p:nvPicPr>
        <p:blipFill>
          <a:blip r:embed="rId3"/>
          <a:stretch>
            <a:fillRect/>
          </a:stretch>
        </p:blipFill>
        <p:spPr>
          <a:xfrm>
            <a:off x="5849352" y="2192694"/>
            <a:ext cx="5105160" cy="3778898"/>
          </a:xfrm>
        </p:spPr>
      </p:pic>
    </p:spTree>
    <p:extLst>
      <p:ext uri="{BB962C8B-B14F-4D97-AF65-F5344CB8AC3E}">
        <p14:creationId xmlns:p14="http://schemas.microsoft.com/office/powerpoint/2010/main" val="4122987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5B1E-AF82-280D-9C09-F96A957ECB3F}"/>
              </a:ext>
            </a:extLst>
          </p:cNvPr>
          <p:cNvSpPr>
            <a:spLocks noGrp="1"/>
          </p:cNvSpPr>
          <p:nvPr>
            <p:ph type="title"/>
          </p:nvPr>
        </p:nvSpPr>
        <p:spPr>
          <a:xfrm>
            <a:off x="545341" y="559841"/>
            <a:ext cx="10028168" cy="1082350"/>
          </a:xfrm>
        </p:spPr>
        <p:txBody>
          <a:bodyPr>
            <a:normAutofit fontScale="90000"/>
          </a:bodyPr>
          <a:lstStyle/>
          <a:p>
            <a:r>
              <a:rPr lang="en-US" sz="4700" b="1" dirty="0">
                <a:latin typeface="Arial" panose="020B0604020202020204" pitchFamily="34" charset="0"/>
                <a:cs typeface="Arial" panose="020B0604020202020204" pitchFamily="34" charset="0"/>
              </a:rPr>
              <a:t>Feature Engineering</a:t>
            </a:r>
            <a:br>
              <a:rPr lang="en-US" b="1" dirty="0">
                <a:latin typeface="Arial" panose="020B0604020202020204" pitchFamily="34" charset="0"/>
                <a:cs typeface="Arial" panose="020B0604020202020204" pitchFamily="34" charset="0"/>
              </a:rPr>
            </a:br>
            <a:r>
              <a:rPr lang="en-US" sz="2600" dirty="0">
                <a:solidFill>
                  <a:schemeClr val="tx2">
                    <a:lumMod val="75000"/>
                  </a:schemeClr>
                </a:solidFill>
                <a:latin typeface="Arial" panose="020B0604020202020204" pitchFamily="34" charset="0"/>
                <a:cs typeface="Arial" panose="020B0604020202020204" pitchFamily="34" charset="0"/>
              </a:rPr>
              <a:t>Label Encoding &amp; Scaling</a:t>
            </a:r>
            <a:br>
              <a:rPr lang="en-US" sz="2800" dirty="0">
                <a:latin typeface="Arial" panose="020B0604020202020204" pitchFamily="34" charset="0"/>
                <a:cs typeface="Arial" panose="020B0604020202020204" pitchFamily="34" charset="0"/>
              </a:rPr>
            </a:br>
            <a:endParaRPr lang="en-US" sz="2800" dirty="0">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4EACB3D-0D41-C814-6DD7-0470A22B2B7C}"/>
              </a:ext>
            </a:extLst>
          </p:cNvPr>
          <p:cNvPicPr>
            <a:picLocks noGrp="1" noChangeAspect="1"/>
          </p:cNvPicPr>
          <p:nvPr>
            <p:ph idx="1"/>
          </p:nvPr>
        </p:nvPicPr>
        <p:blipFill>
          <a:blip r:embed="rId2"/>
          <a:stretch>
            <a:fillRect/>
          </a:stretch>
        </p:blipFill>
        <p:spPr>
          <a:xfrm>
            <a:off x="655574" y="1390259"/>
            <a:ext cx="9917935" cy="2481943"/>
          </a:xfrm>
        </p:spPr>
      </p:pic>
      <p:pic>
        <p:nvPicPr>
          <p:cNvPr id="7" name="Picture 6">
            <a:extLst>
              <a:ext uri="{FF2B5EF4-FFF2-40B4-BE49-F238E27FC236}">
                <a16:creationId xmlns:a16="http://schemas.microsoft.com/office/drawing/2014/main" id="{8E452DCF-00F3-1AD8-8BF5-BA6E63DFD4C4}"/>
              </a:ext>
            </a:extLst>
          </p:cNvPr>
          <p:cNvPicPr>
            <a:picLocks noChangeAspect="1"/>
          </p:cNvPicPr>
          <p:nvPr/>
        </p:nvPicPr>
        <p:blipFill>
          <a:blip r:embed="rId3"/>
          <a:stretch>
            <a:fillRect/>
          </a:stretch>
        </p:blipFill>
        <p:spPr>
          <a:xfrm>
            <a:off x="655574" y="3872202"/>
            <a:ext cx="9935417" cy="2481943"/>
          </a:xfrm>
          <a:prstGeom prst="rect">
            <a:avLst/>
          </a:prstGeom>
        </p:spPr>
      </p:pic>
    </p:spTree>
    <p:extLst>
      <p:ext uri="{BB962C8B-B14F-4D97-AF65-F5344CB8AC3E}">
        <p14:creationId xmlns:p14="http://schemas.microsoft.com/office/powerpoint/2010/main" val="2512922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12E7-1801-EEA0-B48B-FF1EEFF563BB}"/>
              </a:ext>
            </a:extLst>
          </p:cNvPr>
          <p:cNvSpPr>
            <a:spLocks noGrp="1"/>
          </p:cNvSpPr>
          <p:nvPr>
            <p:ph type="title"/>
          </p:nvPr>
        </p:nvSpPr>
        <p:spPr>
          <a:xfrm>
            <a:off x="515423" y="687175"/>
            <a:ext cx="10205450" cy="1194319"/>
          </a:xfrm>
        </p:spPr>
        <p:txBody>
          <a:bodyPr>
            <a:normAutofit fontScale="90000"/>
          </a:bodyPr>
          <a:lstStyle/>
          <a:p>
            <a:pPr>
              <a:lnSpc>
                <a:spcPct val="100000"/>
              </a:lnSpc>
            </a:pPr>
            <a:r>
              <a:rPr lang="en-US" sz="5000" b="1" dirty="0">
                <a:latin typeface="Arial" panose="020B0604020202020204" pitchFamily="34" charset="0"/>
                <a:cs typeface="Arial" panose="020B0604020202020204" pitchFamily="34" charset="0"/>
              </a:rPr>
              <a:t>Model Building</a:t>
            </a:r>
            <a:br>
              <a:rPr lang="en-US" sz="5000" b="1" dirty="0">
                <a:latin typeface="Arial" panose="020B0604020202020204" pitchFamily="34" charset="0"/>
                <a:cs typeface="Arial" panose="020B0604020202020204" pitchFamily="34" charset="0"/>
              </a:rPr>
            </a:br>
            <a:r>
              <a:rPr kumimoji="0" lang="en-US" altLang="en-US" sz="2100" i="0" u="none" strike="noStrike" cap="none" normalizeH="0" baseline="0" dirty="0">
                <a:ln>
                  <a:noFill/>
                </a:ln>
                <a:solidFill>
                  <a:schemeClr val="tx2">
                    <a:lumMod val="75000"/>
                  </a:schemeClr>
                </a:solidFill>
                <a:effectLst/>
                <a:latin typeface="Arial" panose="020B0604020202020204" pitchFamily="34" charset="0"/>
                <a:cs typeface="Arial" panose="020B0604020202020204" pitchFamily="34" charset="0"/>
              </a:rPr>
              <a:t>After evaluation based on RMSE, MAE, or R-squared </a:t>
            </a:r>
            <a:r>
              <a:rPr lang="en-US" altLang="en-US" sz="2100" dirty="0">
                <a:solidFill>
                  <a:schemeClr val="tx2">
                    <a:lumMod val="75000"/>
                  </a:schemeClr>
                </a:solidFill>
                <a:latin typeface="Arial" panose="020B0604020202020204" pitchFamily="34" charset="0"/>
                <a:cs typeface="Arial" panose="020B0604020202020204" pitchFamily="34" charset="0"/>
              </a:rPr>
              <a:t>M</a:t>
            </a:r>
            <a:r>
              <a:rPr kumimoji="0" lang="en-US" altLang="en-US" sz="2100" i="0" u="none" strike="noStrike" cap="none" normalizeH="0" baseline="0" dirty="0">
                <a:ln>
                  <a:noFill/>
                </a:ln>
                <a:solidFill>
                  <a:schemeClr val="tx2">
                    <a:lumMod val="75000"/>
                  </a:schemeClr>
                </a:solidFill>
                <a:effectLst/>
                <a:latin typeface="Arial" panose="020B0604020202020204" pitchFamily="34" charset="0"/>
                <a:cs typeface="Arial" panose="020B0604020202020204" pitchFamily="34" charset="0"/>
              </a:rPr>
              <a:t>etrics, the Random Forest Regressor identified as the Best Performing Model. Hyperparameter Tuning Hyperparameter </a:t>
            </a:r>
            <a:r>
              <a:rPr lang="en-US" altLang="en-US" sz="2100" dirty="0">
                <a:solidFill>
                  <a:schemeClr val="tx2">
                    <a:lumMod val="75000"/>
                  </a:schemeClr>
                </a:solidFill>
                <a:latin typeface="Arial" panose="020B0604020202020204" pitchFamily="34" charset="0"/>
                <a:cs typeface="Arial" panose="020B0604020202020204" pitchFamily="34" charset="0"/>
              </a:rPr>
              <a:t>V</a:t>
            </a:r>
            <a:r>
              <a:rPr kumimoji="0" lang="en-US" altLang="en-US" sz="2100" i="0" u="none" strike="noStrike" cap="none" normalizeH="0" baseline="0" dirty="0">
                <a:ln>
                  <a:noFill/>
                </a:ln>
                <a:solidFill>
                  <a:schemeClr val="tx2">
                    <a:lumMod val="75000"/>
                  </a:schemeClr>
                </a:solidFill>
                <a:effectLst/>
                <a:latin typeface="Arial" panose="020B0604020202020204" pitchFamily="34" charset="0"/>
                <a:cs typeface="Arial" panose="020B0604020202020204" pitchFamily="34" charset="0"/>
              </a:rPr>
              <a:t>alues </a:t>
            </a:r>
            <a:r>
              <a:rPr lang="en-US" altLang="en-US" sz="2100" dirty="0">
                <a:solidFill>
                  <a:schemeClr val="tx2">
                    <a:lumMod val="75000"/>
                  </a:schemeClr>
                </a:solidFill>
                <a:latin typeface="Arial" panose="020B0604020202020204" pitchFamily="34" charset="0"/>
                <a:cs typeface="Arial" panose="020B0604020202020204" pitchFamily="34" charset="0"/>
              </a:rPr>
              <a:t>u</a:t>
            </a:r>
            <a:r>
              <a:rPr kumimoji="0" lang="en-US" altLang="en-US" sz="2100" i="0" u="none" strike="noStrike" cap="none" normalizeH="0" baseline="0" dirty="0">
                <a:ln>
                  <a:noFill/>
                </a:ln>
                <a:solidFill>
                  <a:schemeClr val="tx2">
                    <a:lumMod val="75000"/>
                  </a:schemeClr>
                </a:solidFill>
                <a:effectLst/>
                <a:latin typeface="Arial" panose="020B0604020202020204" pitchFamily="34" charset="0"/>
                <a:cs typeface="Arial" panose="020B0604020202020204" pitchFamily="34" charset="0"/>
              </a:rPr>
              <a:t>sing Cross Validation Techniques.</a:t>
            </a:r>
            <a:endParaRPr lang="en-US" sz="2100" b="1" dirty="0">
              <a:solidFill>
                <a:schemeClr val="tx2">
                  <a:lumMod val="75000"/>
                </a:schemeClr>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410B634-21EC-9AF7-A0CE-EF4EE7D3287C}"/>
              </a:ext>
            </a:extLst>
          </p:cNvPr>
          <p:cNvPicPr>
            <a:picLocks noChangeAspect="1"/>
          </p:cNvPicPr>
          <p:nvPr/>
        </p:nvPicPr>
        <p:blipFill>
          <a:blip r:embed="rId2"/>
          <a:stretch>
            <a:fillRect/>
          </a:stretch>
        </p:blipFill>
        <p:spPr>
          <a:xfrm>
            <a:off x="5804303" y="2195406"/>
            <a:ext cx="3349027" cy="4132964"/>
          </a:xfrm>
          <a:prstGeom prst="rect">
            <a:avLst/>
          </a:prstGeom>
        </p:spPr>
      </p:pic>
      <p:pic>
        <p:nvPicPr>
          <p:cNvPr id="13" name="Picture 12">
            <a:extLst>
              <a:ext uri="{FF2B5EF4-FFF2-40B4-BE49-F238E27FC236}">
                <a16:creationId xmlns:a16="http://schemas.microsoft.com/office/drawing/2014/main" id="{F7B322B7-AFBF-2D80-0C3A-AB0E0A33DB6D}"/>
              </a:ext>
            </a:extLst>
          </p:cNvPr>
          <p:cNvPicPr>
            <a:picLocks noChangeAspect="1"/>
          </p:cNvPicPr>
          <p:nvPr/>
        </p:nvPicPr>
        <p:blipFill>
          <a:blip r:embed="rId3"/>
          <a:stretch>
            <a:fillRect/>
          </a:stretch>
        </p:blipFill>
        <p:spPr>
          <a:xfrm>
            <a:off x="1404258" y="2189851"/>
            <a:ext cx="3268824" cy="4138519"/>
          </a:xfrm>
          <a:prstGeom prst="rect">
            <a:avLst/>
          </a:prstGeom>
        </p:spPr>
      </p:pic>
    </p:spTree>
    <p:extLst>
      <p:ext uri="{BB962C8B-B14F-4D97-AF65-F5344CB8AC3E}">
        <p14:creationId xmlns:p14="http://schemas.microsoft.com/office/powerpoint/2010/main" val="1015430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B262-9D10-6191-9A91-FD84A8018B81}"/>
              </a:ext>
            </a:extLst>
          </p:cNvPr>
          <p:cNvSpPr>
            <a:spLocks noGrp="1"/>
          </p:cNvSpPr>
          <p:nvPr>
            <p:ph type="title"/>
          </p:nvPr>
        </p:nvSpPr>
        <p:spPr>
          <a:xfrm>
            <a:off x="552745" y="531845"/>
            <a:ext cx="9692640" cy="711608"/>
          </a:xfrm>
        </p:spPr>
        <p:txBody>
          <a:bodyPr>
            <a:normAutofit fontScale="90000"/>
          </a:bodyPr>
          <a:lstStyle/>
          <a:p>
            <a:r>
              <a:rPr lang="en-US" sz="4500" b="1" dirty="0">
                <a:latin typeface="Arial" panose="020B0604020202020204" pitchFamily="34" charset="0"/>
                <a:cs typeface="Arial" panose="020B0604020202020204" pitchFamily="34" charset="0"/>
              </a:rPr>
              <a:t>Model Deployment</a:t>
            </a:r>
            <a:br>
              <a:rPr lang="en-US" sz="4500" b="1" dirty="0">
                <a:latin typeface="Arial" panose="020B0604020202020204" pitchFamily="34" charset="0"/>
                <a:cs typeface="Arial" panose="020B0604020202020204" pitchFamily="34" charset="0"/>
              </a:rPr>
            </a:br>
            <a:r>
              <a:rPr lang="en-US" sz="2800" b="1" dirty="0">
                <a:solidFill>
                  <a:schemeClr val="tx2">
                    <a:lumMod val="75000"/>
                  </a:schemeClr>
                </a:solidFill>
                <a:latin typeface="Arial" panose="020B0604020202020204" pitchFamily="34" charset="0"/>
                <a:cs typeface="Arial" panose="020B0604020202020204" pitchFamily="34" charset="0"/>
              </a:rPr>
              <a:t>Stream-lit</a:t>
            </a:r>
          </a:p>
        </p:txBody>
      </p:sp>
      <p:pic>
        <p:nvPicPr>
          <p:cNvPr id="5" name="Content Placeholder 4">
            <a:extLst>
              <a:ext uri="{FF2B5EF4-FFF2-40B4-BE49-F238E27FC236}">
                <a16:creationId xmlns:a16="http://schemas.microsoft.com/office/drawing/2014/main" id="{5B03C88B-CB6B-25AC-5CF6-4FBB3D11BA89}"/>
              </a:ext>
            </a:extLst>
          </p:cNvPr>
          <p:cNvPicPr>
            <a:picLocks noGrp="1" noChangeAspect="1"/>
          </p:cNvPicPr>
          <p:nvPr>
            <p:ph idx="1"/>
          </p:nvPr>
        </p:nvPicPr>
        <p:blipFill>
          <a:blip r:embed="rId2"/>
          <a:stretch>
            <a:fillRect/>
          </a:stretch>
        </p:blipFill>
        <p:spPr>
          <a:xfrm>
            <a:off x="877079" y="1354180"/>
            <a:ext cx="9610530" cy="4828450"/>
          </a:xfrm>
        </p:spPr>
      </p:pic>
    </p:spTree>
    <p:extLst>
      <p:ext uri="{BB962C8B-B14F-4D97-AF65-F5344CB8AC3E}">
        <p14:creationId xmlns:p14="http://schemas.microsoft.com/office/powerpoint/2010/main" val="2127689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7F50FB8-163C-B6B5-E3FA-ED54D4878AA2}"/>
              </a:ext>
            </a:extLst>
          </p:cNvPr>
          <p:cNvPicPr>
            <a:picLocks noChangeAspect="1"/>
          </p:cNvPicPr>
          <p:nvPr/>
        </p:nvPicPr>
        <p:blipFill>
          <a:blip r:embed="rId2"/>
          <a:stretch>
            <a:fillRect/>
          </a:stretch>
        </p:blipFill>
        <p:spPr>
          <a:xfrm>
            <a:off x="867745" y="1066455"/>
            <a:ext cx="9545217" cy="4485260"/>
          </a:xfrm>
          <a:prstGeom prst="rect">
            <a:avLst/>
          </a:prstGeom>
        </p:spPr>
      </p:pic>
    </p:spTree>
    <p:extLst>
      <p:ext uri="{BB962C8B-B14F-4D97-AF65-F5344CB8AC3E}">
        <p14:creationId xmlns:p14="http://schemas.microsoft.com/office/powerpoint/2010/main" val="33042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3782B6-35A0-0EE8-B54B-BD1A7C522AC9}"/>
              </a:ext>
            </a:extLst>
          </p:cNvPr>
          <p:cNvPicPr>
            <a:picLocks noChangeAspect="1"/>
          </p:cNvPicPr>
          <p:nvPr/>
        </p:nvPicPr>
        <p:blipFill>
          <a:blip r:embed="rId2"/>
          <a:stretch>
            <a:fillRect/>
          </a:stretch>
        </p:blipFill>
        <p:spPr>
          <a:xfrm>
            <a:off x="783772" y="1218148"/>
            <a:ext cx="9659112" cy="4421703"/>
          </a:xfrm>
          <a:prstGeom prst="rect">
            <a:avLst/>
          </a:prstGeom>
        </p:spPr>
      </p:pic>
    </p:spTree>
    <p:extLst>
      <p:ext uri="{BB962C8B-B14F-4D97-AF65-F5344CB8AC3E}">
        <p14:creationId xmlns:p14="http://schemas.microsoft.com/office/powerpoint/2010/main" val="99829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4B60-9454-35A7-CBE6-639391A14484}"/>
              </a:ext>
            </a:extLst>
          </p:cNvPr>
          <p:cNvSpPr>
            <a:spLocks noGrp="1"/>
          </p:cNvSpPr>
          <p:nvPr>
            <p:ph type="title"/>
          </p:nvPr>
        </p:nvSpPr>
        <p:spPr>
          <a:xfrm>
            <a:off x="559837" y="438538"/>
            <a:ext cx="9846035" cy="758261"/>
          </a:xfrm>
        </p:spPr>
        <p:txBody>
          <a:bodyPr>
            <a:noAutofit/>
          </a:bodyPr>
          <a:lstStyle/>
          <a:p>
            <a:r>
              <a:rPr lang="en-US" sz="5000" b="1"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29A00BD-F975-A8E5-B6C3-714C8332BE42}"/>
              </a:ext>
            </a:extLst>
          </p:cNvPr>
          <p:cNvSpPr>
            <a:spLocks noGrp="1"/>
          </p:cNvSpPr>
          <p:nvPr>
            <p:ph idx="1"/>
          </p:nvPr>
        </p:nvSpPr>
        <p:spPr>
          <a:xfrm>
            <a:off x="643812" y="1343608"/>
            <a:ext cx="9762058" cy="4823927"/>
          </a:xfrm>
        </p:spPr>
        <p:txBody>
          <a:bodyPr>
            <a:normAutofit/>
          </a:bodyPr>
          <a:lstStyle/>
          <a:p>
            <a:r>
              <a:rPr lang="en-US" sz="2000" b="1" dirty="0">
                <a:solidFill>
                  <a:schemeClr val="tx2">
                    <a:lumMod val="75000"/>
                  </a:schemeClr>
                </a:solidFill>
                <a:latin typeface="Arial" panose="020B0604020202020204" pitchFamily="34" charset="0"/>
                <a:cs typeface="Arial" panose="020B0604020202020204" pitchFamily="34" charset="0"/>
              </a:rPr>
              <a:t>Abstract</a:t>
            </a:r>
          </a:p>
          <a:p>
            <a:r>
              <a:rPr lang="en-US" sz="2000" b="1" dirty="0">
                <a:solidFill>
                  <a:schemeClr val="tx2">
                    <a:lumMod val="75000"/>
                  </a:schemeClr>
                </a:solidFill>
                <a:latin typeface="Arial" panose="020B0604020202020204" pitchFamily="34" charset="0"/>
                <a:cs typeface="Arial" panose="020B0604020202020204" pitchFamily="34" charset="0"/>
              </a:rPr>
              <a:t>Introduction</a:t>
            </a:r>
          </a:p>
          <a:p>
            <a:r>
              <a:rPr lang="en-US" sz="2000" b="1" dirty="0">
                <a:solidFill>
                  <a:schemeClr val="tx2">
                    <a:lumMod val="75000"/>
                  </a:schemeClr>
                </a:solidFill>
                <a:latin typeface="Arial" panose="020B0604020202020204" pitchFamily="34" charset="0"/>
                <a:cs typeface="Arial" panose="020B0604020202020204" pitchFamily="34" charset="0"/>
              </a:rPr>
              <a:t>Libraries Used</a:t>
            </a:r>
          </a:p>
          <a:p>
            <a:r>
              <a:rPr lang="en-US" sz="2000" b="1" dirty="0">
                <a:solidFill>
                  <a:schemeClr val="tx2">
                    <a:lumMod val="75000"/>
                  </a:schemeClr>
                </a:solidFill>
                <a:latin typeface="Arial" panose="020B0604020202020204" pitchFamily="34" charset="0"/>
                <a:cs typeface="Arial" panose="020B0604020202020204" pitchFamily="34" charset="0"/>
              </a:rPr>
              <a:t>Exploratory Data Analysis</a:t>
            </a:r>
          </a:p>
          <a:p>
            <a:r>
              <a:rPr lang="en-US" sz="2000" b="1" dirty="0">
                <a:solidFill>
                  <a:schemeClr val="tx2">
                    <a:lumMod val="75000"/>
                  </a:schemeClr>
                </a:solidFill>
                <a:latin typeface="Arial" panose="020B0604020202020204" pitchFamily="34" charset="0"/>
                <a:cs typeface="Arial" panose="020B0604020202020204" pitchFamily="34" charset="0"/>
              </a:rPr>
              <a:t>Data Visualization</a:t>
            </a:r>
          </a:p>
          <a:p>
            <a:r>
              <a:rPr lang="en-US" sz="2000" b="1" dirty="0">
                <a:solidFill>
                  <a:schemeClr val="tx2">
                    <a:lumMod val="75000"/>
                  </a:schemeClr>
                </a:solidFill>
                <a:latin typeface="Arial" panose="020B0604020202020204" pitchFamily="34" charset="0"/>
                <a:cs typeface="Arial" panose="020B0604020202020204" pitchFamily="34" charset="0"/>
              </a:rPr>
              <a:t>Correlation Between Features</a:t>
            </a:r>
          </a:p>
          <a:p>
            <a:r>
              <a:rPr lang="en-US" sz="2000" b="1" dirty="0">
                <a:solidFill>
                  <a:schemeClr val="tx2">
                    <a:lumMod val="75000"/>
                  </a:schemeClr>
                </a:solidFill>
                <a:latin typeface="Arial" panose="020B0604020202020204" pitchFamily="34" charset="0"/>
                <a:cs typeface="Arial" panose="020B0604020202020204" pitchFamily="34" charset="0"/>
              </a:rPr>
              <a:t>Feature Engineering</a:t>
            </a:r>
          </a:p>
          <a:p>
            <a:r>
              <a:rPr lang="en-US" sz="2000" b="1" dirty="0">
                <a:solidFill>
                  <a:schemeClr val="tx2">
                    <a:lumMod val="75000"/>
                  </a:schemeClr>
                </a:solidFill>
                <a:latin typeface="Arial" panose="020B0604020202020204" pitchFamily="34" charset="0"/>
                <a:cs typeface="Arial" panose="020B0604020202020204" pitchFamily="34" charset="0"/>
              </a:rPr>
              <a:t>Model Building</a:t>
            </a:r>
          </a:p>
          <a:p>
            <a:r>
              <a:rPr lang="en-US" sz="2000" b="1" dirty="0">
                <a:solidFill>
                  <a:schemeClr val="tx2">
                    <a:lumMod val="75000"/>
                  </a:schemeClr>
                </a:solidFill>
                <a:latin typeface="Arial" panose="020B0604020202020204" pitchFamily="34" charset="0"/>
                <a:cs typeface="Arial" panose="020B0604020202020204" pitchFamily="34" charset="0"/>
              </a:rPr>
              <a:t>Model Deployment</a:t>
            </a:r>
            <a:endParaRPr lang="en-US" sz="2000" dirty="0">
              <a:solidFill>
                <a:schemeClr val="tx2">
                  <a:lumMod val="75000"/>
                </a:schemeClr>
              </a:solidFill>
            </a:endParaRPr>
          </a:p>
        </p:txBody>
      </p:sp>
    </p:spTree>
    <p:extLst>
      <p:ext uri="{BB962C8B-B14F-4D97-AF65-F5344CB8AC3E}">
        <p14:creationId xmlns:p14="http://schemas.microsoft.com/office/powerpoint/2010/main" val="286477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E8F7-49DA-6242-311E-A7C9939BAE71}"/>
              </a:ext>
            </a:extLst>
          </p:cNvPr>
          <p:cNvSpPr>
            <a:spLocks noGrp="1"/>
          </p:cNvSpPr>
          <p:nvPr>
            <p:ph type="title"/>
          </p:nvPr>
        </p:nvSpPr>
        <p:spPr>
          <a:xfrm>
            <a:off x="438912" y="396240"/>
            <a:ext cx="9692639" cy="1325562"/>
          </a:xfrm>
        </p:spPr>
        <p:txBody>
          <a:bodyPr>
            <a:normAutofit/>
          </a:bodyPr>
          <a:lstStyle/>
          <a:p>
            <a:r>
              <a:rPr lang="en-US" sz="5000" b="1" dirty="0">
                <a:latin typeface="Arial" panose="020B0604020202020204" pitchFamily="34" charset="0"/>
                <a:cs typeface="Arial" panose="020B0604020202020204" pitchFamily="34" charset="0"/>
              </a:rPr>
              <a:t>Abstract</a:t>
            </a:r>
            <a:endParaRPr lang="en-US" sz="5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751007C-51F6-273A-7C85-C4ADE9BDA6D3}"/>
              </a:ext>
            </a:extLst>
          </p:cNvPr>
          <p:cNvSpPr>
            <a:spLocks noGrp="1"/>
          </p:cNvSpPr>
          <p:nvPr>
            <p:ph idx="1"/>
          </p:nvPr>
        </p:nvSpPr>
        <p:spPr>
          <a:xfrm>
            <a:off x="438912" y="1859280"/>
            <a:ext cx="10310368" cy="4511040"/>
          </a:xfrm>
        </p:spPr>
        <p:txBody>
          <a:bodyPr>
            <a:normAutofit/>
          </a:bodyPr>
          <a:lstStyle/>
          <a:p>
            <a:pPr algn="just"/>
            <a:r>
              <a:rPr lang="en-US" sz="2500" dirty="0">
                <a:latin typeface="Arial" panose="020B0604020202020204" pitchFamily="34" charset="0"/>
                <a:cs typeface="Arial" panose="020B0604020202020204" pitchFamily="34" charset="0"/>
              </a:rPr>
              <a:t>This project aims to develop a machine learning model to predict bike rental demand in urban areas. By analyzing historical data, including weather conditions, seasonality, holidays, and other relevant factors, the model will provide valuable insights into future demand patterns. This information will be crucial for bike-sharing companies to optimize their operations, improve customer satisfaction, and achieve sustainable growth. The project will involve data exploration, feature engineering, model selection, hyperparameter tuning, and model evaluation using appropriate metrics. The final model will be deployed using </a:t>
            </a:r>
            <a:r>
              <a:rPr lang="en-US" sz="2500" dirty="0" err="1">
                <a:latin typeface="Arial" panose="020B0604020202020204" pitchFamily="34" charset="0"/>
                <a:cs typeface="Arial" panose="020B0604020202020204" pitchFamily="34" charset="0"/>
              </a:rPr>
              <a:t>Streamlit</a:t>
            </a:r>
            <a:r>
              <a:rPr lang="en-US" sz="2500" dirty="0">
                <a:latin typeface="Arial" panose="020B0604020202020204" pitchFamily="34" charset="0"/>
                <a:cs typeface="Arial" panose="020B0604020202020204" pitchFamily="34" charset="0"/>
              </a:rPr>
              <a:t> for easy accessibility and real-time predictions.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66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6EC62-A43C-9AEA-FA40-215DEFE92B44}"/>
              </a:ext>
            </a:extLst>
          </p:cNvPr>
          <p:cNvSpPr>
            <a:spLocks noGrp="1"/>
          </p:cNvSpPr>
          <p:nvPr>
            <p:ph type="title"/>
          </p:nvPr>
        </p:nvSpPr>
        <p:spPr>
          <a:xfrm>
            <a:off x="497840" y="0"/>
            <a:ext cx="10058400" cy="1450757"/>
          </a:xfrm>
        </p:spPr>
        <p:txBody>
          <a:bodyPr>
            <a:normAutofit/>
          </a:bodyPr>
          <a:lstStyle/>
          <a:p>
            <a:r>
              <a:rPr lang="en-US" sz="5000" b="1" dirty="0">
                <a:latin typeface="Arial" panose="020B0604020202020204" pitchFamily="34" charset="0"/>
                <a:cs typeface="Arial" panose="020B0604020202020204" pitchFamily="34" charset="0"/>
              </a:rPr>
              <a:t>Introduction</a:t>
            </a:r>
            <a:endParaRPr lang="en-US" sz="5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CE1870D-F372-1D0A-36D6-31788A526669}"/>
              </a:ext>
            </a:extLst>
          </p:cNvPr>
          <p:cNvSpPr>
            <a:spLocks noGrp="1"/>
          </p:cNvSpPr>
          <p:nvPr>
            <p:ph idx="1"/>
          </p:nvPr>
        </p:nvSpPr>
        <p:spPr>
          <a:xfrm>
            <a:off x="497840" y="1625600"/>
            <a:ext cx="10210800" cy="4513252"/>
          </a:xfrm>
        </p:spPr>
        <p:txBody>
          <a:bodyPr>
            <a:noAutofit/>
          </a:bodyPr>
          <a:lstStyle/>
          <a:p>
            <a:pPr algn="just"/>
            <a:r>
              <a:rPr lang="en-US" dirty="0">
                <a:latin typeface="Arial" panose="020B0604020202020204" pitchFamily="34" charset="0"/>
                <a:cs typeface="Arial" panose="020B0604020202020204" pitchFamily="34" charset="0"/>
              </a:rPr>
              <a:t>Bike-sharing systems have emerged as a popular and sustainable mode of transportation in urban areas, offering convenient and affordable access to bicycles. However, effectively managing the supply and demand of rental bikes is crucial for the success of such systems. Inaccurate demand forecasting can lead to situations where bikes are unavailable when demand is high, resulting in frustrated customers and lost revenue. Conversely, an oversupply of bikes can lead to unnecessary costs and inefficient resource utilization.</a:t>
            </a:r>
          </a:p>
          <a:p>
            <a:pPr algn="just"/>
            <a:r>
              <a:rPr lang="en-US" dirty="0">
                <a:latin typeface="Arial" panose="020B0604020202020204" pitchFamily="34" charset="0"/>
                <a:cs typeface="Arial" panose="020B0604020202020204" pitchFamily="34" charset="0"/>
              </a:rPr>
              <a:t>This project seeks to address this challenge by developing a predictive model that can accurately forecast bike rental demand. By leveraging historical data and incorporating relevant external factors, the model will provide valuable insights into future demand patterns. This information can be used by bike-sharing companies to make informed decisions regarding bike distribution, pricing strategies, and marketing efforts.</a:t>
            </a:r>
          </a:p>
          <a:p>
            <a:pPr algn="just"/>
            <a:r>
              <a:rPr lang="en-US" dirty="0">
                <a:latin typeface="Arial" panose="020B0604020202020204" pitchFamily="34" charset="0"/>
                <a:cs typeface="Arial" panose="020B0604020202020204" pitchFamily="34" charset="0"/>
              </a:rPr>
              <a:t>The proposed solution involves a comprehensive approach that encompasses data exploration, feature engineering, model selection and training, hyperparameter tuning, model evaluation, and deployment. The use of </a:t>
            </a:r>
            <a:r>
              <a:rPr lang="en-US" dirty="0" err="1">
                <a:latin typeface="Arial" panose="020B0604020202020204" pitchFamily="34" charset="0"/>
                <a:cs typeface="Arial" panose="020B0604020202020204" pitchFamily="34" charset="0"/>
              </a:rPr>
              <a:t>Streamlit</a:t>
            </a:r>
            <a:r>
              <a:rPr lang="en-US" dirty="0">
                <a:latin typeface="Arial" panose="020B0604020202020204" pitchFamily="34" charset="0"/>
                <a:cs typeface="Arial" panose="020B0604020202020204" pitchFamily="34" charset="0"/>
              </a:rPr>
              <a:t> will enable easy accessibility and real-time predictions, making the model a valuable tool for operational decision-making.</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779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6B59-D703-1B91-D68F-749EA9B32F7B}"/>
              </a:ext>
            </a:extLst>
          </p:cNvPr>
          <p:cNvSpPr>
            <a:spLocks noGrp="1"/>
          </p:cNvSpPr>
          <p:nvPr>
            <p:ph type="title"/>
          </p:nvPr>
        </p:nvSpPr>
        <p:spPr>
          <a:xfrm>
            <a:off x="484648" y="549526"/>
            <a:ext cx="9692640" cy="760880"/>
          </a:xfrm>
        </p:spPr>
        <p:txBody>
          <a:bodyPr>
            <a:noAutofit/>
          </a:bodyPr>
          <a:lstStyle/>
          <a:p>
            <a:r>
              <a:rPr lang="en-US" sz="5000" b="1" dirty="0">
                <a:latin typeface="Arial" panose="020B0604020202020204" pitchFamily="34" charset="0"/>
                <a:cs typeface="Arial" panose="020B0604020202020204" pitchFamily="34" charset="0"/>
              </a:rPr>
              <a:t>Libraries Used</a:t>
            </a:r>
          </a:p>
        </p:txBody>
      </p:sp>
      <p:sp>
        <p:nvSpPr>
          <p:cNvPr id="3" name="Content Placeholder 2">
            <a:extLst>
              <a:ext uri="{FF2B5EF4-FFF2-40B4-BE49-F238E27FC236}">
                <a16:creationId xmlns:a16="http://schemas.microsoft.com/office/drawing/2014/main" id="{8D6A378C-3360-3370-4915-C03E4C531BFE}"/>
              </a:ext>
            </a:extLst>
          </p:cNvPr>
          <p:cNvSpPr>
            <a:spLocks noGrp="1"/>
          </p:cNvSpPr>
          <p:nvPr>
            <p:ph idx="1"/>
          </p:nvPr>
        </p:nvSpPr>
        <p:spPr>
          <a:xfrm>
            <a:off x="484648" y="1572126"/>
            <a:ext cx="9972559" cy="4608012"/>
          </a:xfrm>
        </p:spPr>
        <p:txBody>
          <a:bodyPr/>
          <a:lstStyle/>
          <a:p>
            <a:pPr algn="just"/>
            <a:r>
              <a:rPr lang="en-US" sz="2000" b="1" dirty="0">
                <a:latin typeface="Arial" panose="020B0604020202020204" pitchFamily="34" charset="0"/>
                <a:cs typeface="Arial" panose="020B0604020202020204" pitchFamily="34" charset="0"/>
              </a:rPr>
              <a:t>Pandas</a:t>
            </a:r>
            <a:r>
              <a:rPr lang="en-US" sz="2000" dirty="0">
                <a:latin typeface="Arial" panose="020B0604020202020204" pitchFamily="34" charset="0"/>
                <a:cs typeface="Arial" panose="020B0604020202020204" pitchFamily="34" charset="0"/>
              </a:rPr>
              <a:t>: A powerful library for data manipulation and analysis, offering easy-to-use data structures like Data Frames to handle structured data efficiently.</a:t>
            </a:r>
          </a:p>
          <a:p>
            <a:pPr algn="just"/>
            <a:r>
              <a:rPr lang="en-US" sz="2000" b="1" dirty="0">
                <a:latin typeface="Arial" panose="020B0604020202020204" pitchFamily="34" charset="0"/>
                <a:cs typeface="Arial" panose="020B0604020202020204" pitchFamily="34" charset="0"/>
              </a:rPr>
              <a:t>Matplotlib</a:t>
            </a:r>
            <a:r>
              <a:rPr lang="en-US" sz="2000" dirty="0">
                <a:latin typeface="Arial" panose="020B0604020202020204" pitchFamily="34" charset="0"/>
                <a:cs typeface="Arial" panose="020B0604020202020204" pitchFamily="34" charset="0"/>
              </a:rPr>
              <a:t>: A versatile plotting library for creating static, animated, and interactive visualizations in Python.</a:t>
            </a:r>
          </a:p>
          <a:p>
            <a:pPr algn="just"/>
            <a:r>
              <a:rPr lang="en-US" sz="2000" b="1" dirty="0">
                <a:latin typeface="Arial" panose="020B0604020202020204" pitchFamily="34" charset="0"/>
                <a:cs typeface="Arial" panose="020B0604020202020204" pitchFamily="34" charset="0"/>
              </a:rPr>
              <a:t>Seaborn</a:t>
            </a:r>
            <a:r>
              <a:rPr lang="en-US" sz="2000" dirty="0">
                <a:latin typeface="Arial" panose="020B0604020202020204" pitchFamily="34" charset="0"/>
                <a:cs typeface="Arial" panose="020B0604020202020204" pitchFamily="34" charset="0"/>
              </a:rPr>
              <a:t>: Built on top of Matplotlib, it provides a high-level interface for creating visually appealing and informative statistical graphics.</a:t>
            </a:r>
          </a:p>
          <a:p>
            <a:pPr algn="just"/>
            <a:r>
              <a:rPr lang="en-US" sz="2000" b="1" dirty="0">
                <a:latin typeface="Arial" panose="020B0604020202020204" pitchFamily="34" charset="0"/>
                <a:cs typeface="Arial" panose="020B0604020202020204" pitchFamily="34" charset="0"/>
              </a:rPr>
              <a:t>Scikit-learn</a:t>
            </a:r>
            <a:r>
              <a:rPr lang="en-US" sz="2000" dirty="0">
                <a:latin typeface="Arial" panose="020B0604020202020204" pitchFamily="34" charset="0"/>
                <a:cs typeface="Arial" panose="020B0604020202020204" pitchFamily="34" charset="0"/>
              </a:rPr>
              <a:t>: A robust library for machine learning, offering tools for tasks like classification, regression, clustering, and model evaluation.</a:t>
            </a:r>
          </a:p>
          <a:p>
            <a:pPr algn="just"/>
            <a:r>
              <a:rPr lang="en-US" sz="2000" b="1" dirty="0">
                <a:latin typeface="Arial" panose="020B0604020202020204" pitchFamily="34" charset="0"/>
                <a:cs typeface="Arial" panose="020B0604020202020204" pitchFamily="34" charset="0"/>
              </a:rPr>
              <a:t>Pickle</a:t>
            </a:r>
            <a:r>
              <a:rPr lang="en-US" sz="2000" dirty="0">
                <a:latin typeface="Arial" panose="020B0604020202020204" pitchFamily="34" charset="0"/>
                <a:cs typeface="Arial" panose="020B0604020202020204" pitchFamily="34" charset="0"/>
              </a:rPr>
              <a:t>: A standard Python library for serializing and deserializing Python objects, enabling them to be saved to files or transmitted over networks.</a:t>
            </a:r>
          </a:p>
        </p:txBody>
      </p:sp>
    </p:spTree>
    <p:extLst>
      <p:ext uri="{BB962C8B-B14F-4D97-AF65-F5344CB8AC3E}">
        <p14:creationId xmlns:p14="http://schemas.microsoft.com/office/powerpoint/2010/main" val="52520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63F9452-D814-5AD3-BEC7-4419996D6450}"/>
              </a:ext>
            </a:extLst>
          </p:cNvPr>
          <p:cNvSpPr>
            <a:spLocks noGrp="1"/>
          </p:cNvSpPr>
          <p:nvPr>
            <p:ph sz="half" idx="1"/>
          </p:nvPr>
        </p:nvSpPr>
        <p:spPr>
          <a:xfrm>
            <a:off x="559837" y="357052"/>
            <a:ext cx="4512035" cy="5533836"/>
          </a:xfrm>
        </p:spPr>
        <p:txBody>
          <a:bodyPr/>
          <a:lstStyle/>
          <a:p>
            <a:pPr marL="0" indent="0">
              <a:buNone/>
            </a:pPr>
            <a:endParaRPr lang="en-US" sz="1000" b="1" dirty="0">
              <a:latin typeface="Arial" panose="020B0604020202020204" pitchFamily="34" charset="0"/>
              <a:cs typeface="Arial" panose="020B0604020202020204" pitchFamily="34" charset="0"/>
            </a:endParaRPr>
          </a:p>
          <a:p>
            <a:pPr marL="0" indent="0">
              <a:buNone/>
            </a:pPr>
            <a:r>
              <a:rPr lang="en-US" sz="2700" b="1" dirty="0">
                <a:latin typeface="Arial" panose="020B0604020202020204" pitchFamily="34" charset="0"/>
                <a:cs typeface="Arial" panose="020B0604020202020204" pitchFamily="34" charset="0"/>
              </a:rPr>
              <a:t>Exploratory Data Analysis EDA</a:t>
            </a:r>
          </a:p>
          <a:p>
            <a:pPr algn="just"/>
            <a:r>
              <a:rPr lang="en-US" dirty="0">
                <a:latin typeface="Arial" panose="020B0604020202020204" pitchFamily="34" charset="0"/>
                <a:cs typeface="Arial" panose="020B0604020202020204" pitchFamily="34" charset="0"/>
              </a:rPr>
              <a:t>As we can see, some features in the dataset contain the '?' symbol.</a:t>
            </a:r>
          </a:p>
          <a:p>
            <a:pPr algn="just"/>
            <a:r>
              <a:rPr lang="en-US" dirty="0">
                <a:latin typeface="Arial" panose="020B0604020202020204" pitchFamily="34" charset="0"/>
                <a:cs typeface="Arial" panose="020B0604020202020204" pitchFamily="34" charset="0"/>
              </a:rPr>
              <a:t>Cells containing '?’ symbol are removed and replaced with empty values. Subsequently.</a:t>
            </a:r>
          </a:p>
          <a:p>
            <a:pPr algn="just"/>
            <a:r>
              <a:rPr lang="en-US" dirty="0">
                <a:solidFill>
                  <a:schemeClr val="tx2">
                    <a:lumMod val="75000"/>
                  </a:schemeClr>
                </a:solidFill>
                <a:latin typeface="Arial" panose="020B0604020202020204" pitchFamily="34" charset="0"/>
                <a:cs typeface="Arial" panose="020B0604020202020204" pitchFamily="34" charset="0"/>
              </a:rPr>
              <a:t>Handle Missing Values: </a:t>
            </a:r>
            <a:r>
              <a:rPr lang="en-US" dirty="0">
                <a:latin typeface="Arial" panose="020B0604020202020204" pitchFamily="34" charset="0"/>
                <a:cs typeface="Arial" panose="020B0604020202020204" pitchFamily="34" charset="0"/>
              </a:rPr>
              <a:t>Detect Missing Values and Apply Appropriate Imputation Techniques.</a:t>
            </a:r>
          </a:p>
          <a:p>
            <a:pPr algn="just"/>
            <a:r>
              <a:rPr lang="en-US" dirty="0">
                <a:latin typeface="Arial" panose="020B0604020202020204" pitchFamily="34" charset="0"/>
                <a:cs typeface="Arial" panose="020B0604020202020204" pitchFamily="34" charset="0"/>
              </a:rPr>
              <a:t>All numerical features are filled with the mean of their respective feature, while categorical features are filled with random values from their respective feature.</a:t>
            </a:r>
          </a:p>
        </p:txBody>
      </p:sp>
      <p:pic>
        <p:nvPicPr>
          <p:cNvPr id="8" name="Content Placeholder 7">
            <a:extLst>
              <a:ext uri="{FF2B5EF4-FFF2-40B4-BE49-F238E27FC236}">
                <a16:creationId xmlns:a16="http://schemas.microsoft.com/office/drawing/2014/main" id="{280E79C1-64E7-E344-A7AE-60D52FD5486B}"/>
              </a:ext>
            </a:extLst>
          </p:cNvPr>
          <p:cNvPicPr>
            <a:picLocks noGrp="1" noChangeAspect="1"/>
          </p:cNvPicPr>
          <p:nvPr>
            <p:ph sz="half" idx="2"/>
          </p:nvPr>
        </p:nvPicPr>
        <p:blipFill>
          <a:blip r:embed="rId2"/>
          <a:stretch>
            <a:fillRect/>
          </a:stretch>
        </p:blipFill>
        <p:spPr>
          <a:xfrm>
            <a:off x="5323840" y="487680"/>
            <a:ext cx="5259872" cy="5882640"/>
          </a:xfrm>
        </p:spPr>
      </p:pic>
    </p:spTree>
    <p:extLst>
      <p:ext uri="{BB962C8B-B14F-4D97-AF65-F5344CB8AC3E}">
        <p14:creationId xmlns:p14="http://schemas.microsoft.com/office/powerpoint/2010/main" val="354164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56A094-09D6-F1D7-E281-DA3D41C1BBC6}"/>
              </a:ext>
            </a:extLst>
          </p:cNvPr>
          <p:cNvPicPr>
            <a:picLocks noGrp="1" noChangeAspect="1"/>
          </p:cNvPicPr>
          <p:nvPr>
            <p:ph idx="1"/>
          </p:nvPr>
        </p:nvPicPr>
        <p:blipFill>
          <a:blip r:embed="rId2"/>
          <a:stretch>
            <a:fillRect/>
          </a:stretch>
        </p:blipFill>
        <p:spPr>
          <a:xfrm>
            <a:off x="703072" y="521952"/>
            <a:ext cx="9997440" cy="2775176"/>
          </a:xfrm>
        </p:spPr>
      </p:pic>
      <p:pic>
        <p:nvPicPr>
          <p:cNvPr id="7" name="Picture 6">
            <a:extLst>
              <a:ext uri="{FF2B5EF4-FFF2-40B4-BE49-F238E27FC236}">
                <a16:creationId xmlns:a16="http://schemas.microsoft.com/office/drawing/2014/main" id="{2BFD8354-5A0C-270A-5BF9-34402FD68C0C}"/>
              </a:ext>
            </a:extLst>
          </p:cNvPr>
          <p:cNvPicPr>
            <a:picLocks noChangeAspect="1"/>
          </p:cNvPicPr>
          <p:nvPr/>
        </p:nvPicPr>
        <p:blipFill>
          <a:blip r:embed="rId3"/>
          <a:stretch>
            <a:fillRect/>
          </a:stretch>
        </p:blipFill>
        <p:spPr>
          <a:xfrm>
            <a:off x="703072" y="3560872"/>
            <a:ext cx="9997440" cy="2644950"/>
          </a:xfrm>
          <a:prstGeom prst="rect">
            <a:avLst/>
          </a:prstGeom>
        </p:spPr>
      </p:pic>
    </p:spTree>
    <p:extLst>
      <p:ext uri="{BB962C8B-B14F-4D97-AF65-F5344CB8AC3E}">
        <p14:creationId xmlns:p14="http://schemas.microsoft.com/office/powerpoint/2010/main" val="381426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E7AB78-4D2A-4454-A334-5BDA2E3F9293}"/>
              </a:ext>
            </a:extLst>
          </p:cNvPr>
          <p:cNvPicPr>
            <a:picLocks noGrp="1" noChangeAspect="1"/>
          </p:cNvPicPr>
          <p:nvPr>
            <p:ph idx="1"/>
          </p:nvPr>
        </p:nvPicPr>
        <p:blipFill>
          <a:blip r:embed="rId2"/>
          <a:stretch>
            <a:fillRect/>
          </a:stretch>
        </p:blipFill>
        <p:spPr>
          <a:xfrm>
            <a:off x="766502" y="2801891"/>
            <a:ext cx="9729398" cy="3318989"/>
          </a:xfrm>
        </p:spPr>
      </p:pic>
      <p:pic>
        <p:nvPicPr>
          <p:cNvPr id="7" name="Picture 6">
            <a:extLst>
              <a:ext uri="{FF2B5EF4-FFF2-40B4-BE49-F238E27FC236}">
                <a16:creationId xmlns:a16="http://schemas.microsoft.com/office/drawing/2014/main" id="{A0DF2DEF-0E1C-79BE-7C81-8024083703E2}"/>
              </a:ext>
            </a:extLst>
          </p:cNvPr>
          <p:cNvPicPr>
            <a:picLocks noChangeAspect="1"/>
          </p:cNvPicPr>
          <p:nvPr/>
        </p:nvPicPr>
        <p:blipFill>
          <a:blip r:embed="rId3"/>
          <a:stretch>
            <a:fillRect/>
          </a:stretch>
        </p:blipFill>
        <p:spPr>
          <a:xfrm>
            <a:off x="766502" y="588835"/>
            <a:ext cx="9728361" cy="745777"/>
          </a:xfrm>
          <a:prstGeom prst="rect">
            <a:avLst/>
          </a:prstGeom>
        </p:spPr>
      </p:pic>
      <p:pic>
        <p:nvPicPr>
          <p:cNvPr id="6" name="Content Placeholder 4">
            <a:extLst>
              <a:ext uri="{FF2B5EF4-FFF2-40B4-BE49-F238E27FC236}">
                <a16:creationId xmlns:a16="http://schemas.microsoft.com/office/drawing/2014/main" id="{689A3ACC-4CCE-836A-DC45-DB51D0096E17}"/>
              </a:ext>
            </a:extLst>
          </p:cNvPr>
          <p:cNvPicPr>
            <a:picLocks noChangeAspect="1"/>
          </p:cNvPicPr>
          <p:nvPr/>
        </p:nvPicPr>
        <p:blipFill>
          <a:blip r:embed="rId4"/>
          <a:stretch>
            <a:fillRect/>
          </a:stretch>
        </p:blipFill>
        <p:spPr>
          <a:xfrm>
            <a:off x="766502" y="1737183"/>
            <a:ext cx="9728361" cy="652471"/>
          </a:xfrm>
          <a:prstGeom prst="rect">
            <a:avLst/>
          </a:prstGeom>
        </p:spPr>
      </p:pic>
    </p:spTree>
    <p:extLst>
      <p:ext uri="{BB962C8B-B14F-4D97-AF65-F5344CB8AC3E}">
        <p14:creationId xmlns:p14="http://schemas.microsoft.com/office/powerpoint/2010/main" val="329822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5CC7B9-0C9F-C189-C245-DF911D3FF109}"/>
              </a:ext>
            </a:extLst>
          </p:cNvPr>
          <p:cNvSpPr>
            <a:spLocks noGrp="1"/>
          </p:cNvSpPr>
          <p:nvPr>
            <p:ph type="title"/>
          </p:nvPr>
        </p:nvSpPr>
        <p:spPr>
          <a:xfrm>
            <a:off x="569167" y="416560"/>
            <a:ext cx="10242114" cy="1116310"/>
          </a:xfrm>
        </p:spPr>
        <p:txBody>
          <a:bodyPr>
            <a:normAutofit fontScale="90000"/>
          </a:bodyPr>
          <a:lstStyle/>
          <a:p>
            <a:r>
              <a:rPr lang="en-US" sz="5000" b="1" dirty="0">
                <a:latin typeface="Arial" panose="020B0604020202020204" pitchFamily="34" charset="0"/>
                <a:cs typeface="Arial" panose="020B0604020202020204" pitchFamily="34" charset="0"/>
              </a:rPr>
              <a:t>Data Visualization</a:t>
            </a:r>
            <a:br>
              <a:rPr lang="en-US" sz="5000" b="1" dirty="0">
                <a:latin typeface="Arial" panose="020B0604020202020204" pitchFamily="34" charset="0"/>
                <a:cs typeface="Arial" panose="020B0604020202020204" pitchFamily="34" charset="0"/>
              </a:rPr>
            </a:br>
            <a:r>
              <a:rPr lang="en-US" sz="2000" dirty="0">
                <a:solidFill>
                  <a:schemeClr val="tx2">
                    <a:lumMod val="75000"/>
                  </a:schemeClr>
                </a:solidFill>
                <a:latin typeface="Arial" panose="020B0604020202020204" pitchFamily="34" charset="0"/>
                <a:cs typeface="Arial" panose="020B0604020202020204" pitchFamily="34" charset="0"/>
              </a:rPr>
              <a:t>Both images indicate a lower count when Temp and a-Temp values were either extremely low or extremely high.</a:t>
            </a:r>
            <a:endParaRPr lang="en-US" sz="2000" b="1" dirty="0">
              <a:solidFill>
                <a:schemeClr val="tx2">
                  <a:lumMod val="75000"/>
                </a:schemeClr>
              </a:solidFill>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49FBF300-7310-A8AA-765D-E01CC4F9FE8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8623" y="2038783"/>
            <a:ext cx="5160689" cy="4417897"/>
          </a:xfrm>
        </p:spPr>
      </p:pic>
      <p:pic>
        <p:nvPicPr>
          <p:cNvPr id="10" name="Content Placeholder 9">
            <a:extLst>
              <a:ext uri="{FF2B5EF4-FFF2-40B4-BE49-F238E27FC236}">
                <a16:creationId xmlns:a16="http://schemas.microsoft.com/office/drawing/2014/main" id="{64F1F2C1-AF13-0A40-C0EA-63D5C5AEFEB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650592" y="2023543"/>
            <a:ext cx="5160689" cy="4417897"/>
          </a:xfrm>
        </p:spPr>
      </p:pic>
    </p:spTree>
    <p:extLst>
      <p:ext uri="{BB962C8B-B14F-4D97-AF65-F5344CB8AC3E}">
        <p14:creationId xmlns:p14="http://schemas.microsoft.com/office/powerpoint/2010/main" val="3524199576"/>
      </p:ext>
    </p:extLst>
  </p:cSld>
  <p:clrMapOvr>
    <a:masterClrMapping/>
  </p:clrMapOvr>
</p:sld>
</file>

<file path=ppt/theme/theme1.xml><?xml version="1.0" encoding="utf-8"?>
<a:theme xmlns:a="http://schemas.openxmlformats.org/drawingml/2006/main" name="View">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250</TotalTime>
  <Words>725</Words>
  <Application>Microsoft Office PowerPoint</Application>
  <PresentationFormat>Widescreen</PresentationFormat>
  <Paragraphs>43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 Math</vt:lpstr>
      <vt:lpstr>Century Schoolbook</vt:lpstr>
      <vt:lpstr>Wingdings 2</vt:lpstr>
      <vt:lpstr>View</vt:lpstr>
      <vt:lpstr>Bike-Sharing Rental</vt:lpstr>
      <vt:lpstr>Agenda</vt:lpstr>
      <vt:lpstr>Abstract</vt:lpstr>
      <vt:lpstr>Introduction</vt:lpstr>
      <vt:lpstr>Libraries Used</vt:lpstr>
      <vt:lpstr>PowerPoint Presentation</vt:lpstr>
      <vt:lpstr>PowerPoint Presentation</vt:lpstr>
      <vt:lpstr>PowerPoint Presentation</vt:lpstr>
      <vt:lpstr>Data Visualization Both images indicate a lower count when Temp and a-Temp values were either extremely low or extremely high.</vt:lpstr>
      <vt:lpstr>PowerPoint Presentation</vt:lpstr>
      <vt:lpstr>Correlation Between Features</vt:lpstr>
      <vt:lpstr>Bar Plot As we can see, the Average Sales of Bike Rentals in 2012 were higher than in 2011. Most people likely used Bike Rentals more frequently on Working Days or Non-Holidays.</vt:lpstr>
      <vt:lpstr>Feature Engineering Label Encoding &amp; Scaling </vt:lpstr>
      <vt:lpstr>Model Building After evaluation based on RMSE, MAE, or R-squared Metrics, the Random Forest Regressor identified as the Best Performing Model. Hyperparameter Tuning Hyperparameter Values using Cross Validation Techniques.</vt:lpstr>
      <vt:lpstr>Model Deployment Stream-lit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SADUM TARUN</dc:creator>
  <cp:lastModifiedBy>SADUM TARUN</cp:lastModifiedBy>
  <cp:revision>32</cp:revision>
  <cp:lastPrinted>2025-01-18T12:45:24Z</cp:lastPrinted>
  <dcterms:created xsi:type="dcterms:W3CDTF">2025-01-16T17:48:24Z</dcterms:created>
  <dcterms:modified xsi:type="dcterms:W3CDTF">2025-03-05T13:04:46Z</dcterms:modified>
</cp:coreProperties>
</file>