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FCA"/>
    <a:srgbClr val="0483A0"/>
    <a:srgbClr val="00B9A9"/>
    <a:srgbClr val="8D0DBA"/>
    <a:srgbClr val="000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66B0D-8E03-4111-8E8C-E0A053C0F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FBE6F9-6970-4460-9497-877FE23C3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215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1034E-4F8D-4380-B6CB-A398D431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095A70-4243-4114-B203-0CC1FC37A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2692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2A9C88-4B88-4E5B-AF3C-8CC132C91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058A0C-EBA6-4A93-B0AB-6A003DCE8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2330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4DE6C-ECE2-4D68-A59D-02538947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9698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F99A8-9A91-4419-8AE0-3BECAF0EA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CE7AA1-52C1-4813-B1E9-8814BBEFF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245EE-9D35-4E74-BBD7-6026ACC5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6F2DC-5891-446E-9660-53CFEFBE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E70CF8-B16C-4A40-A897-5613F8C5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988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C1746-F5B8-4D17-BD44-F2623B1E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253F6-E859-41D7-9A07-5D926BE1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2C5D9-D198-46AE-B069-34BD924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2716B-AC27-4F16-A7B0-86AA7A7F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49CD15-B5D4-45FB-8D97-F0833F63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999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A1229-5E97-41EB-9243-7A849E64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69377C-1D31-41F4-B957-FEF93E19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397D54-41B9-4FB6-88C3-FA099106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7BC1F-FD8C-4171-919E-D660F0E9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994543-A7EF-4429-B4C3-F135FAF3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31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2E6D5-4780-4EE6-84BF-452C0A98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84BCA-BD4D-4A05-A1AF-2C1C2C21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F7E6ED-CC9A-435E-B7BE-D22F8AF95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C71F3B-DB65-4F74-902E-AFE83DBA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2F5511-EE44-4D2E-B8FA-C2C3CBFC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EA1F8E-2C49-4DCD-AF62-2656E395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32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90E72-6256-4AB1-8AAD-24CCA587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5A88E6-505F-4164-B1F1-5EA61CCA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151FAE-9FC4-492E-9DC0-171B331A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E199D7-FB61-407A-8479-6D163226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7C1E4E-C7CB-4978-94A7-EFEA870AF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DBCC7D-B071-45E0-BD8B-B8AD8B2B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876004-207C-4566-AC53-DD11DE36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2094E7-D7E1-4782-AAA8-DA3B709D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600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618F-0EF3-410D-957B-7D8DBB1D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9D30ED-56CD-4796-A62B-0BFC5712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AD5A1A-B13F-4144-B6C1-E01C20E8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2B37F9-D867-49B8-93F5-CE635DA7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079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B72084-5F60-4B30-AD0F-DE7771FD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39BCD8-66B7-48B5-88B5-D9E4E81B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1B6340-7AC6-4EA2-BCF8-775CBAC0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DC40C-166F-4C56-9AF7-6F8DD196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76683-4E29-4BE5-A26C-2A227C88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27526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7A13F-FFA1-46DA-84B0-D22BEB76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107E1F-D595-4DCB-9007-529D79404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71C074-62EF-4CB9-A298-A235C5492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41C3E4-05AC-4F79-9547-7F77EB2D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6A0519-E556-4251-8705-0E3C50BB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DC8E0D-FD2C-47F3-837C-2CF7A733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93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5A792-12D1-4352-8E7F-02B43EF6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3B1671-39A8-47E9-800E-B9E14C4D2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A9C491-6C05-46DA-A0AB-1724C9E5A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A462DD-DFF5-45BC-914F-1ACC5486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DA2264-DE24-4255-AF9B-C7D25556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BE1478-2270-485E-81BC-3C868C8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328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5CAA5-CCF4-42A3-B9E7-AD229406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9B5767-1C24-4C76-A28E-A31463301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5D84F7-7A28-4670-BF4E-7524A43B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216E9-051F-4E19-B449-BC691177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5AA8D-5995-490E-BBE2-05D0050A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02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95275E-E49D-41F1-AF0B-3DCA51A3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4B4535-30A1-46EA-A284-0208F06A2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07F70-6A1E-4FEE-8F7E-33FF5F44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8FA57-C8F4-48CC-BA8D-BC4AF972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5B8FB-A400-4E5E-B2C9-052638DA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406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B82A0-1C22-4F54-AE77-A238057AE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781743-E82B-4099-B48A-1193C5BDD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69ACA-445E-4CFD-B303-FAD779DA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F273E4-9992-4141-867A-0D4387F0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D9F905-D64E-4425-B780-AB59CF9D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241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C7983-CA27-4FEE-A9DC-4C1E5D54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177A4-87D9-4C72-A35D-D4039AEA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9CF38-A2EB-481A-9A39-ABDDACD2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14464-1FFB-4990-AEBF-846983F5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5DDCB-16FF-4EFB-B9B7-15807EE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50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5B1CF-8860-4E16-9432-DA0093B9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947416-511C-4CA4-982B-EF472527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C849D-317D-4CCC-8EAA-C8BFC8EA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2E3646-7C1E-4470-B7B1-A9DB0F46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E932A-2BCA-4E0C-9550-148BB1E2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F8A06-9C6C-4671-AAB8-D7730D35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56EED-3428-4B96-AEB6-0B1EFDEF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D48C56-6601-4524-8A69-AE817B112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5D1FBE-1BC5-4217-AB13-FC29C1BA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0821B1-C6D2-4754-B6ED-38983B90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DBE649-0EAA-476B-811B-F02E1AA9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654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8A353-82E9-40B0-B1B3-B465F90F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F80D04-9E19-410C-9603-D9453E9E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2330D-2DFB-48FB-AE2B-25F3FB67A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E420B7-42E2-4AF4-80CD-B20A121E9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7350E1-8D7B-4066-8683-87A5B9E2F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E74092-7379-4B42-83AB-B3E51DEB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656CB8-4C0A-4F5C-9D6E-BA9B0A4A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11B0F5-5A12-40CA-97D1-05F5FBC1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12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9F0BF-9CB9-4223-8736-6C15E848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EFC2A4-D49E-4538-92C1-244B3C96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B294E5-92D8-4FEF-9B40-5D3058D6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15BBDA-3C74-4DC2-A3F9-0429EBC9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62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4591E-B249-4737-B5F7-6F8879E7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E9E67B-8C4C-4EF8-850C-BA7E6320F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02132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F839A9-5882-478F-8278-B180AEF4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C6232F-FA26-4B8A-8235-CE45D56C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0EAE8A-944D-47F4-A1F4-BB9C5444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634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4F116-269E-4FCF-AB89-230CCFA8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91B26-94C8-4133-8860-A84C860A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724F41-6A2F-4F70-BA4F-56EAC5CC6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E9A85-5449-4A47-94D9-BF51935B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7E7963-6AB5-4061-83A2-64D5A74A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6E819F-3B43-44A0-A19A-89DDA19A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478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7748B-87FC-455E-816A-CD34AD27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C43788-984D-4E20-8FAE-448A777A4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89EC03-8E37-4E33-AB63-ABFBF944D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F211D0-FF6A-431D-9BA1-27508A15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3DC2B1-EBE5-4CB5-A1B4-A93A5549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0FC35B-8DF8-489E-B32B-240E5698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750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FCEA2-9FD9-44F8-BA2F-383BFA6E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4C513D-DEF4-4373-AF58-66C9FC5D8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336DD6-C210-4657-ADAC-15C1182B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FC99A-3950-4B6A-9609-A9472453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A3EAF4-A160-4379-9543-1D0FB6C9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60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5E8D63-FA2A-4B2D-9679-0CDEE2798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F0D8A4-4770-40C4-9B1B-A9F3006E8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A54BC2-6C8A-4DAD-AC5C-DB428A5E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8071D6-44A2-416B-94E5-4EA72325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3C2B40-3989-4796-9A74-E7C5DC9D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05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DB8EF-659A-4A53-BAA1-CCF600B3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369B3A-14CB-41CB-9341-AEBC0A5B1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3347CB-034A-4BEB-B80A-5C380C22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3739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B0D75-10C5-449E-B883-9B8FAD5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1F65F8-FB3B-40AA-8806-50800C4A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C78EB3-B251-4626-B002-CF30C76A2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4FAC88-B911-4EF6-823C-BA85A1C74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8C249D-4FD9-44C1-9A43-537BD5D59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8102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6047C-8D58-4BBD-972F-C9EF167C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9189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1958-6A4D-4182-B828-E7828F77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D9554-5F1D-4D3F-A587-990A7753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9C8B3C-AFFE-4D41-99F4-B59B76ECF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8109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3A601-571A-4E71-A030-79CF422C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84B8AB-687C-42B8-AE42-F97E381AF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EF1816-3109-40C1-8939-2158E9A88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0329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1BC1FD-1487-403E-96A8-EB261606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92" y="365125"/>
            <a:ext cx="78939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B7194-8B90-415F-9992-C7C361A7D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9892" y="1825625"/>
            <a:ext cx="78939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60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ircular Std Black" panose="020B0A04020101010102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367F7-3328-4A06-AAE7-1E221D36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B8C9D4-6D76-4ABD-B6C8-4A0EE68B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7E70A-62B6-4690-9440-196A8E4A0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B080F-126B-4C40-8493-979CF4E35B37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5439E-7D5F-459D-93C7-EF6141655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A8EB9-8E5E-4E55-9EAA-5C09C743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5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894E94-5BFD-453E-995B-D702D2B6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6663BB-75B6-427A-B04B-B0990B24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0FF863-1441-4239-902F-E4363C34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D666-A697-4156-91FF-DAAB2B063E63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8CDD5-5ACD-497E-9B5C-E0EE74D10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FF36E-365E-41AF-B793-D396ECFBA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3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m 84">
            <a:extLst>
              <a:ext uri="{FF2B5EF4-FFF2-40B4-BE49-F238E27FC236}">
                <a16:creationId xmlns:a16="http://schemas.microsoft.com/office/drawing/2014/main" id="{DA5D32FE-7A83-43CB-86EE-11062425C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32" y="813853"/>
            <a:ext cx="4753098" cy="562923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D8E0333-61CE-4D40-933E-86BE121181BD}"/>
              </a:ext>
            </a:extLst>
          </p:cNvPr>
          <p:cNvSpPr/>
          <p:nvPr/>
        </p:nvSpPr>
        <p:spPr>
          <a:xfrm>
            <a:off x="2673005" y="4111352"/>
            <a:ext cx="1716391" cy="2056660"/>
          </a:xfrm>
          <a:prstGeom prst="roundRect">
            <a:avLst>
              <a:gd name="adj" fmla="val 7874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EB75044A-4908-4934-B7AB-C2D84C256471}"/>
              </a:ext>
            </a:extLst>
          </p:cNvPr>
          <p:cNvSpPr/>
          <p:nvPr/>
        </p:nvSpPr>
        <p:spPr>
          <a:xfrm>
            <a:off x="769405" y="4111352"/>
            <a:ext cx="1716391" cy="2056660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15B2882-4651-417C-9D8D-79A2B7B21073}"/>
              </a:ext>
            </a:extLst>
          </p:cNvPr>
          <p:cNvSpPr/>
          <p:nvPr/>
        </p:nvSpPr>
        <p:spPr>
          <a:xfrm>
            <a:off x="2673005" y="1676841"/>
            <a:ext cx="1716391" cy="2056660"/>
          </a:xfrm>
          <a:prstGeom prst="roundRect">
            <a:avLst>
              <a:gd name="adj" fmla="val 8391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F559B82-FAD9-45DA-9256-2B136BFA4291}"/>
              </a:ext>
            </a:extLst>
          </p:cNvPr>
          <p:cNvSpPr/>
          <p:nvPr/>
        </p:nvSpPr>
        <p:spPr>
          <a:xfrm>
            <a:off x="769405" y="1676841"/>
            <a:ext cx="1716391" cy="2056660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CE6746D-3D6E-4F8E-9473-15EBD7648B39}"/>
              </a:ext>
            </a:extLst>
          </p:cNvPr>
          <p:cNvSpPr txBox="1"/>
          <p:nvPr/>
        </p:nvSpPr>
        <p:spPr>
          <a:xfrm>
            <a:off x="912639" y="2060944"/>
            <a:ext cx="15731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Emissão documento Online. Gestão integração da informação das Personas.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3A228A5-4035-4E01-8F8D-8258A7C69298}"/>
              </a:ext>
            </a:extLst>
          </p:cNvPr>
          <p:cNvSpPr/>
          <p:nvPr/>
        </p:nvSpPr>
        <p:spPr>
          <a:xfrm>
            <a:off x="4576605" y="1676841"/>
            <a:ext cx="1716391" cy="2056660"/>
          </a:xfrm>
          <a:prstGeom prst="roundRect">
            <a:avLst>
              <a:gd name="adj" fmla="val 7874"/>
            </a:avLst>
          </a:prstGeom>
          <a:solidFill>
            <a:srgbClr val="00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7612713F-86B6-4019-8811-F0B1C8592CC1}"/>
              </a:ext>
            </a:extLst>
          </p:cNvPr>
          <p:cNvSpPr/>
          <p:nvPr/>
        </p:nvSpPr>
        <p:spPr>
          <a:xfrm>
            <a:off x="4576605" y="4107728"/>
            <a:ext cx="1716391" cy="2056660"/>
          </a:xfrm>
          <a:prstGeom prst="roundRect">
            <a:avLst>
              <a:gd name="adj" fmla="val 6322"/>
            </a:avLst>
          </a:prstGeom>
          <a:solidFill>
            <a:srgbClr val="00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8C1BE9E6-32F1-4909-9343-7DB2AC1BAFC5}"/>
              </a:ext>
            </a:extLst>
          </p:cNvPr>
          <p:cNvSpPr/>
          <p:nvPr/>
        </p:nvSpPr>
        <p:spPr>
          <a:xfrm>
            <a:off x="6477025" y="1676840"/>
            <a:ext cx="1716391" cy="4487547"/>
          </a:xfrm>
          <a:prstGeom prst="roundRect">
            <a:avLst>
              <a:gd name="adj" fmla="val 6840"/>
            </a:avLst>
          </a:prstGeom>
          <a:solidFill>
            <a:srgbClr val="00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53CA9B4-F23E-4636-8519-90977B7B0348}"/>
              </a:ext>
            </a:extLst>
          </p:cNvPr>
          <p:cNvSpPr txBox="1"/>
          <p:nvPr/>
        </p:nvSpPr>
        <p:spPr>
          <a:xfrm>
            <a:off x="2751189" y="2060944"/>
            <a:ext cx="1573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Clínica</a:t>
            </a: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Médico</a:t>
            </a:r>
          </a:p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Funcionário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F15917F-B385-4BB0-9FE0-46218A585E45}"/>
              </a:ext>
            </a:extLst>
          </p:cNvPr>
          <p:cNvSpPr txBox="1"/>
          <p:nvPr/>
        </p:nvSpPr>
        <p:spPr>
          <a:xfrm>
            <a:off x="912639" y="4502989"/>
            <a:ext cx="1573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Emissão ASO fácil, online, prático e eficaz quantos os dados do ASO.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DAD4175-C46E-4F9B-9BFA-C88E18AA3585}"/>
              </a:ext>
            </a:extLst>
          </p:cNvPr>
          <p:cNvSpPr txBox="1"/>
          <p:nvPr/>
        </p:nvSpPr>
        <p:spPr>
          <a:xfrm>
            <a:off x="2751189" y="4502989"/>
            <a:ext cx="1573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tem uma gestão integrada dos dados dos diversas personas. 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6212211-A58B-463A-86A3-9F0B9FC35144}"/>
              </a:ext>
            </a:extLst>
          </p:cNvPr>
          <p:cNvSpPr txBox="1"/>
          <p:nvPr/>
        </p:nvSpPr>
        <p:spPr>
          <a:xfrm>
            <a:off x="4648221" y="2060944"/>
            <a:ext cx="1573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Ambiente de hospedagem.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3DA06B9-3AD8-498A-B44C-7FEAD8166F6C}"/>
              </a:ext>
            </a:extLst>
          </p:cNvPr>
          <p:cNvSpPr txBox="1"/>
          <p:nvPr/>
        </p:nvSpPr>
        <p:spPr>
          <a:xfrm>
            <a:off x="4648221" y="4502989"/>
            <a:ext cx="1573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clientes em  12 meses.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6457D3ED-4436-4C19-9985-AD18B323A0FA}"/>
              </a:ext>
            </a:extLst>
          </p:cNvPr>
          <p:cNvSpPr/>
          <p:nvPr/>
        </p:nvSpPr>
        <p:spPr>
          <a:xfrm>
            <a:off x="8383805" y="1676840"/>
            <a:ext cx="3401795" cy="4487547"/>
          </a:xfrm>
          <a:prstGeom prst="roundRect">
            <a:avLst>
              <a:gd name="adj" fmla="val 4390"/>
            </a:avLst>
          </a:prstGeom>
          <a:solidFill>
            <a:srgbClr val="029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B94388C6-E483-4A24-B77A-277A9A236850}"/>
              </a:ext>
            </a:extLst>
          </p:cNvPr>
          <p:cNvSpPr/>
          <p:nvPr/>
        </p:nvSpPr>
        <p:spPr>
          <a:xfrm>
            <a:off x="8377446" y="3832860"/>
            <a:ext cx="3408154" cy="2331525"/>
          </a:xfrm>
          <a:prstGeom prst="roundRect">
            <a:avLst>
              <a:gd name="adj" fmla="val 7897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D74D42F4-9D54-4D15-ABEB-477050901133}"/>
              </a:ext>
            </a:extLst>
          </p:cNvPr>
          <p:cNvSpPr/>
          <p:nvPr/>
        </p:nvSpPr>
        <p:spPr>
          <a:xfrm>
            <a:off x="10390276" y="4247908"/>
            <a:ext cx="1395324" cy="1916477"/>
          </a:xfrm>
          <a:prstGeom prst="roundRect">
            <a:avLst>
              <a:gd name="adj" fmla="val 4725"/>
            </a:avLst>
          </a:prstGeom>
          <a:solidFill>
            <a:srgbClr val="029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D7CD663-2A80-4190-9B85-76012D321598}"/>
              </a:ext>
            </a:extLst>
          </p:cNvPr>
          <p:cNvSpPr/>
          <p:nvPr/>
        </p:nvSpPr>
        <p:spPr>
          <a:xfrm>
            <a:off x="8377445" y="4247908"/>
            <a:ext cx="1395324" cy="1916477"/>
          </a:xfrm>
          <a:prstGeom prst="roundRect">
            <a:avLst>
              <a:gd name="adj" fmla="val 7270"/>
            </a:avLst>
          </a:prstGeom>
          <a:solidFill>
            <a:srgbClr val="029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B97E4709-542A-4939-9685-AECDC7621634}"/>
              </a:ext>
            </a:extLst>
          </p:cNvPr>
          <p:cNvSpPr/>
          <p:nvPr/>
        </p:nvSpPr>
        <p:spPr>
          <a:xfrm>
            <a:off x="9380800" y="5779363"/>
            <a:ext cx="1395324" cy="385022"/>
          </a:xfrm>
          <a:prstGeom prst="roundRect">
            <a:avLst>
              <a:gd name="adj" fmla="val 7270"/>
            </a:avLst>
          </a:prstGeom>
          <a:solidFill>
            <a:srgbClr val="029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B2B06B9-C0E5-46C7-BE3F-5949B15ABD38}"/>
              </a:ext>
            </a:extLst>
          </p:cNvPr>
          <p:cNvSpPr txBox="1"/>
          <p:nvPr/>
        </p:nvSpPr>
        <p:spPr>
          <a:xfrm>
            <a:off x="6548641" y="2060944"/>
            <a:ext cx="1573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,,,</a:t>
            </a:r>
          </a:p>
          <a:p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3711FCA-BDFA-43C6-9081-F9FB9C1AE381}"/>
              </a:ext>
            </a:extLst>
          </p:cNvPr>
          <p:cNvSpPr txBox="1"/>
          <p:nvPr/>
        </p:nvSpPr>
        <p:spPr>
          <a:xfrm>
            <a:off x="8577917" y="2240341"/>
            <a:ext cx="306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...</a:t>
            </a:r>
          </a:p>
          <a:p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D73B4A4-FBE0-4BC7-88A4-6669C90296EB}"/>
              </a:ext>
            </a:extLst>
          </p:cNvPr>
          <p:cNvSpPr txBox="1"/>
          <p:nvPr/>
        </p:nvSpPr>
        <p:spPr>
          <a:xfrm>
            <a:off x="8421131" y="4659938"/>
            <a:ext cx="13953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...</a:t>
            </a:r>
          </a:p>
          <a:p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0BFC0D1-71A4-44FF-B386-89E73A302FCC}"/>
              </a:ext>
            </a:extLst>
          </p:cNvPr>
          <p:cNvSpPr txBox="1"/>
          <p:nvPr/>
        </p:nvSpPr>
        <p:spPr>
          <a:xfrm>
            <a:off x="10460323" y="4659938"/>
            <a:ext cx="139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...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80E898D-6574-4E31-889C-6D5E122FAE7B}"/>
              </a:ext>
            </a:extLst>
          </p:cNvPr>
          <p:cNvSpPr txBox="1"/>
          <p:nvPr/>
        </p:nvSpPr>
        <p:spPr>
          <a:xfrm>
            <a:off x="8121798" y="811349"/>
            <a:ext cx="3784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aplicação web para emissão de ASO – 0.0.1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D52A9A0-02AF-4C35-A72E-6F5D490F3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44" y="1792970"/>
            <a:ext cx="1512536" cy="443181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0D0E9FFB-7519-42C3-B97B-CD069F9B2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4" y="1807742"/>
            <a:ext cx="1323827" cy="248753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CB9125BF-1825-48AA-9920-71BD5B410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4" y="4226870"/>
            <a:ext cx="1235189" cy="629032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E391F7B9-D037-4719-B0FF-44BF92E21E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666" y="4341676"/>
            <a:ext cx="1258064" cy="397434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8753963-2F24-4083-A48E-636F6C3CB6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90" y="4253648"/>
            <a:ext cx="1320967" cy="231598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84D09D62-CF0F-40FF-9E33-07F24A1843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82" y="1782008"/>
            <a:ext cx="1083651" cy="274487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25A883DE-F5C5-4907-9995-864A6700CA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25" y="4217735"/>
            <a:ext cx="954985" cy="277346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5BA916E2-2075-4950-987F-8039F8A983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84" y="1821724"/>
            <a:ext cx="1323827" cy="200146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513B43B9-79EF-4A94-A214-4634E69444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15" y="1799884"/>
            <a:ext cx="1904251" cy="646187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AC4CACD1-930D-43A6-9641-C2AD6D3E13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53" y="3928346"/>
            <a:ext cx="1289516" cy="263050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749326E4-4058-4E0B-A05D-5BF44CE707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718" y="4348921"/>
            <a:ext cx="1220894" cy="231598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D8318075-5659-472D-938B-281372C613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5" y="911063"/>
            <a:ext cx="5351351" cy="2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BC7BC92D-346C-40EE-A500-5B60D7AE8949}"/>
              </a:ext>
            </a:extLst>
          </p:cNvPr>
          <p:cNvSpPr/>
          <p:nvPr/>
        </p:nvSpPr>
        <p:spPr>
          <a:xfrm>
            <a:off x="74347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6C079525-A416-458C-86B6-A2406C081790}"/>
              </a:ext>
            </a:extLst>
          </p:cNvPr>
          <p:cNvSpPr/>
          <p:nvPr/>
        </p:nvSpPr>
        <p:spPr>
          <a:xfrm>
            <a:off x="33404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6C5DE7A1-3E14-4A02-A87E-F9BBAD76FAE8}"/>
              </a:ext>
            </a:extLst>
          </p:cNvPr>
          <p:cNvSpPr/>
          <p:nvPr/>
        </p:nvSpPr>
        <p:spPr>
          <a:xfrm>
            <a:off x="334045" y="4763188"/>
            <a:ext cx="5487636" cy="1610459"/>
          </a:xfrm>
          <a:prstGeom prst="roundRect">
            <a:avLst>
              <a:gd name="adj" fmla="val 8909"/>
            </a:avLst>
          </a:prstGeom>
          <a:solidFill>
            <a:srgbClr val="00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8DBC8CC4-ACBA-4007-AA2C-7C9020D92B79}"/>
              </a:ext>
            </a:extLst>
          </p:cNvPr>
          <p:cNvSpPr/>
          <p:nvPr/>
        </p:nvSpPr>
        <p:spPr>
          <a:xfrm>
            <a:off x="6254425" y="4763188"/>
            <a:ext cx="5689600" cy="1610459"/>
          </a:xfrm>
          <a:prstGeom prst="roundRect">
            <a:avLst>
              <a:gd name="adj" fmla="val 8909"/>
            </a:avLst>
          </a:prstGeom>
          <a:solidFill>
            <a:srgbClr val="00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72813617-FCAE-4625-8094-372A6A7F93C3}"/>
              </a:ext>
            </a:extLst>
          </p:cNvPr>
          <p:cNvSpPr/>
          <p:nvPr/>
        </p:nvSpPr>
        <p:spPr>
          <a:xfrm>
            <a:off x="315139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7D055337-B16D-4F22-9BC7-53EF4106EBB1}"/>
              </a:ext>
            </a:extLst>
          </p:cNvPr>
          <p:cNvSpPr/>
          <p:nvPr/>
        </p:nvSpPr>
        <p:spPr>
          <a:xfrm>
            <a:off x="274196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555931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514988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E86D7308-DA6C-4D53-8CBF-3274D76B36D8}"/>
              </a:ext>
            </a:extLst>
          </p:cNvPr>
          <p:cNvSpPr/>
          <p:nvPr/>
        </p:nvSpPr>
        <p:spPr>
          <a:xfrm>
            <a:off x="790328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7488028" y="216704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F79630B7-A3C3-42E0-BF4D-EAFB99CA0AE5}"/>
              </a:ext>
            </a:extLst>
          </p:cNvPr>
          <p:cNvSpPr/>
          <p:nvPr/>
        </p:nvSpPr>
        <p:spPr>
          <a:xfrm>
            <a:off x="1024725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983782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489189FA-AD33-40EE-851E-2A739F88432D}"/>
              </a:ext>
            </a:extLst>
          </p:cNvPr>
          <p:cNvSpPr/>
          <p:nvPr/>
        </p:nvSpPr>
        <p:spPr>
          <a:xfrm>
            <a:off x="33404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1C83D63F-8385-4E6B-86FE-9D170ABAA1EC}"/>
              </a:ext>
            </a:extLst>
          </p:cNvPr>
          <p:cNvSpPr/>
          <p:nvPr/>
        </p:nvSpPr>
        <p:spPr>
          <a:xfrm>
            <a:off x="274196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A8E9E58D-28F9-4907-B14D-702BC89E0D2D}"/>
              </a:ext>
            </a:extLst>
          </p:cNvPr>
          <p:cNvSpPr/>
          <p:nvPr/>
        </p:nvSpPr>
        <p:spPr>
          <a:xfrm>
            <a:off x="514988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528287CC-8160-4935-BE29-3E0C2EFD131E}"/>
              </a:ext>
            </a:extLst>
          </p:cNvPr>
          <p:cNvSpPr/>
          <p:nvPr/>
        </p:nvSpPr>
        <p:spPr>
          <a:xfrm>
            <a:off x="749385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860DA171-B883-43DE-9DF1-813670F217C4}"/>
              </a:ext>
            </a:extLst>
          </p:cNvPr>
          <p:cNvSpPr/>
          <p:nvPr/>
        </p:nvSpPr>
        <p:spPr>
          <a:xfrm>
            <a:off x="983782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34F7450-E909-4CB1-9238-35F57C7D404E}"/>
              </a:ext>
            </a:extLst>
          </p:cNvPr>
          <p:cNvSpPr txBox="1"/>
          <p:nvPr/>
        </p:nvSpPr>
        <p:spPr>
          <a:xfrm>
            <a:off x="461365" y="3554606"/>
            <a:ext cx="185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Atendente Clínica de Medicina e Segurança do Trabalho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2C78EDE5-DCBC-4EFA-9027-E3E8B42B94E6}"/>
              </a:ext>
            </a:extLst>
          </p:cNvPr>
          <p:cNvSpPr txBox="1"/>
          <p:nvPr/>
        </p:nvSpPr>
        <p:spPr>
          <a:xfrm>
            <a:off x="2869285" y="3554606"/>
            <a:ext cx="18515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Atender funcionários das empresas para emissão do documento ASO.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5277206" y="3554606"/>
            <a:ext cx="18515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Movimentado, são salas, recepções, para  atendimento aos funcionários e emitir o ASO.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5F5A3FA-60E2-489A-A232-46096468A7A9}"/>
              </a:ext>
            </a:extLst>
          </p:cNvPr>
          <p:cNvSpPr txBox="1"/>
          <p:nvPr/>
        </p:nvSpPr>
        <p:spPr>
          <a:xfrm>
            <a:off x="7621176" y="3554606"/>
            <a:ext cx="18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Todas informações necessárias para emissão do documento de ASO.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C926DB9-83B8-44A1-AA7F-93A13959826B}"/>
              </a:ext>
            </a:extLst>
          </p:cNvPr>
          <p:cNvSpPr txBox="1"/>
          <p:nvPr/>
        </p:nvSpPr>
        <p:spPr>
          <a:xfrm>
            <a:off x="9965145" y="3554606"/>
            <a:ext cx="18515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Recepção, cadastro e emissão do ASO para atendimento médico.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F0F12BE-BAB6-4951-B1C9-E52666D264FD}"/>
              </a:ext>
            </a:extLst>
          </p:cNvPr>
          <p:cNvSpPr txBox="1"/>
          <p:nvPr/>
        </p:nvSpPr>
        <p:spPr>
          <a:xfrm>
            <a:off x="929639" y="5122832"/>
            <a:ext cx="4584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Facilitar a comunicação entre as personas e permitir a emissão do ASO com eficácia.</a:t>
            </a:r>
          </a:p>
          <a:p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Implantar infra cloud.</a:t>
            </a:r>
          </a:p>
          <a:p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serviços de emissão de ASO e Cobrança e Gestão das Informações do ASO devem ser self-service.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CE5FC69-D95D-4ACE-8439-8029C3DC0C23}"/>
              </a:ext>
            </a:extLst>
          </p:cNvPr>
          <p:cNvSpPr txBox="1"/>
          <p:nvPr/>
        </p:nvSpPr>
        <p:spPr>
          <a:xfrm>
            <a:off x="6903719" y="5122832"/>
            <a:ext cx="4625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Componentes muito simples e inteligentes para o cadastro das informações.</a:t>
            </a:r>
          </a:p>
          <a:p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 cadastro do funcionário quando digitar o nome do funcionário, exibir a informação Identificação (CPF, RG, TEL , e-mail, etc.. ) para facilitar  a emissão do ASO ou cadastro inicial dos Funcionários.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67EBAC-D88F-4CE6-A153-C7147FF3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73" y="1787522"/>
            <a:ext cx="847429" cy="2108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ECED083-94E9-46CC-9024-9808A25E9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1" y="1787522"/>
            <a:ext cx="839469" cy="1949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EB39891-AE61-48B2-BB45-7C35EA231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07" y="1795479"/>
            <a:ext cx="803662" cy="18699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5A7DBA3-2FE8-4994-96A2-BB865C7CA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546" y="1787522"/>
            <a:ext cx="990657" cy="21086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6DC6981-86C4-4B0F-9F95-8E58D9D20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68" y="1779564"/>
            <a:ext cx="990657" cy="21086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50FAEEA-5357-4981-A6DD-82271A570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89" y="2352958"/>
            <a:ext cx="1843354" cy="68413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99CB706E-83F0-473B-9CDB-35910A91D0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31" y="2352958"/>
            <a:ext cx="1843356" cy="69363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3FF6B132-2E81-4C09-81D8-5A7F99773F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880" y="2454456"/>
            <a:ext cx="1995386" cy="655628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51A9BBB-F1E9-4DA8-9F5D-24E73844E7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49" y="2454456"/>
            <a:ext cx="1843354" cy="655628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DD0EB3DA-0886-45CB-9D31-7DB3D2AF96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50" y="4912770"/>
            <a:ext cx="1418737" cy="320787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3D3FF8D-A351-4AF3-BDD7-226788CB62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1" y="4929305"/>
            <a:ext cx="1428659" cy="304252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8FC25D69-48A4-4974-92E6-CB9C02A5D5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6" y="908344"/>
            <a:ext cx="5850848" cy="261653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1C873B8D-01C4-466E-96D2-2AD03E8DF3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3" y="2318578"/>
            <a:ext cx="1868570" cy="84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4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4679442" y="1717367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427001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E86D7308-DA6C-4D53-8CBF-3274D76B36D8}"/>
              </a:ext>
            </a:extLst>
          </p:cNvPr>
          <p:cNvSpPr/>
          <p:nvPr/>
        </p:nvSpPr>
        <p:spPr>
          <a:xfrm>
            <a:off x="6959955" y="1717367"/>
            <a:ext cx="1414264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661398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F79630B7-A3C3-42E0-BF4D-EAFB99CA0AE5}"/>
              </a:ext>
            </a:extLst>
          </p:cNvPr>
          <p:cNvSpPr/>
          <p:nvPr/>
        </p:nvSpPr>
        <p:spPr>
          <a:xfrm>
            <a:off x="9367382" y="1717367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895795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A8E9E58D-28F9-4907-B14D-702BC89E0D2D}"/>
              </a:ext>
            </a:extLst>
          </p:cNvPr>
          <p:cNvSpPr/>
          <p:nvPr/>
        </p:nvSpPr>
        <p:spPr>
          <a:xfrm>
            <a:off x="427001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528287CC-8160-4935-BE29-3E0C2EFD131E}"/>
              </a:ext>
            </a:extLst>
          </p:cNvPr>
          <p:cNvSpPr/>
          <p:nvPr/>
        </p:nvSpPr>
        <p:spPr>
          <a:xfrm>
            <a:off x="661398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860DA171-B883-43DE-9DF1-813670F217C4}"/>
              </a:ext>
            </a:extLst>
          </p:cNvPr>
          <p:cNvSpPr/>
          <p:nvPr/>
        </p:nvSpPr>
        <p:spPr>
          <a:xfrm>
            <a:off x="895795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4397337" y="3786100"/>
            <a:ext cx="1851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 de emissão do ASO.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5F5A3FA-60E2-489A-A232-46096468A7A9}"/>
              </a:ext>
            </a:extLst>
          </p:cNvPr>
          <p:cNvSpPr txBox="1"/>
          <p:nvPr/>
        </p:nvSpPr>
        <p:spPr>
          <a:xfrm>
            <a:off x="6741307" y="3786100"/>
            <a:ext cx="18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integração das informações entre Clínica, Funcionário e Médicos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C926DB9-83B8-44A1-AA7F-93A13959826B}"/>
              </a:ext>
            </a:extLst>
          </p:cNvPr>
          <p:cNvSpPr txBox="1"/>
          <p:nvPr/>
        </p:nvSpPr>
        <p:spPr>
          <a:xfrm>
            <a:off x="9085276" y="3786100"/>
            <a:ext cx="1851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44E69BCC-12AD-4B00-9BCA-0F8E9DB25602}"/>
              </a:ext>
            </a:extLst>
          </p:cNvPr>
          <p:cNvSpPr/>
          <p:nvPr/>
        </p:nvSpPr>
        <p:spPr>
          <a:xfrm>
            <a:off x="6613986" y="494912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D216F71-1366-4B2B-92E8-0AF5AA862660}"/>
              </a:ext>
            </a:extLst>
          </p:cNvPr>
          <p:cNvSpPr txBox="1"/>
          <p:nvPr/>
        </p:nvSpPr>
        <p:spPr>
          <a:xfrm>
            <a:off x="6741307" y="5109957"/>
            <a:ext cx="1851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70F895DA-C39E-4751-AE81-3FFCAFB7A0D0}"/>
              </a:ext>
            </a:extLst>
          </p:cNvPr>
          <p:cNvSpPr/>
          <p:nvPr/>
        </p:nvSpPr>
        <p:spPr>
          <a:xfrm>
            <a:off x="8957956" y="4952953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31410E0-E086-403D-BFA3-FD908D2D75D0}"/>
              </a:ext>
            </a:extLst>
          </p:cNvPr>
          <p:cNvSpPr txBox="1"/>
          <p:nvPr/>
        </p:nvSpPr>
        <p:spPr>
          <a:xfrm>
            <a:off x="9085276" y="5113784"/>
            <a:ext cx="1851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85938EC-58CF-41EE-890C-D4C224503AA4}"/>
              </a:ext>
            </a:extLst>
          </p:cNvPr>
          <p:cNvSpPr/>
          <p:nvPr/>
        </p:nvSpPr>
        <p:spPr>
          <a:xfrm>
            <a:off x="4270016" y="494912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BE7CB9D-7A4E-4CD2-BEF1-AAEEDDF0EF30}"/>
              </a:ext>
            </a:extLst>
          </p:cNvPr>
          <p:cNvSpPr txBox="1"/>
          <p:nvPr/>
        </p:nvSpPr>
        <p:spPr>
          <a:xfrm>
            <a:off x="4397337" y="5109957"/>
            <a:ext cx="185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1762B12-7783-4253-9008-29AD95E8B7AC}"/>
              </a:ext>
            </a:extLst>
          </p:cNvPr>
          <p:cNvSpPr/>
          <p:nvPr/>
        </p:nvSpPr>
        <p:spPr>
          <a:xfrm>
            <a:off x="2640936" y="2697429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D504FC1C-C0D7-48F5-9CC0-FF1D7D7D2032}"/>
              </a:ext>
            </a:extLst>
          </p:cNvPr>
          <p:cNvSpPr/>
          <p:nvPr/>
        </p:nvSpPr>
        <p:spPr>
          <a:xfrm>
            <a:off x="2640936" y="3907616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4807951-B3BE-4D2C-9A0B-2D00EED1BFA4}"/>
              </a:ext>
            </a:extLst>
          </p:cNvPr>
          <p:cNvSpPr/>
          <p:nvPr/>
        </p:nvSpPr>
        <p:spPr>
          <a:xfrm>
            <a:off x="2640936" y="5155889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0CF8393-8B1B-45C8-9F89-FA551BE0399C}"/>
              </a:ext>
            </a:extLst>
          </p:cNvPr>
          <p:cNvSpPr txBox="1"/>
          <p:nvPr/>
        </p:nvSpPr>
        <p:spPr>
          <a:xfrm>
            <a:off x="4397337" y="2626328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os Funcionários e Empresas, necessários a emissão do ASO para cumprimento de lei.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8FDBA0A-F74B-42B7-8EA2-F118F0A83150}"/>
              </a:ext>
            </a:extLst>
          </p:cNvPr>
          <p:cNvSpPr txBox="1"/>
          <p:nvPr/>
        </p:nvSpPr>
        <p:spPr>
          <a:xfrm>
            <a:off x="6741307" y="2626328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Atendimento tem dificuldade para manejar as informações necessárias para o cadastro de Funcionário.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24AD8E2-EC0A-409A-91A9-7824643EAD62}"/>
              </a:ext>
            </a:extLst>
          </p:cNvPr>
          <p:cNvSpPr txBox="1"/>
          <p:nvPr/>
        </p:nvSpPr>
        <p:spPr>
          <a:xfrm>
            <a:off x="9085276" y="2626328"/>
            <a:ext cx="1851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237E9980-5896-404A-B18D-88A095EAFE32}"/>
              </a:ext>
            </a:extLst>
          </p:cNvPr>
          <p:cNvSpPr/>
          <p:nvPr/>
        </p:nvSpPr>
        <p:spPr>
          <a:xfrm>
            <a:off x="825854" y="2429391"/>
            <a:ext cx="1473351" cy="3637496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1E7B49-DF41-40D8-A3BA-3AC026C4B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45" y="5260783"/>
            <a:ext cx="864919" cy="23723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C970452-6FC9-45A1-A7B1-335F3D4CC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45" y="1818015"/>
            <a:ext cx="1037902" cy="23723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4F199B5-AF14-4058-B0B8-F8D6BB343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75" y="1813073"/>
            <a:ext cx="1334444" cy="24711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CA5CCE0-4013-4B24-AA79-19985F43D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937" y="1813073"/>
            <a:ext cx="899515" cy="24217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F190FC7-AD7C-4153-A1B8-92DA1B122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10" y="2796487"/>
            <a:ext cx="899516" cy="23723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892B9B6-015B-436C-93EB-AAF57046F9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11" y="4018663"/>
            <a:ext cx="1102154" cy="271832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C77713B6-FDC8-4891-84EA-25DF0BCC18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3" y="925641"/>
            <a:ext cx="3531393" cy="24765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5D9CDE3F-1D45-49CA-90DB-7D1BCEB2C3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0915" y="3941854"/>
            <a:ext cx="2759720" cy="6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8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231B05C3-8BE7-42E4-9796-865357587FAA}"/>
              </a:ext>
            </a:extLst>
          </p:cNvPr>
          <p:cNvSpPr/>
          <p:nvPr/>
        </p:nvSpPr>
        <p:spPr>
          <a:xfrm>
            <a:off x="2750220" y="3428597"/>
            <a:ext cx="6691563" cy="2051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Triângulo isósceles 44">
            <a:extLst>
              <a:ext uri="{FF2B5EF4-FFF2-40B4-BE49-F238E27FC236}">
                <a16:creationId xmlns:a16="http://schemas.microsoft.com/office/drawing/2014/main" id="{18AD9110-3F21-419B-9810-21C1C4B6E8A1}"/>
              </a:ext>
            </a:extLst>
          </p:cNvPr>
          <p:cNvSpPr/>
          <p:nvPr/>
        </p:nvSpPr>
        <p:spPr>
          <a:xfrm rot="10800000">
            <a:off x="2750220" y="1378098"/>
            <a:ext cx="6691563" cy="2051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>
            <a:extLst>
              <a:ext uri="{FF2B5EF4-FFF2-40B4-BE49-F238E27FC236}">
                <a16:creationId xmlns:a16="http://schemas.microsoft.com/office/drawing/2014/main" id="{030C196C-F0B8-41A9-99BB-D4CC149322F4}"/>
              </a:ext>
            </a:extLst>
          </p:cNvPr>
          <p:cNvSpPr/>
          <p:nvPr/>
        </p:nvSpPr>
        <p:spPr>
          <a:xfrm rot="16200000">
            <a:off x="5717989" y="1756108"/>
            <a:ext cx="4101806" cy="33457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riângulo isósceles 48">
            <a:extLst>
              <a:ext uri="{FF2B5EF4-FFF2-40B4-BE49-F238E27FC236}">
                <a16:creationId xmlns:a16="http://schemas.microsoft.com/office/drawing/2014/main" id="{8CBEE86D-E1AC-4494-A247-D376957AE4FE}"/>
              </a:ext>
            </a:extLst>
          </p:cNvPr>
          <p:cNvSpPr/>
          <p:nvPr/>
        </p:nvSpPr>
        <p:spPr>
          <a:xfrm rot="5400000">
            <a:off x="2372204" y="1756108"/>
            <a:ext cx="4101806" cy="33457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B7FD92-3178-4C78-8AC1-3DF25B9DC193}"/>
              </a:ext>
            </a:extLst>
          </p:cNvPr>
          <p:cNvSpPr txBox="1"/>
          <p:nvPr/>
        </p:nvSpPr>
        <p:spPr>
          <a:xfrm>
            <a:off x="5246090" y="2097434"/>
            <a:ext cx="16907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Atendente precisa emitir um ASO para o atendimento Médico do Funcionário.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D7062B-88C8-4560-AE2D-9335EA3C7E7A}"/>
              </a:ext>
            </a:extLst>
          </p:cNvPr>
          <p:cNvSpPr txBox="1"/>
          <p:nvPr/>
        </p:nvSpPr>
        <p:spPr>
          <a:xfrm>
            <a:off x="5250644" y="4100877"/>
            <a:ext cx="169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 o atendimento e encaminhamento do funcionário para o atendimento do médico.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2D44140-2AE0-42CE-B6DD-BD28C615D21A}"/>
              </a:ext>
            </a:extLst>
          </p:cNvPr>
          <p:cNvSpPr txBox="1"/>
          <p:nvPr/>
        </p:nvSpPr>
        <p:spPr>
          <a:xfrm>
            <a:off x="6907994" y="3027077"/>
            <a:ext cx="16907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Recepção e atendimento aos funcionários para cadastro das informações.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D24FA9A-7BE2-4EAE-86F2-DA95DE0637B4}"/>
              </a:ext>
            </a:extLst>
          </p:cNvPr>
          <p:cNvSpPr txBox="1"/>
          <p:nvPr/>
        </p:nvSpPr>
        <p:spPr>
          <a:xfrm>
            <a:off x="3420313" y="3027076"/>
            <a:ext cx="169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 dos funcionários.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52E6003-FDB5-4245-979A-119794156C1E}"/>
              </a:ext>
            </a:extLst>
          </p:cNvPr>
          <p:cNvSpPr/>
          <p:nvPr/>
        </p:nvSpPr>
        <p:spPr>
          <a:xfrm>
            <a:off x="2741104" y="5471446"/>
            <a:ext cx="3385376" cy="937549"/>
          </a:xfrm>
          <a:prstGeom prst="rect">
            <a:avLst/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CA9C812-5FE5-45A0-A977-3A158A01F3F3}"/>
              </a:ext>
            </a:extLst>
          </p:cNvPr>
          <p:cNvSpPr/>
          <p:nvPr/>
        </p:nvSpPr>
        <p:spPr>
          <a:xfrm>
            <a:off x="6095998" y="5471446"/>
            <a:ext cx="3350340" cy="93754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87F8B34-5C53-4728-BF66-490B22DE8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34" y="5599231"/>
            <a:ext cx="714664" cy="2382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75E017B-E7E0-4CC7-950F-E5DAB8B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85" y="5590522"/>
            <a:ext cx="888367" cy="23325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CA718D0C-BA6F-4B6A-A447-2AEF8AD15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5" y="892977"/>
            <a:ext cx="2911055" cy="250414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C0A7060B-94C7-4A1E-A5F6-FAB6D21AEE45}"/>
              </a:ext>
            </a:extLst>
          </p:cNvPr>
          <p:cNvSpPr txBox="1"/>
          <p:nvPr/>
        </p:nvSpPr>
        <p:spPr>
          <a:xfrm>
            <a:off x="3172377" y="5818227"/>
            <a:ext cx="251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Muita dificuldade nos cadastro dos dados dos funcionários para emissão do ASO.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4F5D38D-F2B8-498A-8014-6DA08A73410A}"/>
              </a:ext>
            </a:extLst>
          </p:cNvPr>
          <p:cNvSpPr txBox="1"/>
          <p:nvPr/>
        </p:nvSpPr>
        <p:spPr>
          <a:xfrm>
            <a:off x="6515879" y="5818227"/>
            <a:ext cx="251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Deseja uma aplicação web para facilitar a emissão e troca das informações do ASO do funcionário com o médico do trabalho.</a:t>
            </a:r>
          </a:p>
          <a:p>
            <a:pPr algn="ctr"/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B261ED0-3CA7-4A87-B6C4-DD5213EE9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83" y="5078384"/>
            <a:ext cx="1669618" cy="26119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FDDA2F2D-A7D8-4392-A8CC-AB0824595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01370" y="3291144"/>
            <a:ext cx="590185" cy="26725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1F56FC2F-1907-435D-B604-D3788F920F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24" y="1518418"/>
            <a:ext cx="1993263" cy="28395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F7050B8-B760-4002-8685-A3EE9ABE1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61251" y="3266641"/>
            <a:ext cx="868573" cy="26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3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4B5075A-8B9D-4843-998E-22662A507F92}"/>
              </a:ext>
            </a:extLst>
          </p:cNvPr>
          <p:cNvSpPr/>
          <p:nvPr/>
        </p:nvSpPr>
        <p:spPr>
          <a:xfrm>
            <a:off x="1340880" y="1768962"/>
            <a:ext cx="4492035" cy="449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F836B184-DD6F-4A82-8F96-0CC03880E339}"/>
              </a:ext>
            </a:extLst>
          </p:cNvPr>
          <p:cNvSpPr/>
          <p:nvPr/>
        </p:nvSpPr>
        <p:spPr>
          <a:xfrm rot="5400000">
            <a:off x="374214" y="2735630"/>
            <a:ext cx="4492034" cy="2558703"/>
          </a:xfrm>
          <a:prstGeom prst="triangle">
            <a:avLst/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2B577C58-E175-4830-BE6A-FD5815C4D4EB}"/>
              </a:ext>
            </a:extLst>
          </p:cNvPr>
          <p:cNvSpPr/>
          <p:nvPr/>
        </p:nvSpPr>
        <p:spPr>
          <a:xfrm rot="10800000">
            <a:off x="1340881" y="1768962"/>
            <a:ext cx="4492034" cy="3955393"/>
          </a:xfrm>
          <a:prstGeom prst="triangle">
            <a:avLst>
              <a:gd name="adj" fmla="val 0"/>
            </a:avLst>
          </a:prstGeom>
          <a:solidFill>
            <a:srgbClr val="00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89AE0FD7-9F41-42BC-8624-0B4B9139C153}"/>
              </a:ext>
            </a:extLst>
          </p:cNvPr>
          <p:cNvSpPr/>
          <p:nvPr/>
        </p:nvSpPr>
        <p:spPr>
          <a:xfrm rot="10800000" flipV="1">
            <a:off x="1340881" y="2298511"/>
            <a:ext cx="4492034" cy="3955393"/>
          </a:xfrm>
          <a:prstGeom prst="triangle">
            <a:avLst>
              <a:gd name="adj" fmla="val 0"/>
            </a:avLst>
          </a:prstGeom>
          <a:solidFill>
            <a:srgbClr val="00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F10B1E1-A05B-46D0-8C02-F1F03D62EDBB}"/>
              </a:ext>
            </a:extLst>
          </p:cNvPr>
          <p:cNvCxnSpPr/>
          <p:nvPr/>
        </p:nvCxnSpPr>
        <p:spPr>
          <a:xfrm>
            <a:off x="3586897" y="3982975"/>
            <a:ext cx="2246017" cy="0"/>
          </a:xfrm>
          <a:prstGeom prst="line">
            <a:avLst/>
          </a:prstGeom>
          <a:ln w="38100">
            <a:solidFill>
              <a:srgbClr val="0483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8968696A-40EE-4D77-90F1-E14DB416B40F}"/>
              </a:ext>
            </a:extLst>
          </p:cNvPr>
          <p:cNvSpPr/>
          <p:nvPr/>
        </p:nvSpPr>
        <p:spPr>
          <a:xfrm>
            <a:off x="3083977" y="3438356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54599CC-C5BB-4982-A84A-B21F24BB69B0}"/>
              </a:ext>
            </a:extLst>
          </p:cNvPr>
          <p:cNvSpPr/>
          <p:nvPr/>
        </p:nvSpPr>
        <p:spPr>
          <a:xfrm>
            <a:off x="6750995" y="1702375"/>
            <a:ext cx="4473528" cy="4473528"/>
          </a:xfrm>
          <a:prstGeom prst="ellipse">
            <a:avLst/>
          </a:prstGeom>
          <a:solidFill>
            <a:srgbClr val="00B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A421B12-937F-4E2A-91C5-73217B6DD62B}"/>
              </a:ext>
            </a:extLst>
          </p:cNvPr>
          <p:cNvSpPr/>
          <p:nvPr/>
        </p:nvSpPr>
        <p:spPr>
          <a:xfrm>
            <a:off x="8490335" y="3438356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9539230-912E-432A-94D8-8354C2ACA9D3}"/>
              </a:ext>
            </a:extLst>
          </p:cNvPr>
          <p:cNvCxnSpPr>
            <a:cxnSpLocks/>
            <a:endCxn id="11" idx="5"/>
          </p:cNvCxnSpPr>
          <p:nvPr/>
        </p:nvCxnSpPr>
        <p:spPr>
          <a:xfrm>
            <a:off x="8954993" y="3978975"/>
            <a:ext cx="1614397" cy="15417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375A626-1CBB-4E86-BDE7-490FFA0C8D3E}"/>
              </a:ext>
            </a:extLst>
          </p:cNvPr>
          <p:cNvCxnSpPr>
            <a:cxnSpLocks/>
            <a:endCxn id="11" idx="7"/>
          </p:cNvCxnSpPr>
          <p:nvPr/>
        </p:nvCxnSpPr>
        <p:spPr>
          <a:xfrm flipV="1">
            <a:off x="8987759" y="2357508"/>
            <a:ext cx="1581631" cy="15417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908CAFB-8881-444A-B04B-965ED5C75C37}"/>
              </a:ext>
            </a:extLst>
          </p:cNvPr>
          <p:cNvCxnSpPr/>
          <p:nvPr/>
        </p:nvCxnSpPr>
        <p:spPr>
          <a:xfrm>
            <a:off x="6750995" y="3941276"/>
            <a:ext cx="224601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3CFC592-28EC-404E-AD49-1B164CC78361}"/>
              </a:ext>
            </a:extLst>
          </p:cNvPr>
          <p:cNvSpPr txBox="1"/>
          <p:nvPr/>
        </p:nvSpPr>
        <p:spPr>
          <a:xfrm>
            <a:off x="4092220" y="1884453"/>
            <a:ext cx="1746941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Perfil simplificado e individual para Atendimento, Cadastro do Funcionário e Cobrança.</a:t>
            </a:r>
          </a:p>
          <a:p>
            <a:endParaRPr lang="pt-BR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Simplificar a geração do ASO e cobrança do serviço.</a:t>
            </a:r>
          </a:p>
          <a:p>
            <a:endParaRPr lang="pt-BR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Facilitar a troca de informações.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3C9364-FE42-4A8F-B0A1-49F06D67CF30}"/>
              </a:ext>
            </a:extLst>
          </p:cNvPr>
          <p:cNvSpPr txBox="1"/>
          <p:nvPr/>
        </p:nvSpPr>
        <p:spPr>
          <a:xfrm>
            <a:off x="4047113" y="4527467"/>
            <a:ext cx="1725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 simples e inteligentes.</a:t>
            </a:r>
          </a:p>
          <a:p>
            <a:endParaRPr lang="pt-B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 cloud.</a:t>
            </a:r>
          </a:p>
          <a:p>
            <a:endParaRPr lang="pt-B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Serviços self-service.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B77D591-BC50-44A4-A5B1-5E21A6D793B5}"/>
              </a:ext>
            </a:extLst>
          </p:cNvPr>
          <p:cNvSpPr txBox="1"/>
          <p:nvPr/>
        </p:nvSpPr>
        <p:spPr>
          <a:xfrm>
            <a:off x="1574836" y="3826619"/>
            <a:ext cx="141992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web para emissão do ASO.</a:t>
            </a:r>
          </a:p>
          <a:p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da informação entre Clínica, Funcionário, Médico.</a:t>
            </a:r>
          </a:p>
          <a:p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financeira do atendimento.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C87CB2B-EB85-4483-B470-A10C3DB65FE7}"/>
              </a:ext>
            </a:extLst>
          </p:cNvPr>
          <p:cNvSpPr txBox="1"/>
          <p:nvPr/>
        </p:nvSpPr>
        <p:spPr>
          <a:xfrm>
            <a:off x="7367481" y="2397572"/>
            <a:ext cx="18167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Atendimento mais eficiente, emissão de ASO eficaz, mais praticidade para  cadastro do Funcionário e consulta do Médico. Gestão das informações trocadas</a:t>
            </a:r>
          </a:p>
          <a:p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atendimento </a:t>
            </a:r>
          </a:p>
          <a:p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cobrança  </a:t>
            </a:r>
          </a:p>
          <a:p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facilitada.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309B41-D50D-4FD5-AC0C-038A7E1421F9}"/>
              </a:ext>
            </a:extLst>
          </p:cNvPr>
          <p:cNvSpPr txBox="1"/>
          <p:nvPr/>
        </p:nvSpPr>
        <p:spPr>
          <a:xfrm>
            <a:off x="7587554" y="4651640"/>
            <a:ext cx="1816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 na emissão do documento ASO e na gestão das informações.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970A53D-B1B5-4ABA-A910-9E387E050DA3}"/>
              </a:ext>
            </a:extLst>
          </p:cNvPr>
          <p:cNvSpPr txBox="1"/>
          <p:nvPr/>
        </p:nvSpPr>
        <p:spPr>
          <a:xfrm>
            <a:off x="9739873" y="3590634"/>
            <a:ext cx="1386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Atendimento aos Funcionários das Empresas para emissão do ASO e avaliação clínica do médico do trabalho e cobranças desse serviço.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5C2F0A-C9F6-4A26-86DB-58E1D218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66" y="3275088"/>
            <a:ext cx="1077526" cy="55153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1F774FB-1AD0-4E6A-A946-5E1500DFD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64" y="2250561"/>
            <a:ext cx="1077526" cy="55153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684CC73-DC06-4155-A63F-3062CAB7D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59" y="5306717"/>
            <a:ext cx="1077527" cy="255338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ADCD9F79-B189-4B14-9A44-24169A5C5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96" y="2102494"/>
            <a:ext cx="934540" cy="275766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46E3BDC-7896-455A-9E40-1DE56C0A3B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44" y="4278744"/>
            <a:ext cx="750695" cy="245125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CE940898-A06B-4C8A-B409-CBE81F8D6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28" y="915743"/>
            <a:ext cx="5187649" cy="25189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61BD3F7-CF1F-498A-82F4-559F8AB226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573" y="3285148"/>
            <a:ext cx="968512" cy="26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3099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IGTI_Theme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IGTI_Theme" id="{BA9E1954-4A8D-4DA4-B3C0-94FCD455AEEF}" vid="{95686351-BEE9-406A-B673-A124A2782D38}"/>
    </a:ext>
  </a:extLst>
</a:theme>
</file>

<file path=ppt/theme/theme2.xml><?xml version="1.0" encoding="utf-8"?>
<a:theme xmlns:a="http://schemas.openxmlformats.org/drawingml/2006/main" name="Introdução/Nesta Aula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údo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PowerPoint_IGTI_Theme</Template>
  <TotalTime>696</TotalTime>
  <Words>459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Nunito Sans</vt:lpstr>
      <vt:lpstr>Nunito Sans SemiBold</vt:lpstr>
      <vt:lpstr>PowerPoint_IGTI_Theme</vt:lpstr>
      <vt:lpstr>Introdução/Nesta Aula</vt:lpstr>
      <vt:lpstr>Conteúdo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Felipe Silva Amaral</dc:creator>
  <cp:lastModifiedBy>Sadu Toledo de Souza</cp:lastModifiedBy>
  <cp:revision>79</cp:revision>
  <dcterms:created xsi:type="dcterms:W3CDTF">2020-02-28T17:01:50Z</dcterms:created>
  <dcterms:modified xsi:type="dcterms:W3CDTF">2020-11-08T16:12:46Z</dcterms:modified>
</cp:coreProperties>
</file>