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256" r:id="rId2"/>
    <p:sldId id="257" r:id="rId3"/>
    <p:sldId id="259" r:id="rId4"/>
    <p:sldId id="260" r:id="rId5"/>
    <p:sldId id="258" r:id="rId6"/>
    <p:sldId id="263" r:id="rId7"/>
    <p:sldId id="264"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D888185-87E9-4EC6-AE7E-3AF84E446C5C}" type="datetimeFigureOut">
              <a:rPr lang="en-US" smtClean="0"/>
              <a:t>3/29/2024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EBB7D56-5DC2-43C3-9F0F-259B28DDEB1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8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888185-87E9-4EC6-AE7E-3AF84E446C5C}"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B7D56-5DC2-43C3-9F0F-259B28DDEB1F}" type="slidenum">
              <a:rPr lang="en-US" smtClean="0"/>
              <a:t>‹#›</a:t>
            </a:fld>
            <a:endParaRPr lang="en-US"/>
          </a:p>
        </p:txBody>
      </p:sp>
    </p:spTree>
    <p:extLst>
      <p:ext uri="{BB962C8B-B14F-4D97-AF65-F5344CB8AC3E}">
        <p14:creationId xmlns:p14="http://schemas.microsoft.com/office/powerpoint/2010/main" val="79624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888185-87E9-4EC6-AE7E-3AF84E446C5C}"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7D56-5DC2-43C3-9F0F-259B28DDEB1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338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888185-87E9-4EC6-AE7E-3AF84E446C5C}"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7D56-5DC2-43C3-9F0F-259B28DDEB1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718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888185-87E9-4EC6-AE7E-3AF84E446C5C}"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7D56-5DC2-43C3-9F0F-259B28DDEB1F}" type="slidenum">
              <a:rPr lang="en-US" smtClean="0"/>
              <a:t>‹#›</a:t>
            </a:fld>
            <a:endParaRPr lang="en-US"/>
          </a:p>
        </p:txBody>
      </p:sp>
    </p:spTree>
    <p:extLst>
      <p:ext uri="{BB962C8B-B14F-4D97-AF65-F5344CB8AC3E}">
        <p14:creationId xmlns:p14="http://schemas.microsoft.com/office/powerpoint/2010/main" val="996462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888185-87E9-4EC6-AE7E-3AF84E446C5C}"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7D56-5DC2-43C3-9F0F-259B28DDEB1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1683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888185-87E9-4EC6-AE7E-3AF84E446C5C}"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7D56-5DC2-43C3-9F0F-259B28DDEB1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6977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88185-87E9-4EC6-AE7E-3AF84E446C5C}"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7D56-5DC2-43C3-9F0F-259B28DDEB1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61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88185-87E9-4EC6-AE7E-3AF84E446C5C}"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7D56-5DC2-43C3-9F0F-259B28DDEB1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300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88185-87E9-4EC6-AE7E-3AF84E446C5C}"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7D56-5DC2-43C3-9F0F-259B28DDEB1F}" type="slidenum">
              <a:rPr lang="en-US" smtClean="0"/>
              <a:t>‹#›</a:t>
            </a:fld>
            <a:endParaRPr lang="en-US"/>
          </a:p>
        </p:txBody>
      </p:sp>
    </p:spTree>
    <p:extLst>
      <p:ext uri="{BB962C8B-B14F-4D97-AF65-F5344CB8AC3E}">
        <p14:creationId xmlns:p14="http://schemas.microsoft.com/office/powerpoint/2010/main" val="219206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888185-87E9-4EC6-AE7E-3AF84E446C5C}"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7D56-5DC2-43C3-9F0F-259B28DDEB1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011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888185-87E9-4EC6-AE7E-3AF84E446C5C}"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B7D56-5DC2-43C3-9F0F-259B28DDEB1F}" type="slidenum">
              <a:rPr lang="en-US" smtClean="0"/>
              <a:t>‹#›</a:t>
            </a:fld>
            <a:endParaRPr lang="en-US"/>
          </a:p>
        </p:txBody>
      </p:sp>
    </p:spTree>
    <p:extLst>
      <p:ext uri="{BB962C8B-B14F-4D97-AF65-F5344CB8AC3E}">
        <p14:creationId xmlns:p14="http://schemas.microsoft.com/office/powerpoint/2010/main" val="335176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888185-87E9-4EC6-AE7E-3AF84E446C5C}"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B7D56-5DC2-43C3-9F0F-259B28DDEB1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7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888185-87E9-4EC6-AE7E-3AF84E446C5C}"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B7D56-5DC2-43C3-9F0F-259B28DDEB1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121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88185-87E9-4EC6-AE7E-3AF84E446C5C}" type="datetimeFigureOut">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B7D56-5DC2-43C3-9F0F-259B28DDEB1F}" type="slidenum">
              <a:rPr lang="en-US" smtClean="0"/>
              <a:t>‹#›</a:t>
            </a:fld>
            <a:endParaRPr lang="en-US"/>
          </a:p>
        </p:txBody>
      </p:sp>
    </p:spTree>
    <p:extLst>
      <p:ext uri="{BB962C8B-B14F-4D97-AF65-F5344CB8AC3E}">
        <p14:creationId xmlns:p14="http://schemas.microsoft.com/office/powerpoint/2010/main" val="342734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888185-87E9-4EC6-AE7E-3AF84E446C5C}"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B7D56-5DC2-43C3-9F0F-259B28DDEB1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22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888185-87E9-4EC6-AE7E-3AF84E446C5C}"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B7D56-5DC2-43C3-9F0F-259B28DDEB1F}" type="slidenum">
              <a:rPr lang="en-US" smtClean="0"/>
              <a:t>‹#›</a:t>
            </a:fld>
            <a:endParaRPr lang="en-US"/>
          </a:p>
        </p:txBody>
      </p:sp>
    </p:spTree>
    <p:extLst>
      <p:ext uri="{BB962C8B-B14F-4D97-AF65-F5344CB8AC3E}">
        <p14:creationId xmlns:p14="http://schemas.microsoft.com/office/powerpoint/2010/main" val="3228106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888185-87E9-4EC6-AE7E-3AF84E446C5C}" type="datetimeFigureOut">
              <a:rPr lang="en-US" smtClean="0"/>
              <a:t>3/29/2024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BB7D56-5DC2-43C3-9F0F-259B28DDEB1F}" type="slidenum">
              <a:rPr lang="en-US" smtClean="0"/>
              <a:t>‹#›</a:t>
            </a:fld>
            <a:endParaRPr lang="en-US"/>
          </a:p>
        </p:txBody>
      </p:sp>
    </p:spTree>
    <p:extLst>
      <p:ext uri="{BB962C8B-B14F-4D97-AF65-F5344CB8AC3E}">
        <p14:creationId xmlns:p14="http://schemas.microsoft.com/office/powerpoint/2010/main" val="3925205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Advanced Employee</a:t>
            </a:r>
            <a:br>
              <a:rPr lang="en-US"/>
            </a:br>
            <a:r>
              <a:rPr lang="en-US"/>
              <a:t>Productivity Platform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292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Languages used</a:t>
            </a:r>
          </a:p>
        </p:txBody>
      </p:sp>
      <p:sp>
        <p:nvSpPr>
          <p:cNvPr id="3" name="Content Placeholder 2"/>
          <p:cNvSpPr>
            <a:spLocks noGrp="1"/>
          </p:cNvSpPr>
          <p:nvPr>
            <p:ph idx="1"/>
          </p:nvPr>
        </p:nvSpPr>
        <p:spPr/>
        <p:txBody>
          <a:bodyPr/>
          <a:lstStyle/>
          <a:p>
            <a:r>
              <a:rPr lang="en-US" dirty="0"/>
              <a:t>HTML: Structure for web pages.</a:t>
            </a:r>
          </a:p>
          <a:p>
            <a:r>
              <a:rPr lang="en-US" dirty="0"/>
              <a:t>PHP/</a:t>
            </a:r>
            <a:r>
              <a:rPr lang="en-US" dirty="0" err="1"/>
              <a:t>MySQLi</a:t>
            </a:r>
            <a:r>
              <a:rPr lang="en-US" dirty="0"/>
              <a:t>: Server-side scripting and database interaction.</a:t>
            </a:r>
          </a:p>
          <a:p>
            <a:r>
              <a:rPr lang="en-US" dirty="0"/>
              <a:t>CSS: Styling and design customization.</a:t>
            </a:r>
          </a:p>
          <a:p>
            <a:r>
              <a:rPr lang="en-US" dirty="0"/>
              <a:t>JavaScript (jQuery/Ajax): Client-side interactivity and asynchronous communication.</a:t>
            </a:r>
          </a:p>
          <a:p>
            <a:r>
              <a:rPr lang="en-US" dirty="0"/>
              <a:t>Bootstrap: Front-end framework for responsive design.</a:t>
            </a:r>
          </a:p>
        </p:txBody>
      </p:sp>
    </p:spTree>
    <p:extLst>
      <p:ext uri="{BB962C8B-B14F-4D97-AF65-F5344CB8AC3E}">
        <p14:creationId xmlns:p14="http://schemas.microsoft.com/office/powerpoint/2010/main" val="318330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Reasons For Selection</a:t>
            </a:r>
          </a:p>
        </p:txBody>
      </p:sp>
      <p:sp>
        <p:nvSpPr>
          <p:cNvPr id="3" name="Content Placeholder 2"/>
          <p:cNvSpPr>
            <a:spLocks noGrp="1"/>
          </p:cNvSpPr>
          <p:nvPr>
            <p:ph idx="1"/>
          </p:nvPr>
        </p:nvSpPr>
        <p:spPr>
          <a:xfrm>
            <a:off x="1295401" y="2556931"/>
            <a:ext cx="9601196" cy="3543079"/>
          </a:xfrm>
        </p:spPr>
        <p:txBody>
          <a:bodyPr>
            <a:normAutofit lnSpcReduction="10000"/>
          </a:bodyPr>
          <a:lstStyle/>
          <a:p>
            <a:r>
              <a:rPr lang="en-US" dirty="0"/>
              <a:t>Versatility: HTML, PHP, CSS, and JavaScript cover various aspects of web development.</a:t>
            </a:r>
          </a:p>
          <a:p>
            <a:r>
              <a:rPr lang="en-US" dirty="0"/>
              <a:t>Security: Utilizing </a:t>
            </a:r>
            <a:r>
              <a:rPr lang="en-US" dirty="0" err="1"/>
              <a:t>MySQLi</a:t>
            </a:r>
            <a:r>
              <a:rPr lang="en-US" dirty="0"/>
              <a:t> for secure database operations.</a:t>
            </a:r>
          </a:p>
          <a:p>
            <a:r>
              <a:rPr lang="en-US" dirty="0"/>
              <a:t>Interactivity: Leveraging JavaScript, jQuery, and Ajax for enhanced user experience.</a:t>
            </a:r>
          </a:p>
          <a:p>
            <a:r>
              <a:rPr lang="en-US" dirty="0"/>
              <a:t>Efficiency: Bootstrap streamlines responsive design and layout creation.</a:t>
            </a:r>
          </a:p>
          <a:p>
            <a:r>
              <a:rPr lang="en-US" dirty="0"/>
              <a:t>Community Support: Widely used languages and frameworks with extensive resources.</a:t>
            </a:r>
          </a:p>
          <a:p>
            <a:endParaRPr lang="en-US" dirty="0"/>
          </a:p>
        </p:txBody>
      </p:sp>
    </p:spTree>
    <p:extLst>
      <p:ext uri="{BB962C8B-B14F-4D97-AF65-F5344CB8AC3E}">
        <p14:creationId xmlns:p14="http://schemas.microsoft.com/office/powerpoint/2010/main" val="60775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normAutofit/>
          </a:bodyPr>
          <a:lstStyle/>
          <a:p>
            <a:r>
              <a:rPr lang="en-US" dirty="0"/>
              <a:t>Robust Foundation: Comprehensive toolkit for building functional web applications.</a:t>
            </a:r>
          </a:p>
          <a:p>
            <a:r>
              <a:rPr lang="en-US" dirty="0"/>
              <a:t>Efficiency: Speeds up the development process and ensures compatibility.</a:t>
            </a:r>
          </a:p>
          <a:p>
            <a:r>
              <a:rPr lang="en-US" dirty="0"/>
              <a:t>Enhanced User Experience: Interactivity and responsiveness improve usability.</a:t>
            </a:r>
          </a:p>
          <a:p>
            <a:r>
              <a:rPr lang="en-US" dirty="0"/>
              <a:t>Scalability: Frameworks support growth and future updates.</a:t>
            </a:r>
          </a:p>
        </p:txBody>
      </p:sp>
    </p:spTree>
    <p:extLst>
      <p:ext uri="{BB962C8B-B14F-4D97-AF65-F5344CB8AC3E}">
        <p14:creationId xmlns:p14="http://schemas.microsoft.com/office/powerpoint/2010/main" val="86075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platforms</a:t>
            </a:r>
          </a:p>
        </p:txBody>
      </p:sp>
      <p:sp>
        <p:nvSpPr>
          <p:cNvPr id="3" name="Content Placeholder 2"/>
          <p:cNvSpPr>
            <a:spLocks noGrp="1"/>
          </p:cNvSpPr>
          <p:nvPr>
            <p:ph idx="1"/>
          </p:nvPr>
        </p:nvSpPr>
        <p:spPr/>
        <p:txBody>
          <a:bodyPr>
            <a:normAutofit/>
          </a:bodyPr>
          <a:lstStyle/>
          <a:p>
            <a:r>
              <a:rPr lang="en-US" dirty="0"/>
              <a:t>Apache Tomcat: Java-based application server suitable for Java Servlets and JSP.</a:t>
            </a:r>
          </a:p>
          <a:p>
            <a:r>
              <a:rPr lang="en-US" dirty="0"/>
              <a:t>Node.js: JavaScript runtime for building scalable, real-time applications.</a:t>
            </a:r>
          </a:p>
          <a:p>
            <a:r>
              <a:rPr lang="en-US" dirty="0"/>
              <a:t>LAMP Stack: Linux, Apache, MySQL, PHP combination for stable web hosting.</a:t>
            </a:r>
          </a:p>
          <a:p>
            <a:r>
              <a:rPr lang="en-US" dirty="0"/>
              <a:t>MEAN/MERN Stack: Full-stack JavaScript solutions leveraging MongoDB, Express.js, and Node.js.</a:t>
            </a:r>
          </a:p>
          <a:p>
            <a:endParaRPr lang="en-US" dirty="0"/>
          </a:p>
        </p:txBody>
      </p:sp>
    </p:spTree>
    <p:extLst>
      <p:ext uri="{BB962C8B-B14F-4D97-AF65-F5344CB8AC3E}">
        <p14:creationId xmlns:p14="http://schemas.microsoft.com/office/powerpoint/2010/main" val="345310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Code Modules</a:t>
            </a:r>
          </a:p>
        </p:txBody>
      </p:sp>
      <p:sp>
        <p:nvSpPr>
          <p:cNvPr id="3" name="Content Placeholder 2"/>
          <p:cNvSpPr>
            <a:spLocks noGrp="1"/>
          </p:cNvSpPr>
          <p:nvPr>
            <p:ph sz="half" idx="1"/>
          </p:nvPr>
        </p:nvSpPr>
        <p:spPr>
          <a:xfrm>
            <a:off x="809897" y="2403567"/>
            <a:ext cx="5277394" cy="3918856"/>
          </a:xfrm>
        </p:spPr>
        <p:txBody>
          <a:bodyPr>
            <a:noAutofit/>
          </a:bodyPr>
          <a:lstStyle/>
          <a:p>
            <a:r>
              <a:rPr lang="en-US" sz="1900" dirty="0"/>
              <a:t>1. </a:t>
            </a:r>
            <a:r>
              <a:rPr lang="en-US" sz="1900" dirty="0" err="1"/>
              <a:t>UserManagementModule</a:t>
            </a:r>
            <a:r>
              <a:rPr lang="en-US" sz="1900" dirty="0"/>
              <a:t>: Responsible for user authentication and authorization. Includes classes such as `User`, `</a:t>
            </a:r>
            <a:r>
              <a:rPr lang="en-US" sz="1900" dirty="0" err="1"/>
              <a:t>SystemAdministrator</a:t>
            </a:r>
            <a:r>
              <a:rPr lang="en-US" sz="1900" dirty="0"/>
              <a:t>`, `</a:t>
            </a:r>
            <a:r>
              <a:rPr lang="en-US" sz="1900" dirty="0" err="1"/>
              <a:t>StoreAssociate</a:t>
            </a:r>
            <a:r>
              <a:rPr lang="en-US" sz="1900" dirty="0"/>
              <a:t>`, and `</a:t>
            </a:r>
            <a:r>
              <a:rPr lang="en-US" sz="1900" dirty="0" err="1"/>
              <a:t>InventoryManager</a:t>
            </a:r>
            <a:r>
              <a:rPr lang="en-US" sz="1900" dirty="0"/>
              <a:t>`.</a:t>
            </a:r>
          </a:p>
          <a:p>
            <a:r>
              <a:rPr lang="en-US" sz="1900" dirty="0"/>
              <a:t>2. </a:t>
            </a:r>
            <a:r>
              <a:rPr lang="en-US" sz="1900" dirty="0" err="1"/>
              <a:t>TaskManagementModule</a:t>
            </a:r>
            <a:r>
              <a:rPr lang="en-US" sz="1900" dirty="0"/>
              <a:t>: Handles creation, assignment, and tracking of tasks. Contains classes like `Task`, `</a:t>
            </a:r>
            <a:r>
              <a:rPr lang="en-US" sz="1900" dirty="0" err="1"/>
              <a:t>TaskManager</a:t>
            </a:r>
            <a:r>
              <a:rPr lang="en-US" sz="1900" dirty="0"/>
              <a:t>`, and `</a:t>
            </a:r>
            <a:r>
              <a:rPr lang="en-US" sz="1900" dirty="0" err="1"/>
              <a:t>TaskStatus</a:t>
            </a:r>
            <a:r>
              <a:rPr lang="en-US" sz="1900" dirty="0"/>
              <a:t>`. It contains classes like `Task,` `</a:t>
            </a:r>
            <a:r>
              <a:rPr lang="en-US" sz="1900" dirty="0" err="1"/>
              <a:t>TaskManager</a:t>
            </a:r>
            <a:r>
              <a:rPr lang="en-US" sz="1900" dirty="0"/>
              <a:t>,` and `</a:t>
            </a:r>
            <a:r>
              <a:rPr lang="en-US" sz="1900" dirty="0" err="1"/>
              <a:t>TaskStatus</a:t>
            </a:r>
            <a:r>
              <a:rPr lang="en-US" sz="1900" dirty="0"/>
              <a:t>.`</a:t>
            </a:r>
          </a:p>
          <a:p>
            <a:r>
              <a:rPr lang="en-US" sz="1900" dirty="0"/>
              <a:t>3. </a:t>
            </a:r>
            <a:r>
              <a:rPr lang="en-US" sz="1900" dirty="0" err="1"/>
              <a:t>PerformanceTrackingModule</a:t>
            </a:r>
            <a:r>
              <a:rPr lang="en-US" sz="1900" dirty="0"/>
              <a:t>: Manages real-time performance tracking and reporting. </a:t>
            </a:r>
          </a:p>
        </p:txBody>
      </p:sp>
      <p:sp>
        <p:nvSpPr>
          <p:cNvPr id="5" name="Content Placeholder 4"/>
          <p:cNvSpPr>
            <a:spLocks noGrp="1"/>
          </p:cNvSpPr>
          <p:nvPr>
            <p:ph sz="half" idx="2"/>
          </p:nvPr>
        </p:nvSpPr>
        <p:spPr>
          <a:xfrm>
            <a:off x="6181344" y="2560319"/>
            <a:ext cx="4718304" cy="3762103"/>
          </a:xfrm>
        </p:spPr>
        <p:txBody>
          <a:bodyPr>
            <a:normAutofit fontScale="85000" lnSpcReduction="20000"/>
          </a:bodyPr>
          <a:lstStyle/>
          <a:p>
            <a:r>
              <a:rPr lang="en-US" dirty="0"/>
              <a:t>Includes classes such as `</a:t>
            </a:r>
            <a:r>
              <a:rPr lang="en-US" dirty="0" err="1"/>
              <a:t>PerformanceTracker</a:t>
            </a:r>
            <a:r>
              <a:rPr lang="en-US" dirty="0"/>
              <a:t>`, `</a:t>
            </a:r>
            <a:r>
              <a:rPr lang="en-US" dirty="0" err="1"/>
              <a:t>ReportGenerator</a:t>
            </a:r>
            <a:r>
              <a:rPr lang="en-US" dirty="0"/>
              <a:t>`, and `</a:t>
            </a:r>
            <a:r>
              <a:rPr lang="en-US" dirty="0" err="1"/>
              <a:t>PerformanceReport</a:t>
            </a:r>
            <a:r>
              <a:rPr lang="en-US" dirty="0"/>
              <a:t>`.</a:t>
            </a:r>
          </a:p>
          <a:p>
            <a:r>
              <a:rPr lang="en-US" dirty="0"/>
              <a:t>4. </a:t>
            </a:r>
            <a:r>
              <a:rPr lang="en-US" dirty="0" err="1"/>
              <a:t>LearningDevelopmentModule</a:t>
            </a:r>
            <a:r>
              <a:rPr lang="en-US" dirty="0"/>
              <a:t>: Facilitates learning and development programs for employees. Contains classes like `</a:t>
            </a:r>
            <a:r>
              <a:rPr lang="en-US" dirty="0" err="1"/>
              <a:t>LearningProgram</a:t>
            </a:r>
            <a:r>
              <a:rPr lang="en-US" dirty="0"/>
              <a:t>`, `Course`, and `</a:t>
            </a:r>
            <a:r>
              <a:rPr lang="en-US" dirty="0" err="1"/>
              <a:t>TrainingManager</a:t>
            </a:r>
            <a:r>
              <a:rPr lang="en-US" dirty="0"/>
              <a:t>`.</a:t>
            </a:r>
          </a:p>
          <a:p>
            <a:r>
              <a:rPr lang="en-US" dirty="0"/>
              <a:t>5. </a:t>
            </a:r>
            <a:r>
              <a:rPr lang="en-US" dirty="0" err="1"/>
              <a:t>CommunicationModule</a:t>
            </a:r>
            <a:r>
              <a:rPr lang="en-US" dirty="0"/>
              <a:t>: Enables communication between users and system components. Includes classes such as `Message`, `Notification`, and `</a:t>
            </a:r>
            <a:r>
              <a:rPr lang="en-US" dirty="0" err="1"/>
              <a:t>CommunicationManager</a:t>
            </a:r>
            <a:r>
              <a:rPr lang="en-US" dirty="0"/>
              <a:t>`.</a:t>
            </a:r>
          </a:p>
          <a:p>
            <a:endParaRPr lang="en-US" dirty="0"/>
          </a:p>
          <a:p>
            <a:endParaRPr lang="en-US" dirty="0"/>
          </a:p>
        </p:txBody>
      </p:sp>
    </p:spTree>
    <p:extLst>
      <p:ext uri="{BB962C8B-B14F-4D97-AF65-F5344CB8AC3E}">
        <p14:creationId xmlns:p14="http://schemas.microsoft.com/office/powerpoint/2010/main" val="365508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Class/Object Structure</a:t>
            </a:r>
          </a:p>
        </p:txBody>
      </p:sp>
      <p:sp>
        <p:nvSpPr>
          <p:cNvPr id="3" name="Content Placeholder 2"/>
          <p:cNvSpPr>
            <a:spLocks noGrp="1"/>
          </p:cNvSpPr>
          <p:nvPr>
            <p:ph sz="half" idx="1"/>
          </p:nvPr>
        </p:nvSpPr>
        <p:spPr>
          <a:xfrm>
            <a:off x="1298448" y="2560319"/>
            <a:ext cx="4718304" cy="3644537"/>
          </a:xfrm>
        </p:spPr>
        <p:txBody>
          <a:bodyPr>
            <a:normAutofit fontScale="85000" lnSpcReduction="20000"/>
          </a:bodyPr>
          <a:lstStyle/>
          <a:p>
            <a:r>
              <a:rPr lang="en-US" b="1" dirty="0"/>
              <a:t>User:</a:t>
            </a:r>
          </a:p>
          <a:p>
            <a:pPr lvl="1"/>
            <a:r>
              <a:rPr lang="en-US" dirty="0"/>
              <a:t>Attributes: `username`, `password`, `role`</a:t>
            </a:r>
          </a:p>
          <a:p>
            <a:pPr lvl="1"/>
            <a:r>
              <a:rPr lang="en-US" dirty="0"/>
              <a:t>Methods: `login()`, `logout()`</a:t>
            </a:r>
          </a:p>
          <a:p>
            <a:r>
              <a:rPr lang="en-US" b="1" dirty="0" err="1"/>
              <a:t>SystemAdministrator</a:t>
            </a:r>
            <a:r>
              <a:rPr lang="en-US" b="1" dirty="0"/>
              <a:t>, </a:t>
            </a:r>
            <a:r>
              <a:rPr lang="en-US" b="1" dirty="0" err="1"/>
              <a:t>StoreAssociate</a:t>
            </a:r>
            <a:r>
              <a:rPr lang="en-US" b="1" dirty="0"/>
              <a:t>, </a:t>
            </a:r>
            <a:r>
              <a:rPr lang="en-US" b="1" dirty="0" err="1"/>
              <a:t>InventoryManager</a:t>
            </a:r>
            <a:r>
              <a:rPr lang="en-US" b="1" dirty="0"/>
              <a:t>:</a:t>
            </a:r>
          </a:p>
          <a:p>
            <a:pPr lvl="1"/>
            <a:r>
              <a:rPr lang="en-US" dirty="0"/>
              <a:t>Inherit from User with specific attributes and methods.</a:t>
            </a:r>
          </a:p>
          <a:p>
            <a:r>
              <a:rPr lang="en-US" b="1" dirty="0"/>
              <a:t>Task, </a:t>
            </a:r>
            <a:r>
              <a:rPr lang="en-US" b="1" dirty="0" err="1"/>
              <a:t>TaskManager</a:t>
            </a:r>
            <a:r>
              <a:rPr lang="en-US" b="1" dirty="0"/>
              <a:t>, </a:t>
            </a:r>
            <a:r>
              <a:rPr lang="en-US" b="1" dirty="0" err="1"/>
              <a:t>TaskStatus</a:t>
            </a:r>
            <a:r>
              <a:rPr lang="en-US" b="1" dirty="0"/>
              <a:t>:</a:t>
            </a:r>
          </a:p>
          <a:p>
            <a:pPr lvl="1"/>
            <a:r>
              <a:rPr lang="en-US" dirty="0"/>
              <a:t>Classes responsible for task management functionalities.</a:t>
            </a:r>
          </a:p>
          <a:p>
            <a:endParaRPr lang="en-US" dirty="0"/>
          </a:p>
        </p:txBody>
      </p:sp>
      <p:sp>
        <p:nvSpPr>
          <p:cNvPr id="4" name="Content Placeholder 3"/>
          <p:cNvSpPr>
            <a:spLocks noGrp="1"/>
          </p:cNvSpPr>
          <p:nvPr>
            <p:ph sz="half" idx="2"/>
          </p:nvPr>
        </p:nvSpPr>
        <p:spPr>
          <a:xfrm>
            <a:off x="6181344" y="2560319"/>
            <a:ext cx="4718304" cy="3644537"/>
          </a:xfrm>
        </p:spPr>
        <p:txBody>
          <a:bodyPr>
            <a:normAutofit fontScale="85000" lnSpcReduction="20000"/>
          </a:bodyPr>
          <a:lstStyle/>
          <a:p>
            <a:r>
              <a:rPr lang="en-US" b="1" dirty="0" err="1"/>
              <a:t>PerformanceTracker</a:t>
            </a:r>
            <a:r>
              <a:rPr lang="en-US" b="1" dirty="0"/>
              <a:t>, </a:t>
            </a:r>
            <a:r>
              <a:rPr lang="en-US" b="1" dirty="0" err="1"/>
              <a:t>ReportGenerator</a:t>
            </a:r>
            <a:r>
              <a:rPr lang="en-US" b="1" dirty="0"/>
              <a:t>, </a:t>
            </a:r>
            <a:r>
              <a:rPr lang="en-US" b="1" dirty="0" err="1"/>
              <a:t>PerformanceReport</a:t>
            </a:r>
            <a:r>
              <a:rPr lang="en-US" b="1" dirty="0"/>
              <a:t>:</a:t>
            </a:r>
          </a:p>
          <a:p>
            <a:pPr lvl="1"/>
            <a:r>
              <a:rPr lang="en-US" dirty="0"/>
              <a:t>Classes involved in performance tracking and reporting.</a:t>
            </a:r>
          </a:p>
          <a:p>
            <a:r>
              <a:rPr lang="en-US" b="1" dirty="0" err="1"/>
              <a:t>LearningProgram</a:t>
            </a:r>
            <a:r>
              <a:rPr lang="en-US" b="1" dirty="0"/>
              <a:t>, Course, </a:t>
            </a:r>
            <a:r>
              <a:rPr lang="en-US" b="1" dirty="0" err="1"/>
              <a:t>TrainingManager</a:t>
            </a:r>
            <a:r>
              <a:rPr lang="en-US" b="1" dirty="0"/>
              <a:t>:</a:t>
            </a:r>
          </a:p>
          <a:p>
            <a:pPr lvl="1"/>
            <a:r>
              <a:rPr lang="en-US" dirty="0"/>
              <a:t>Classes for managing learning and development programs.</a:t>
            </a:r>
          </a:p>
          <a:p>
            <a:r>
              <a:rPr lang="en-US" b="1" dirty="0"/>
              <a:t>Message, Notification, </a:t>
            </a:r>
            <a:r>
              <a:rPr lang="en-US" b="1" dirty="0" err="1"/>
              <a:t>CommunicationManager</a:t>
            </a:r>
            <a:r>
              <a:rPr lang="en-US" b="1" dirty="0"/>
              <a:t>:</a:t>
            </a:r>
          </a:p>
          <a:p>
            <a:pPr lvl="1"/>
            <a:r>
              <a:rPr lang="en-US" dirty="0"/>
              <a:t>Classes handling communication functionalities.</a:t>
            </a:r>
          </a:p>
        </p:txBody>
      </p:sp>
    </p:spTree>
    <p:extLst>
      <p:ext uri="{BB962C8B-B14F-4D97-AF65-F5344CB8AC3E}">
        <p14:creationId xmlns:p14="http://schemas.microsoft.com/office/powerpoint/2010/main" val="387851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Story</a:t>
            </a:r>
            <a:r>
              <a:rPr lang="en-US" dirty="0"/>
              <a:t> </a:t>
            </a:r>
          </a:p>
        </p:txBody>
      </p:sp>
      <p:sp>
        <p:nvSpPr>
          <p:cNvPr id="3" name="Content Placeholder 2"/>
          <p:cNvSpPr>
            <a:spLocks noGrp="1"/>
          </p:cNvSpPr>
          <p:nvPr>
            <p:ph idx="1"/>
          </p:nvPr>
        </p:nvSpPr>
        <p:spPr>
          <a:xfrm>
            <a:off x="862150" y="2429691"/>
            <a:ext cx="10358844" cy="4049486"/>
          </a:xfrm>
        </p:spPr>
        <p:txBody>
          <a:bodyPr>
            <a:normAutofit/>
          </a:bodyPr>
          <a:lstStyle/>
          <a:p>
            <a:r>
              <a:rPr lang="en-US" dirty="0"/>
              <a:t>Requirement Identification: Identified the need for an Advanced Employee Productivity Platform to enhance internal collaboration and productivity.</a:t>
            </a:r>
          </a:p>
          <a:p>
            <a:r>
              <a:rPr lang="en-US" dirty="0"/>
              <a:t>Use Cases and Activities: Defined use cases and activities for task management, performance tracking, and learning &amp; development.</a:t>
            </a:r>
          </a:p>
          <a:p>
            <a:r>
              <a:rPr lang="en-US" dirty="0"/>
              <a:t>Class Structure and Messaging: Developed class structure based on identified use cases, ensuring seamless communication between system components.</a:t>
            </a:r>
          </a:p>
          <a:p>
            <a:r>
              <a:rPr lang="en-US" dirty="0"/>
              <a:t>Code Implementation: Implemented code using object-oriented principles to bring the platform to life, enabling efficient task management and employee performance tracking.</a:t>
            </a:r>
          </a:p>
        </p:txBody>
      </p:sp>
    </p:spTree>
    <p:extLst>
      <p:ext uri="{BB962C8B-B14F-4D97-AF65-F5344CB8AC3E}">
        <p14:creationId xmlns:p14="http://schemas.microsoft.com/office/powerpoint/2010/main" val="401051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Logic code</a:t>
            </a:r>
          </a:p>
        </p:txBody>
      </p:sp>
      <p:sp>
        <p:nvSpPr>
          <p:cNvPr id="3" name="Content Placeholder 2"/>
          <p:cNvSpPr>
            <a:spLocks noGrp="1"/>
          </p:cNvSpPr>
          <p:nvPr>
            <p:ph idx="1"/>
          </p:nvPr>
        </p:nvSpPr>
        <p:spPr>
          <a:xfrm>
            <a:off x="757646" y="2556931"/>
            <a:ext cx="10138951" cy="3660989"/>
          </a:xfrm>
        </p:spPr>
        <p:txBody>
          <a:bodyPr>
            <a:normAutofit fontScale="92500" lnSpcReduction="20000"/>
          </a:bodyPr>
          <a:lstStyle/>
          <a:p>
            <a:r>
              <a:rPr lang="en-US" b="1" dirty="0" err="1"/>
              <a:t>UserManagementModule</a:t>
            </a:r>
            <a:r>
              <a:rPr lang="en-US" b="1" dirty="0"/>
              <a:t>:</a:t>
            </a:r>
          </a:p>
          <a:p>
            <a:r>
              <a:rPr lang="en-US" dirty="0"/>
              <a:t>Business Logic Justification:</a:t>
            </a:r>
          </a:p>
          <a:p>
            <a:pPr lvl="1"/>
            <a:r>
              <a:rPr lang="en-US" dirty="0"/>
              <a:t>The logic responsible for authenticating users, verifying their roles, and granting access to different parts of the system is essential business logic. This logic ensures that only authorized users can interact with the system and perform relevant actions based on their roles.</a:t>
            </a:r>
          </a:p>
          <a:p>
            <a:r>
              <a:rPr lang="en-US" b="1" dirty="0" err="1"/>
              <a:t>TaskManagementModule</a:t>
            </a:r>
            <a:r>
              <a:rPr lang="en-US" b="1" dirty="0"/>
              <a:t>:</a:t>
            </a:r>
          </a:p>
          <a:p>
            <a:r>
              <a:rPr lang="en-US" dirty="0"/>
              <a:t>Business Logic Justification:</a:t>
            </a:r>
          </a:p>
          <a:p>
            <a:pPr lvl="1"/>
            <a:r>
              <a:rPr lang="en-US" dirty="0"/>
              <a:t>The logic for creating, assigning, updating, and tracking tasks embodies core business processes related to organizational task management. This logic ensures that tasks are managed efficiently, assigned to appropriate individuals, and tracked throughout their lifecycle to ensure timely completion.</a:t>
            </a:r>
          </a:p>
        </p:txBody>
      </p:sp>
    </p:spTree>
    <p:extLst>
      <p:ext uri="{BB962C8B-B14F-4D97-AF65-F5344CB8AC3E}">
        <p14:creationId xmlns:p14="http://schemas.microsoft.com/office/powerpoint/2010/main" val="7198554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652</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Advanced Employee Productivity Platform</vt:lpstr>
      <vt:lpstr>Languages used</vt:lpstr>
      <vt:lpstr>Reasons For Selection</vt:lpstr>
      <vt:lpstr>Benefits</vt:lpstr>
      <vt:lpstr>Software platforms</vt:lpstr>
      <vt:lpstr>Code Modules</vt:lpstr>
      <vt:lpstr>Class/Object Structure</vt:lpstr>
      <vt:lpstr>Story </vt:lpstr>
      <vt:lpstr>Business Logic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2024-03-30T03:23:13Z</dcterms:created>
  <dcterms:modified xsi:type="dcterms:W3CDTF">2024-03-30T03:23:16Z</dcterms:modified>
</cp:coreProperties>
</file>