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60" r:id="rId3"/>
    <p:sldId id="417" r:id="rId5"/>
    <p:sldId id="418" r:id="rId6"/>
    <p:sldId id="681" r:id="rId7"/>
    <p:sldId id="782" r:id="rId8"/>
    <p:sldId id="781" r:id="rId9"/>
    <p:sldId id="768" r:id="rId10"/>
    <p:sldId id="721" r:id="rId11"/>
    <p:sldId id="682" r:id="rId12"/>
    <p:sldId id="722" r:id="rId13"/>
    <p:sldId id="683" r:id="rId14"/>
    <p:sldId id="684" r:id="rId15"/>
    <p:sldId id="739" r:id="rId16"/>
    <p:sldId id="757" r:id="rId17"/>
    <p:sldId id="685" r:id="rId18"/>
    <p:sldId id="586" r:id="rId19"/>
    <p:sldId id="765" r:id="rId20"/>
    <p:sldId id="753" r:id="rId21"/>
    <p:sldId id="265" r:id="rId22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08D"/>
    <a:srgbClr val="D76739"/>
    <a:srgbClr val="0D8ED4"/>
    <a:srgbClr val="0B4284"/>
    <a:srgbClr val="03AFC4"/>
    <a:srgbClr val="0B3380"/>
    <a:srgbClr val="002060"/>
    <a:srgbClr val="F0D2AF"/>
    <a:srgbClr val="B7C8A5"/>
    <a:srgbClr val="190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8" autoAdjust="0"/>
    <p:restoredTop sz="92445" autoAdjust="0"/>
  </p:normalViewPr>
  <p:slideViewPr>
    <p:cSldViewPr snapToGrid="0">
      <p:cViewPr>
        <p:scale>
          <a:sx n="50" d="100"/>
          <a:sy n="50" d="100"/>
        </p:scale>
        <p:origin x="-845" y="-14"/>
      </p:cViewPr>
      <p:guideLst>
        <p:guide orient="horz" pos="1041"/>
        <p:guide pos="7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87D9C-0A71-40BE-8714-8F36DC9F7C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0544-E648-4495-AD83-C20AABC674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430E3-C700-4AE5-AAA4-6060A07B52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277C-A813-458A-BDDC-74C366BB63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4277C-A813-458A-BDDC-74C366BB6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3F519E-AF60-4DFC-92F7-3DB6B24A8510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3F519E-AF60-4DFC-92F7-3DB6B24A8510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3F519E-AF60-4DFC-92F7-3DB6B24A8510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3F519E-AF60-4DFC-92F7-3DB6B24A8510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3F519E-AF60-4DFC-92F7-3DB6B24A8510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3F519E-AF60-4DFC-92F7-3DB6B24A8510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3F519E-AF60-4DFC-92F7-3DB6B24A8510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3F519E-AF60-4DFC-92F7-3DB6B24A8510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3F519E-AF60-4DFC-92F7-3DB6B24A8510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342900"/>
            <a:ext cx="10973276" cy="571500"/>
          </a:xfrm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C0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6400" y="381000"/>
            <a:ext cx="11176000" cy="579120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0DDF4-74FE-41B4-B94F-AC75A493CE2C}" type="datetime1">
              <a:rPr lang="en-US" altLang="zh-CN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1200" y="6324600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7435" y="2477770"/>
            <a:ext cx="9472295" cy="4197985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374390" y="3733800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514975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02220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9228455" y="5514975"/>
            <a:ext cx="42354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364980" y="6136640"/>
            <a:ext cx="1315720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954905" y="381381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856605" y="3813810"/>
            <a:ext cx="7708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7043420" y="3813810"/>
            <a:ext cx="72072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7950835" y="3813810"/>
            <a:ext cx="7327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45858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5365750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430847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330009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8545830" y="479933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468235" y="4806315"/>
            <a:ext cx="73977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7456170" y="5476875"/>
            <a:ext cx="78867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6458585" y="547687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5365115" y="549084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9616440" y="4806315"/>
            <a:ext cx="88138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2688590" y="-1448435"/>
            <a:ext cx="14615160" cy="7650051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 rot="2968493">
            <a:off x="4648200" y="-3230245"/>
            <a:ext cx="8249920" cy="7117715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703B5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298083" y="3464717"/>
            <a:ext cx="3041789" cy="3564733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520153" y="-190500"/>
            <a:ext cx="885288" cy="1037486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87595" y="509270"/>
            <a:ext cx="475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机器学习认知</a:t>
            </a:r>
            <a:endParaRPr lang="zh-CN" altLang="en-US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直角三角形 4"/>
          <p:cNvSpPr>
            <a:spLocks noChangeArrowheads="1"/>
          </p:cNvSpPr>
          <p:nvPr/>
        </p:nvSpPr>
        <p:spPr bwMode="auto">
          <a:xfrm rot="-54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dirty="0" smtClean="0">
                <a:sym typeface="+mn-ea"/>
              </a:rPr>
              <a:t>机器学习、深度学习和人工智能之间的关系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8630" y="1247140"/>
            <a:ext cx="116344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        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人工智能（Artificial Intelligence），英文缩写为AI。它是研究、开发用于模拟、延伸和扩展人的智能的理论、方法、技术及应用系统的一门新的技术科学。每当一台机器根据一组预先定义的解决问题的规则来完成任务时，这种行为就被称为人工智能。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630" y="3105150"/>
            <a:ext cx="116344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        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深度学习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（DL，Deep Learning）是机器学习领域中一个新的研究方向，它被引入机器学习使其更接近于最初的目标——人工智能。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 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深度学习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利用神经网络来增强对复杂任务的表达能力，通过神经网络让机器自动寻找特征提取方法。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630" y="5019675"/>
            <a:ext cx="1163447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                 </a:t>
            </a:r>
            <a:r>
              <a:rPr lang="en-US" altLang="zh-CN" sz="2400" b="1">
                <a:solidFill>
                  <a:srgbClr val="0B428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 </a:t>
            </a:r>
            <a:r>
              <a:rPr lang="zh-CN" altLang="en-US" sz="28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人工智能是目标   机器学习是手段   深度学习是方法</a:t>
            </a:r>
            <a:endParaRPr lang="zh-CN" altLang="en-US" sz="280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7296150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机器学习的应用</a:t>
              </a:r>
              <a:endParaRPr lang="zh-CN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直角三角形 4"/>
          <p:cNvSpPr>
            <a:spLocks noChangeArrowheads="1"/>
          </p:cNvSpPr>
          <p:nvPr/>
        </p:nvSpPr>
        <p:spPr bwMode="auto">
          <a:xfrm rot="-54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dirty="0" smtClean="0">
                <a:sym typeface="+mn-lt"/>
              </a:rPr>
              <a:t>机器学习应用场景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8765" y="1136650"/>
            <a:ext cx="11634470" cy="5307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（</a:t>
            </a:r>
            <a:r>
              <a:rPr lang="en-US" altLang="zh-CN" sz="24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1</a:t>
            </a:r>
            <a:r>
              <a:rPr lang="zh-CN" altLang="en-US" sz="24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）数据分析与挖掘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	</a:t>
            </a:r>
            <a:r>
              <a:rPr lang="en-US" altLang="zh-CN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数据分析与挖掘技术是机器学习算法和数据存取技术的结合，利用机器学习提供的统计分析、知识发现等手段分析海量数据，同时利用数据存取机制实现数据的高效读写。</a:t>
            </a:r>
            <a:endParaRPr lang="en-US" altLang="zh-CN" sz="2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（</a:t>
            </a:r>
            <a:r>
              <a:rPr lang="en-US" altLang="zh-CN" sz="2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2</a:t>
            </a:r>
            <a:r>
              <a:rPr lang="zh-CN" altLang="en-US" sz="22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）计算机视觉</a:t>
            </a:r>
            <a:endParaRPr lang="zh-CN" altLang="en-US" sz="2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	</a:t>
            </a:r>
            <a:r>
              <a:rPr lang="zh-CN" altLang="en-US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计算机视觉的主要基础是图像处理和机器学习。图像处理技术用于将图像处理为适合进入机器学习模型的输入，机器学习则负责从图像中识别出相关的模式。</a:t>
            </a:r>
            <a:endParaRPr lang="zh-CN" altLang="en-US" sz="2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	</a:t>
            </a:r>
            <a:r>
              <a:rPr lang="zh-CN" altLang="en-US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手写字识别、车牌识别、人脸识别、目标检测与追踪、图像滤波与增强等都是计算机视觉的应用场景。</a:t>
            </a:r>
            <a:endParaRPr lang="zh-CN" altLang="en-US" sz="2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直角三角形 4"/>
          <p:cNvSpPr>
            <a:spLocks noChangeArrowheads="1"/>
          </p:cNvSpPr>
          <p:nvPr/>
        </p:nvSpPr>
        <p:spPr bwMode="auto">
          <a:xfrm rot="-54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dirty="0" smtClean="0">
                <a:sym typeface="+mn-lt"/>
              </a:rPr>
              <a:t>机器学习应用场景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8765" y="1223010"/>
            <a:ext cx="1163447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（</a:t>
            </a:r>
            <a:r>
              <a:rPr lang="en-US" altLang="zh-CN" sz="24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3</a:t>
            </a:r>
            <a:r>
              <a:rPr lang="zh-CN" altLang="en-US" sz="24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）自然语言处理</a:t>
            </a:r>
            <a:endParaRPr lang="zh-CN" altLang="en-US" sz="240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	</a:t>
            </a:r>
            <a:r>
              <a:rPr lang="zh-CN" altLang="en-US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自然语言处理是让机器理解人类语言的一门技术。垃圾邮件过滤、用户评论情感分类、信息检索等都是自然语言的应用场景。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（</a:t>
            </a:r>
            <a:r>
              <a:rPr lang="en-US" altLang="zh-CN" sz="24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4</a:t>
            </a:r>
            <a:r>
              <a:rPr lang="zh-CN" altLang="en-US" sz="24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lt"/>
              </a:rPr>
              <a:t>）语音识别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	</a:t>
            </a:r>
            <a:r>
              <a:rPr lang="zh-CN" altLang="en-US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语音识别是利用自然语言处理、机器学习等相关技术实现对人类语言识别的技术。Siri等智能助手、智能聊天机器人都是语音识别的应用。</a:t>
            </a:r>
            <a:endParaRPr lang="zh-CN" altLang="en-US" sz="2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8103235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机器学习的流程</a:t>
              </a:r>
              <a:endParaRPr lang="zh-CN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机器学习的流程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74700" y="1750695"/>
            <a:ext cx="10920095" cy="4215130"/>
            <a:chOff x="1985" y="2808"/>
            <a:chExt cx="17197" cy="6638"/>
          </a:xfrm>
        </p:grpSpPr>
        <p:sp>
          <p:nvSpPr>
            <p:cNvPr id="3" name="矩形 2"/>
            <p:cNvSpPr/>
            <p:nvPr/>
          </p:nvSpPr>
          <p:spPr>
            <a:xfrm>
              <a:off x="1985" y="5056"/>
              <a:ext cx="2033" cy="1440"/>
            </a:xfrm>
            <a:prstGeom prst="rect">
              <a:avLst/>
            </a:prstGeom>
            <a:solidFill>
              <a:srgbClr val="0D8ED4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glow>
                <a:schemeClr val="accent1"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问题定义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05" y="5056"/>
              <a:ext cx="2033" cy="1440"/>
            </a:xfrm>
            <a:prstGeom prst="rect">
              <a:avLst/>
            </a:prstGeom>
            <a:solidFill>
              <a:srgbClr val="0D8ED4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glow>
                <a:schemeClr val="accent1"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数据准备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071" y="5056"/>
              <a:ext cx="2033" cy="1440"/>
            </a:xfrm>
            <a:prstGeom prst="rect">
              <a:avLst/>
            </a:prstGeom>
            <a:solidFill>
              <a:srgbClr val="0D8ED4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glow>
                <a:schemeClr val="accent1"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模型选择和开发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780" y="5056"/>
              <a:ext cx="2033" cy="1440"/>
            </a:xfrm>
            <a:prstGeom prst="rect">
              <a:avLst/>
            </a:prstGeom>
            <a:solidFill>
              <a:srgbClr val="0D8ED4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glow>
                <a:schemeClr val="accent1"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模型训练和调优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6193" y="5056"/>
              <a:ext cx="2033" cy="1440"/>
            </a:xfrm>
            <a:prstGeom prst="rect">
              <a:avLst/>
            </a:prstGeom>
            <a:solidFill>
              <a:srgbClr val="0D8ED4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glow>
                <a:schemeClr val="accent1"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模型评估测试</a:t>
              </a:r>
              <a:endParaRPr lang="zh-CN" altLang="en-US"/>
            </a:p>
          </p:txBody>
        </p:sp>
        <p:sp>
          <p:nvSpPr>
            <p:cNvPr id="9" name="燕尾形 8"/>
            <p:cNvSpPr/>
            <p:nvPr/>
          </p:nvSpPr>
          <p:spPr>
            <a:xfrm>
              <a:off x="4407" y="5394"/>
              <a:ext cx="765" cy="765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燕尾形 9"/>
            <p:cNvSpPr/>
            <p:nvPr/>
          </p:nvSpPr>
          <p:spPr>
            <a:xfrm>
              <a:off x="7872" y="5506"/>
              <a:ext cx="765" cy="765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燕尾形 10"/>
            <p:cNvSpPr/>
            <p:nvPr/>
          </p:nvSpPr>
          <p:spPr>
            <a:xfrm>
              <a:off x="11433" y="5506"/>
              <a:ext cx="765" cy="765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5076" y="5506"/>
              <a:ext cx="765" cy="765"/>
            </a:xfrm>
            <a:prstGeom prst="chevr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13" y="2920"/>
              <a:ext cx="576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/>
                <a:t>对现实问题进行分析，</a:t>
              </a:r>
              <a:endParaRPr lang="zh-CN" altLang="en-US" sz="1600" b="1"/>
            </a:p>
            <a:p>
              <a:r>
                <a:rPr lang="zh-CN" altLang="en-US" sz="1600" b="1"/>
                <a:t>直接影响算法的选择、模型评估标准。</a:t>
              </a:r>
              <a:endParaRPr lang="zh-CN" altLang="en-US" sz="1600" b="1"/>
            </a:p>
          </p:txBody>
        </p:sp>
        <p:cxnSp>
          <p:nvCxnSpPr>
            <p:cNvPr id="16" name="肘形连接符 15"/>
            <p:cNvCxnSpPr/>
            <p:nvPr/>
          </p:nvCxnSpPr>
          <p:spPr>
            <a:xfrm rot="16200000">
              <a:off x="1599" y="4046"/>
              <a:ext cx="1746" cy="281"/>
            </a:xfrm>
            <a:prstGeom prst="bentConnector3">
              <a:avLst>
                <a:gd name="adj1" fmla="val 49971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216" y="8139"/>
              <a:ext cx="607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/>
                <a:t>数据收集：下载、爬取。</a:t>
              </a:r>
              <a:endParaRPr lang="zh-CN" altLang="en-US" sz="1600" b="1"/>
            </a:p>
            <a:p>
              <a:r>
                <a:rPr lang="zh-CN" altLang="en-US" sz="1600" b="1"/>
                <a:t>数据预处理：预处理、增强。</a:t>
              </a:r>
              <a:endParaRPr lang="zh-CN" altLang="en-US" sz="1600" b="1"/>
            </a:p>
            <a:p>
              <a:r>
                <a:rPr lang="zh-CN" altLang="en-US" sz="1600" b="1"/>
                <a:t>数据集定义和切分：训练、验证、测试。</a:t>
              </a:r>
              <a:endParaRPr lang="zh-CN" altLang="en-US" sz="1600" b="1"/>
            </a:p>
          </p:txBody>
        </p:sp>
        <p:cxnSp>
          <p:nvCxnSpPr>
            <p:cNvPr id="19" name="肘形连接符 18"/>
            <p:cNvCxnSpPr/>
            <p:nvPr/>
          </p:nvCxnSpPr>
          <p:spPr>
            <a:xfrm rot="5400000">
              <a:off x="4860" y="7076"/>
              <a:ext cx="1916" cy="941"/>
            </a:xfrm>
            <a:prstGeom prst="bentConnector3">
              <a:avLst>
                <a:gd name="adj1" fmla="val 50026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9686" y="3727"/>
              <a:ext cx="415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600" b="1"/>
                <a:t>对应问题</a:t>
              </a:r>
              <a:r>
                <a:rPr lang="zh-CN" altLang="en-US" sz="1600" b="1">
                  <a:sym typeface="+mn-ea"/>
                </a:rPr>
                <a:t>选用</a:t>
              </a:r>
              <a:r>
                <a:rPr lang="zh-CN" altLang="en-US" sz="1600" b="1"/>
                <a:t>合适的模型，</a:t>
              </a:r>
              <a:endParaRPr lang="zh-CN" altLang="en-US" sz="1600" b="1"/>
            </a:p>
            <a:p>
              <a:pPr algn="l"/>
              <a:r>
                <a:rPr lang="zh-CN" altLang="en-US" sz="1600" b="1"/>
                <a:t>编写对应的模型代码。</a:t>
              </a:r>
              <a:endParaRPr lang="en-US" altLang="zh-CN" sz="1600" b="1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037" y="7586"/>
              <a:ext cx="544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600" b="1"/>
                <a:t>使用数据集启动对模型的训练，</a:t>
              </a:r>
              <a:endParaRPr lang="zh-CN" sz="1600" b="1"/>
            </a:p>
            <a:p>
              <a:r>
                <a:rPr lang="zh-CN" sz="1600" b="1"/>
                <a:t>围绕业务所需的模型目标进行调优。</a:t>
              </a:r>
              <a:endParaRPr lang="zh-CN" sz="1600" b="1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674" y="2808"/>
              <a:ext cx="45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/>
                <a:t>对</a:t>
              </a:r>
              <a:r>
                <a:rPr lang="zh-CN" sz="1600" b="1"/>
                <a:t>训练好的模型进行评估测试，</a:t>
              </a:r>
              <a:endParaRPr lang="zh-CN" sz="1600" b="1"/>
            </a:p>
            <a:p>
              <a:r>
                <a:rPr lang="zh-CN" sz="1600" b="1"/>
                <a:t>验证模型是否达到业务需求。</a:t>
              </a:r>
              <a:endParaRPr lang="zh-CN" sz="1600" b="1"/>
            </a:p>
          </p:txBody>
        </p:sp>
        <p:cxnSp>
          <p:nvCxnSpPr>
            <p:cNvPr id="23" name="肘形连接符 22"/>
            <p:cNvCxnSpPr>
              <a:endCxn id="20" idx="1"/>
            </p:cNvCxnSpPr>
            <p:nvPr/>
          </p:nvCxnSpPr>
          <p:spPr>
            <a:xfrm rot="16200000">
              <a:off x="9117" y="4478"/>
              <a:ext cx="860" cy="277"/>
            </a:xfrm>
            <a:prstGeom prst="bentConnector2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7" idx="2"/>
            </p:cNvCxnSpPr>
            <p:nvPr/>
          </p:nvCxnSpPr>
          <p:spPr>
            <a:xfrm rot="5400000">
              <a:off x="12659" y="6957"/>
              <a:ext cx="1582" cy="69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8" idx="0"/>
              <a:endCxn id="22" idx="2"/>
            </p:cNvCxnSpPr>
            <p:nvPr/>
          </p:nvCxnSpPr>
          <p:spPr>
            <a:xfrm rot="16200000" flipV="1">
              <a:off x="16405" y="4251"/>
              <a:ext cx="1329" cy="28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机器学习的流程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1630" y="1189355"/>
            <a:ext cx="1118743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800" b="1"/>
              <a:t>1.</a:t>
            </a:r>
            <a:r>
              <a:rPr lang="zh-CN" altLang="en-US" sz="2800" b="1"/>
              <a:t>问题定义</a:t>
            </a:r>
            <a:endParaRPr lang="zh-CN" altLang="en-US" sz="2800" b="1"/>
          </a:p>
          <a:p>
            <a:pPr algn="l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对现实问题进行分析，确定好问题的类型，这将直接影响算法的选择、模型评估标准。</a:t>
            </a:r>
            <a:endParaRPr lang="zh-CN" altLang="en-US" sz="2400" b="1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数据准备</a:t>
            </a:r>
            <a:endParaRPr lang="zh-CN" altLang="en-US" sz="2400" b="1">
              <a:solidFill>
                <a:srgbClr val="0D8ED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rgbClr val="06708D"/>
                </a:solidFill>
                <a:sym typeface="+mn-ea"/>
              </a:rPr>
              <a:t>（1）数据收集</a:t>
            </a:r>
            <a:endParaRPr lang="zh-CN" altLang="en-US" sz="2200" b="1">
              <a:solidFill>
                <a:srgbClr val="06708D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b="1">
                <a:solidFill>
                  <a:srgbClr val="D76739"/>
                </a:solidFill>
                <a:sym typeface="+mn-ea"/>
              </a:rPr>
              <a:t>根据问题的需要，下载、爬取相应的数据。</a:t>
            </a:r>
            <a:endParaRPr lang="zh-CN" altLang="en-US" sz="2000" b="1">
              <a:solidFill>
                <a:srgbClr val="06708D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rgbClr val="06708D"/>
                </a:solidFill>
                <a:sym typeface="+mn-ea"/>
              </a:rPr>
              <a:t>（2）数据预处理</a:t>
            </a:r>
            <a:endParaRPr lang="zh-CN" altLang="en-US" sz="2400" b="1">
              <a:solidFill>
                <a:srgbClr val="0D8ED4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b="1">
                <a:solidFill>
                  <a:srgbClr val="D76739"/>
                </a:solidFill>
                <a:sym typeface="+mn-ea"/>
              </a:rPr>
              <a:t>数据集或多或少都会存在数据缺失、分布不均衡、存在异常数据、混有无关紧要的数据等诸多数据不规范的问题，这就需要我们对收集到的数据进行进一步的处理，叫做“数据预处理”。</a:t>
            </a:r>
            <a:endParaRPr lang="zh-CN" altLang="en-US" sz="2000" b="1">
              <a:solidFill>
                <a:srgbClr val="D76739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机器学习的流程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1630" y="1189355"/>
            <a:ext cx="111874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数据准备</a:t>
            </a:r>
            <a:endParaRPr lang="zh-CN" altLang="en-US" sz="2400" b="1">
              <a:solidFill>
                <a:srgbClr val="0D8ED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rgbClr val="06708D"/>
                </a:solidFill>
                <a:sym typeface="+mn-ea"/>
              </a:rPr>
              <a:t>（3）数据集分割</a:t>
            </a:r>
            <a:endParaRPr lang="zh-CN" altLang="en-US" sz="2400" b="1">
              <a:solidFill>
                <a:srgbClr val="0D8ED4"/>
              </a:solidFill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b="1">
                <a:solidFill>
                  <a:srgbClr val="D76739"/>
                </a:solidFill>
                <a:sym typeface="+mn-ea"/>
              </a:rPr>
              <a:t>一般需要将样本分成独立的两部分：训练集(train set)和测试集(test set)。其中训练集用来训练模型，测试集用来检验训练好的模型的准确率。</a:t>
            </a:r>
            <a:endParaRPr lang="zh-CN" altLang="en-US" sz="2000" b="1">
              <a:solidFill>
                <a:srgbClr val="D76739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3.模型选择和开发</a:t>
            </a:r>
            <a:endParaRPr lang="zh-CN" altLang="en-US" sz="2000" b="1">
              <a:solidFill>
                <a:srgbClr val="0D8ED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根据确定的问题类型，选择合适的模型，编写代码实现模型。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机器学习的流程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41630" y="1266825"/>
            <a:ext cx="111874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800" b="1">
                <a:sym typeface="+mn-ea"/>
              </a:rPr>
              <a:t>4.模型训练和调优</a:t>
            </a:r>
            <a:endParaRPr sz="2800" b="1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ym typeface="+mn-ea"/>
              </a:rPr>
              <a:t>使用训练数据集启动对模型的训练</a:t>
            </a:r>
            <a:r>
              <a:rPr lang="zh-CN" sz="2400" b="1">
                <a:sym typeface="+mn-ea"/>
              </a:rPr>
              <a:t>，即根据训练数据集寻找模型参数，最终得到训练好的模型。</a:t>
            </a:r>
            <a:endParaRPr sz="2800" b="1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800" b="1">
                <a:sym typeface="+mn-ea"/>
              </a:rPr>
              <a:t>5.模型评估测试</a:t>
            </a:r>
            <a:endParaRPr sz="2800" b="1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400" b="1">
                <a:sym typeface="+mn-ea"/>
              </a:rPr>
              <a:t>对训练好的模型使用测试数据集对模型进行评估测试，验证模型是否达到业务需求。</a:t>
            </a:r>
            <a:endParaRPr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 rot="2968493">
            <a:off x="7178043" y="341404"/>
            <a:ext cx="6571333" cy="8927004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5999" y="4658673"/>
            <a:ext cx="344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762549" y="5582003"/>
            <a:ext cx="289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71991" y="5620103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THANKS FOR YOUR ATTENTION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614805"/>
            <a:ext cx="2590800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 </a:t>
            </a:r>
            <a:r>
              <a:rPr lang="en-US" altLang="zh-CN" dirty="0" smtClean="0"/>
              <a:t>content</a:t>
            </a:r>
            <a:endParaRPr lang="zh-CN" altLang="en-US" dirty="0"/>
          </a:p>
        </p:txBody>
      </p:sp>
      <p:grpSp>
        <p:nvGrpSpPr>
          <p:cNvPr id="5" name="组合 38"/>
          <p:cNvGrpSpPr/>
          <p:nvPr/>
        </p:nvGrpSpPr>
        <p:grpSpPr bwMode="auto">
          <a:xfrm>
            <a:off x="4668838" y="1764983"/>
            <a:ext cx="5818187" cy="2751137"/>
            <a:chOff x="4668961" y="1520691"/>
            <a:chExt cx="4346331" cy="2750245"/>
          </a:xfrm>
        </p:grpSpPr>
        <p:grpSp>
          <p:nvGrpSpPr>
            <p:cNvPr id="31" name="组合 13"/>
            <p:cNvGrpSpPr/>
            <p:nvPr/>
          </p:nvGrpSpPr>
          <p:grpSpPr bwMode="auto">
            <a:xfrm>
              <a:off x="4684591" y="1520691"/>
              <a:ext cx="4330701" cy="1186302"/>
              <a:chOff x="0" y="-8800"/>
              <a:chExt cx="4331070" cy="1187424"/>
            </a:xfrm>
          </p:grpSpPr>
          <p:sp>
            <p:nvSpPr>
              <p:cNvPr id="32" name="任意多边形 45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 126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4" name="文本框 69"/>
              <p:cNvSpPr txBox="1">
                <a:spLocks noChangeArrowheads="1"/>
              </p:cNvSpPr>
              <p:nvPr/>
            </p:nvSpPr>
            <p:spPr bwMode="auto">
              <a:xfrm>
                <a:off x="1738194" y="-8800"/>
                <a:ext cx="2457689" cy="1187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什么是机器学习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15"/>
            <p:cNvGrpSpPr/>
            <p:nvPr/>
          </p:nvGrpSpPr>
          <p:grpSpPr bwMode="auto">
            <a:xfrm>
              <a:off x="4668961" y="2595632"/>
              <a:ext cx="4330701" cy="1201215"/>
              <a:chOff x="0" y="0"/>
              <a:chExt cx="4331070" cy="1199020"/>
            </a:xfrm>
          </p:grpSpPr>
          <p:sp>
            <p:nvSpPr>
              <p:cNvPr id="37" name="任意多边形 53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127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9" name="文本框 69"/>
              <p:cNvSpPr txBox="1">
                <a:spLocks noChangeArrowheads="1"/>
              </p:cNvSpPr>
              <p:nvPr/>
            </p:nvSpPr>
            <p:spPr bwMode="auto">
              <a:xfrm>
                <a:off x="1727372" y="0"/>
                <a:ext cx="2369840" cy="11990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机器学习应用场景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" name="组合 17"/>
            <p:cNvGrpSpPr/>
            <p:nvPr/>
          </p:nvGrpSpPr>
          <p:grpSpPr bwMode="auto">
            <a:xfrm>
              <a:off x="4668961" y="3697882"/>
              <a:ext cx="4330701" cy="573054"/>
              <a:chOff x="0" y="0"/>
              <a:chExt cx="4331070" cy="572008"/>
            </a:xfrm>
          </p:grpSpPr>
          <p:sp>
            <p:nvSpPr>
              <p:cNvPr id="42" name="任意多边形 63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 129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4" name="文本框 69"/>
              <p:cNvSpPr txBox="1">
                <a:spLocks noChangeArrowheads="1"/>
              </p:cNvSpPr>
              <p:nvPr/>
            </p:nvSpPr>
            <p:spPr bwMode="auto">
              <a:xfrm>
                <a:off x="1727372" y="1"/>
                <a:ext cx="2529568" cy="459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 dirty="0" smtClean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机器学习的流程</a:t>
                </a:r>
                <a:endParaRPr lang="zh-CN" altLang="en-US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zh-CN" altLang="en-US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</a:t>
                </a: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</a:t>
                </a:r>
                <a:endPara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7296150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1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什么是机器学习</a:t>
              </a:r>
              <a:endParaRPr lang="zh-CN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第一节</a:t>
              </a:r>
              <a:endParaRPr lang="zh-CN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直角三角形 4"/>
          <p:cNvSpPr>
            <a:spLocks noChangeArrowheads="1"/>
          </p:cNvSpPr>
          <p:nvPr/>
        </p:nvSpPr>
        <p:spPr bwMode="auto">
          <a:xfrm rot="-54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 smtClean="0"/>
              <a:t>什么是机器学习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53" y="114288"/>
            <a:ext cx="1653390" cy="216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3875" y="1231265"/>
            <a:ext cx="94938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淘宝、爱奇艺、QQ音乐等都有类似的推荐功能，它们是如何知道用户的喜好呢？</a:t>
            </a:r>
            <a:endParaRPr lang="zh-CN" altLang="en-US" sz="2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885440"/>
            <a:ext cx="9138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这些推荐系统背后的秘密武器正是</a:t>
            </a:r>
            <a:r>
              <a:rPr lang="zh-CN" altLang="en-US" sz="28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机器学习</a:t>
            </a:r>
            <a:endParaRPr lang="zh-CN" altLang="en-US" sz="28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8325" y="3933190"/>
            <a:ext cx="107537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b="1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是研究计算机怎样模拟或实现人类的学习行为，以获取新的知识或技能，重新组织已有的知识结构使之不断改善自身的性能。</a:t>
            </a:r>
            <a:endParaRPr lang="zh-CN" altLang="en-US" sz="2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直角三角形 4"/>
          <p:cNvSpPr>
            <a:spLocks noChangeArrowheads="1"/>
          </p:cNvSpPr>
          <p:nvPr/>
        </p:nvSpPr>
        <p:spPr bwMode="auto">
          <a:xfrm rot="-54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 smtClean="0"/>
              <a:t>什么是机器学习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75105" y="5631180"/>
            <a:ext cx="78670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山鸢尾(setosa)、变色鸢尾(versicolor)和维吉尼亚鸢尾(virginica)</a:t>
            </a:r>
            <a:endParaRPr lang="zh-CN" alt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5" name="图片 4" descr="}VO@04)_AY5RDC{W4AD7Q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3520" y="1837690"/>
            <a:ext cx="7200000" cy="3830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8435" y="1191895"/>
            <a:ext cx="809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</a:rPr>
              <a:t>如何让机器识别下面的鸢尾花分别属于哪一类？</a:t>
            </a:r>
            <a:endParaRPr lang="zh-CN" altLang="en-US" sz="2400" b="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直角三角形 4"/>
          <p:cNvSpPr>
            <a:spLocks noChangeArrowheads="1"/>
          </p:cNvSpPr>
          <p:nvPr/>
        </p:nvSpPr>
        <p:spPr bwMode="auto">
          <a:xfrm rot="-54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 smtClean="0"/>
              <a:t>什么是机器学习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7" name="图片 6" descr="2D@Q62LK287KI]W817O{X$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230" y="1263015"/>
            <a:ext cx="7200000" cy="2538768"/>
          </a:xfrm>
          <a:prstGeom prst="rect">
            <a:avLst/>
          </a:prstGeom>
        </p:spPr>
      </p:pic>
      <p:pic>
        <p:nvPicPr>
          <p:cNvPr id="9" name="图片 8" descr="(N80D~~[7CP`2K71@@MW1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80" y="4234815"/>
            <a:ext cx="8640000" cy="2164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直角三角形 4"/>
          <p:cNvSpPr>
            <a:spLocks noChangeArrowheads="1"/>
          </p:cNvSpPr>
          <p:nvPr/>
        </p:nvSpPr>
        <p:spPr bwMode="auto">
          <a:xfrm rot="-54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 smtClean="0"/>
              <a:t>什么是机器学习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110" y="4545965"/>
            <a:ext cx="114452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简单来说，机器学习就是通过算法，使得机器能从大量历史数据中学习规律，并利用规律对新的样本做智能识别或对未来做预测。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与传统的为解决特定任务而实现的各种软件程序不同，机器学习是用大量的数据来“训练”，通过各种算法从数据中学习如何完成任务。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97305" y="1108075"/>
            <a:ext cx="9597390" cy="2840355"/>
            <a:chOff x="2097" y="710"/>
            <a:chExt cx="15114" cy="4473"/>
          </a:xfrm>
        </p:grpSpPr>
        <p:sp>
          <p:nvSpPr>
            <p:cNvPr id="6" name="椭圆 5"/>
            <p:cNvSpPr/>
            <p:nvPr/>
          </p:nvSpPr>
          <p:spPr>
            <a:xfrm>
              <a:off x="6459" y="2803"/>
              <a:ext cx="2381" cy="2381"/>
            </a:xfrm>
            <a:prstGeom prst="ellipse">
              <a:avLst/>
            </a:prstGeom>
            <a:solidFill>
              <a:srgbClr val="0070C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200" b="1"/>
                <a:t>机器学习算法</a:t>
              </a:r>
              <a:endParaRPr lang="zh-CN" altLang="en-US" sz="2200" b="1"/>
            </a:p>
          </p:txBody>
        </p:sp>
        <p:sp>
          <p:nvSpPr>
            <p:cNvPr id="7" name="椭圆 6"/>
            <p:cNvSpPr/>
            <p:nvPr/>
          </p:nvSpPr>
          <p:spPr>
            <a:xfrm>
              <a:off x="10715" y="2803"/>
              <a:ext cx="2381" cy="2381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b="1"/>
                <a:t>模型</a:t>
              </a:r>
              <a:endParaRPr lang="zh-CN" altLang="en-US" sz="2400" b="1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9095" y="4005"/>
              <a:ext cx="1417" cy="1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4823" y="4066"/>
              <a:ext cx="1417" cy="1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13445" y="3987"/>
              <a:ext cx="1417" cy="1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97" y="3657"/>
              <a:ext cx="248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    </a:t>
              </a:r>
              <a:r>
                <a:rPr lang="zh-CN" altLang="en-US" sz="2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训练数据</a:t>
              </a:r>
              <a:endPara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163" y="3657"/>
              <a:ext cx="2048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</a:t>
              </a:r>
              <a:endPara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11869" y="1546"/>
              <a:ext cx="18" cy="10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0999" y="710"/>
              <a:ext cx="257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样例输入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直角三角形 4"/>
          <p:cNvSpPr>
            <a:spLocks noChangeArrowheads="1"/>
          </p:cNvSpPr>
          <p:nvPr/>
        </p:nvSpPr>
        <p:spPr bwMode="auto">
          <a:xfrm rot="-54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 smtClean="0"/>
              <a:t>什么是机器学习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1233170" y="1356995"/>
            <a:ext cx="8859520" cy="3084195"/>
            <a:chOff x="1957" y="2137"/>
            <a:chExt cx="13952" cy="4857"/>
          </a:xfrm>
        </p:grpSpPr>
        <p:sp>
          <p:nvSpPr>
            <p:cNvPr id="5" name="矩形 4"/>
            <p:cNvSpPr/>
            <p:nvPr/>
          </p:nvSpPr>
          <p:spPr>
            <a:xfrm>
              <a:off x="4274" y="5775"/>
              <a:ext cx="1952" cy="1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</a:rPr>
                <a:t>模型</a:t>
              </a:r>
              <a:endPara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804" y="3874"/>
              <a:ext cx="2892" cy="85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2000" b="1"/>
                <a:t>历史数据</a:t>
              </a:r>
              <a:endParaRPr lang="zh-CN" altLang="en-US" sz="2000" b="1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5224" y="4807"/>
              <a:ext cx="0" cy="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41" y="4932"/>
              <a:ext cx="101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训练</a:t>
              </a:r>
              <a:endParaRPr lang="zh-CN" altLang="en-US" b="1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3122" y="6385"/>
              <a:ext cx="1134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116" y="5801"/>
              <a:ext cx="10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输入</a:t>
              </a:r>
              <a:endPara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57" y="5872"/>
              <a:ext cx="109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新的</a:t>
              </a:r>
              <a:endParaRPr lang="zh-CN" altLang="en-US" b="1"/>
            </a:p>
            <a:p>
              <a:r>
                <a:rPr lang="zh-CN" altLang="en-US" b="1"/>
                <a:t>数据</a:t>
              </a:r>
              <a:endParaRPr lang="zh-CN" altLang="en-US" b="1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6212" y="6381"/>
              <a:ext cx="1134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240" y="5814"/>
              <a:ext cx="10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预测</a:t>
              </a:r>
              <a:endPara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488" y="5910"/>
              <a:ext cx="109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未知属性</a:t>
              </a:r>
              <a:endParaRPr lang="zh-CN" altLang="en-US" b="1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648" y="5737"/>
              <a:ext cx="1952" cy="1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</a:rPr>
                <a:t>规律</a:t>
              </a:r>
              <a:endPara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1178" y="3836"/>
              <a:ext cx="2892" cy="85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2000" b="1"/>
                <a:t>经验</a:t>
              </a:r>
              <a:endParaRPr lang="zh-CN" altLang="en-US" sz="2000" b="1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12598" y="4769"/>
              <a:ext cx="0" cy="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715" y="4894"/>
              <a:ext cx="101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归纳</a:t>
              </a:r>
              <a:endParaRPr lang="zh-CN" altLang="en-US" b="1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10496" y="6347"/>
              <a:ext cx="1134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0490" y="5763"/>
              <a:ext cx="10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输入</a:t>
              </a:r>
              <a:endPara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331" y="5834"/>
              <a:ext cx="109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新的</a:t>
              </a:r>
              <a:endParaRPr lang="zh-CN" altLang="en-US" b="1"/>
            </a:p>
            <a:p>
              <a:r>
                <a:rPr lang="zh-CN" altLang="en-US" b="1"/>
                <a:t>问题</a:t>
              </a:r>
              <a:endParaRPr lang="zh-CN" altLang="en-US" b="1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V="1">
              <a:off x="13586" y="6343"/>
              <a:ext cx="1134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3614" y="5776"/>
              <a:ext cx="10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预测</a:t>
              </a:r>
              <a:endPara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811" y="6042"/>
              <a:ext cx="10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未来</a:t>
              </a:r>
              <a:endParaRPr lang="zh-CN" altLang="en-US" b="1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2074" y="2137"/>
              <a:ext cx="1100" cy="141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9" y="2137"/>
              <a:ext cx="2582" cy="1417"/>
            </a:xfrm>
            <a:prstGeom prst="rect">
              <a:avLst/>
            </a:prstGeom>
          </p:spPr>
        </p:pic>
        <p:cxnSp>
          <p:nvCxnSpPr>
            <p:cNvPr id="39" name="直接连接符 38"/>
            <p:cNvCxnSpPr/>
            <p:nvPr/>
          </p:nvCxnSpPr>
          <p:spPr>
            <a:xfrm>
              <a:off x="9077" y="2254"/>
              <a:ext cx="0" cy="472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150" y="2254"/>
              <a:ext cx="19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机器学习</a:t>
              </a:r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234" y="2254"/>
              <a:ext cx="19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人类</a:t>
              </a:r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90880" y="4661535"/>
            <a:ext cx="109588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机器学习中的“训练”与“预测”过程可以可以对应到人类的“归纳”与“预测”过程。通过这样的对应，我们可以发现机器学习是对人类在生活中学习成长的一个模拟。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直角三角形 4"/>
          <p:cNvSpPr>
            <a:spLocks noChangeArrowheads="1"/>
          </p:cNvSpPr>
          <p:nvPr/>
        </p:nvSpPr>
        <p:spPr bwMode="auto">
          <a:xfrm rot="-54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dirty="0" smtClean="0">
                <a:sym typeface="+mn-ea"/>
              </a:rPr>
              <a:t>机器学习、深度学习和人工智能之间的关系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8630" y="1231265"/>
            <a:ext cx="11634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基本上，机器学习是人工智能的一个子集，深度学习则是机器学习的一个分支。如果把三者的关系用图来表明的话，则是下图：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55645" y="6024880"/>
            <a:ext cx="361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defRPr/>
            </a:pPr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人工智能 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&gt; </a:t>
            </a:r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机器学习 </a:t>
            </a:r>
            <a:r>
              <a:rPr lang="en-US" altLang="zh-CN" kern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&gt; </a:t>
            </a:r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深度学习</a:t>
            </a:r>
            <a:endParaRPr lang="zh-CN" altLang="en-US"/>
          </a:p>
        </p:txBody>
      </p:sp>
      <p:pic>
        <p:nvPicPr>
          <p:cNvPr id="4" name="图片 -2147482218" descr="人工智能-机器学习-深度学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948" y="2519363"/>
            <a:ext cx="6480000" cy="3310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</Words>
  <Application>WPS 演示</Application>
  <PresentationFormat>自定义</PresentationFormat>
  <Paragraphs>188</Paragraphs>
  <Slides>19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Arial Unicode MS</vt:lpstr>
      <vt:lpstr>微软雅黑</vt:lpstr>
      <vt:lpstr>Calibri</vt:lpstr>
      <vt:lpstr>微软雅黑 Light</vt:lpstr>
      <vt:lpstr>黑体</vt:lpstr>
      <vt:lpstr>Arial Unicode MS</vt:lpstr>
      <vt:lpstr>Calibri Light</vt:lpstr>
      <vt:lpstr>Office 主题</vt:lpstr>
      <vt:lpstr>PowerPoint 演示文稿</vt:lpstr>
      <vt:lpstr>目录 content</vt:lpstr>
      <vt:lpstr>PowerPoint 演示文稿</vt:lpstr>
      <vt:lpstr>什么是机器学习？</vt:lpstr>
      <vt:lpstr>什么是机器学习？</vt:lpstr>
      <vt:lpstr>什么是机器学习？</vt:lpstr>
      <vt:lpstr>什么是机器学习？</vt:lpstr>
      <vt:lpstr>什么是机器学习？</vt:lpstr>
      <vt:lpstr>机器学习、深度学习和人工智能之间的关系</vt:lpstr>
      <vt:lpstr>机器学习、深度学习和人工智能之间的关系</vt:lpstr>
      <vt:lpstr>PowerPoint 演示文稿</vt:lpstr>
      <vt:lpstr>机器学习应用场景</vt:lpstr>
      <vt:lpstr>机器学习应用场景</vt:lpstr>
      <vt:lpstr>PowerPoint 演示文稿</vt:lpstr>
      <vt:lpstr>机器学习的流程</vt:lpstr>
      <vt:lpstr>机器学习的流程</vt:lpstr>
      <vt:lpstr>机器学习的流程</vt:lpstr>
      <vt:lpstr>机器学习的流程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Bear</cp:lastModifiedBy>
  <cp:revision>528</cp:revision>
  <cp:lastPrinted>2016-10-22T06:45:00Z</cp:lastPrinted>
  <dcterms:created xsi:type="dcterms:W3CDTF">2015-12-07T16:40:00Z</dcterms:created>
  <dcterms:modified xsi:type="dcterms:W3CDTF">2022-11-09T11:51:59Z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2052-11.8.6.8811</vt:lpwstr>
  </property>
</Properties>
</file>