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60" r:id="rId3"/>
    <p:sldId id="417" r:id="rId5"/>
    <p:sldId id="418" r:id="rId6"/>
    <p:sldId id="586" r:id="rId7"/>
    <p:sldId id="753" r:id="rId8"/>
    <p:sldId id="772" r:id="rId9"/>
    <p:sldId id="773" r:id="rId10"/>
    <p:sldId id="754" r:id="rId11"/>
    <p:sldId id="774" r:id="rId12"/>
    <p:sldId id="755" r:id="rId13"/>
    <p:sldId id="775" r:id="rId14"/>
    <p:sldId id="776" r:id="rId15"/>
    <p:sldId id="777" r:id="rId16"/>
    <p:sldId id="778" r:id="rId17"/>
    <p:sldId id="779" r:id="rId18"/>
    <p:sldId id="780" r:id="rId19"/>
    <p:sldId id="265" r:id="rId20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739"/>
    <a:srgbClr val="06708D"/>
    <a:srgbClr val="0D8ED4"/>
    <a:srgbClr val="0B428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>
        <p:scale>
          <a:sx n="50" d="100"/>
          <a:sy n="50" d="100"/>
        </p:scale>
        <p:origin x="-845" y="-14"/>
      </p:cViewPr>
      <p:guideLst>
        <p:guide orient="horz" pos="1062"/>
        <p:guide pos="71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937385" y="-143891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963795" y="-3116580"/>
            <a:ext cx="8645525" cy="7019925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55770" y="70485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算法的分类模型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en-US" sz="2800" b="1">
                <a:solidFill>
                  <a:srgbClr val="06708D"/>
                </a:solidFill>
                <a:sym typeface="+mn-ea"/>
              </a:rPr>
              <a:t>K</a:t>
            </a:r>
            <a:r>
              <a:rPr sz="2800" b="1">
                <a:solidFill>
                  <a:srgbClr val="06708D"/>
                </a:solidFill>
                <a:sym typeface="+mn-ea"/>
              </a:rPr>
              <a:t>最近邻算法中k的选取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K最近邻算法中的k值我们应该怎么选取呢？k为多少效果最好呢？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890" y="2726055"/>
            <a:ext cx="101193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chemeClr val="tx1"/>
                </a:solidFill>
                <a:sym typeface="+mn-ea"/>
              </a:rPr>
              <a:t>如果我们选取较小的k值，那么就会意味着我们的整体模型会变得复杂，容易发生过拟合。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en-US" sz="2800" b="1">
                <a:solidFill>
                  <a:srgbClr val="06708D"/>
                </a:solidFill>
                <a:sym typeface="+mn-ea"/>
              </a:rPr>
              <a:t>K</a:t>
            </a:r>
            <a:r>
              <a:rPr sz="2800" b="1">
                <a:solidFill>
                  <a:srgbClr val="06708D"/>
                </a:solidFill>
                <a:sym typeface="+mn-ea"/>
              </a:rPr>
              <a:t>最近邻算法中k的选取</a:t>
            </a:r>
            <a:endParaRPr sz="28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假设我们选取k=1这个极端情况，我们有训练数据和待分类点如下图：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5265" y="2694940"/>
            <a:ext cx="6228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我们能够看出来绿色圆点离红色的三角形最近，k又等于1，我们最终判定待分类点是红色的三角形。</a:t>
            </a:r>
            <a:endParaRPr lang="zh-CN" altLang="en-US" sz="2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9880" y="4237355"/>
            <a:ext cx="62287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由这个</a:t>
            </a:r>
            <a:r>
              <a:rPr lang="zh-CN" sz="2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例子我们很容易能够感觉出问题了，如果</a:t>
            </a:r>
            <a:r>
              <a:rPr lang="en-US" sz="2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sz="2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太小了，比如等于</a:t>
            </a:r>
            <a:r>
              <a:rPr lang="en-US" sz="2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2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，那么模型就太复杂了，我们很容易学习到噪声，也就非常容易判定为噪声类别。</a:t>
            </a:r>
            <a:endParaRPr lang="zh-CN" altLang="en-US" sz="2200" b="1">
              <a:sym typeface="+mn-ea"/>
            </a:endParaRPr>
          </a:p>
        </p:txBody>
      </p:sp>
      <p:pic>
        <p:nvPicPr>
          <p:cNvPr id="56" name="图片 56" descr="knn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718" y="2799398"/>
            <a:ext cx="3240000" cy="2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en-US" sz="2800" b="1">
                <a:solidFill>
                  <a:srgbClr val="06708D"/>
                </a:solidFill>
                <a:sym typeface="+mn-ea"/>
              </a:rPr>
              <a:t>K</a:t>
            </a:r>
            <a:r>
              <a:rPr sz="2800" b="1">
                <a:solidFill>
                  <a:srgbClr val="06708D"/>
                </a:solidFill>
                <a:sym typeface="+mn-ea"/>
              </a:rPr>
              <a:t>最近邻算法中k的选取</a:t>
            </a:r>
            <a:endParaRPr sz="28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如果k大一点，假设k=7，离圆点最近的7个邻居中，蓝色正方形有5个，少数服从多数，我们判断出圆点属于正方形类，我们很容易得到正确的分类，如下图：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7" name="图片 57" descr="knn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5273" y="3287713"/>
            <a:ext cx="3600000" cy="2622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en-US" sz="2800" b="1">
                <a:solidFill>
                  <a:srgbClr val="06708D"/>
                </a:solidFill>
                <a:sym typeface="+mn-ea"/>
              </a:rPr>
              <a:t>K</a:t>
            </a:r>
            <a:r>
              <a:rPr sz="2800" b="1">
                <a:solidFill>
                  <a:srgbClr val="06708D"/>
                </a:solidFill>
                <a:sym typeface="+mn-ea"/>
              </a:rPr>
              <a:t>最近邻算法中k的选取</a:t>
            </a:r>
            <a:endParaRPr sz="28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假设选择极端值k=N（N为训练样本的个数），那么，我们统计出红色三角形是5个，蓝色方形个数是6个，就会得出绿色圆点是属于蓝色方形的错误结论，如下图。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0640" y="3165475"/>
            <a:ext cx="62287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200" b="1">
                <a:sym typeface="+mn-ea"/>
              </a:rPr>
              <a:t>如果我们选取较大的k值，就相当于用较大邻域中的训练数据进行预测，这时与待分类实例较远的（不相似）训练实例也会对预测起作用，使预测发生错误，k值的增大意味着整体模型变得简单。</a:t>
            </a:r>
            <a:endParaRPr sz="2200" b="1">
              <a:sym typeface="+mn-ea"/>
            </a:endParaRPr>
          </a:p>
        </p:txBody>
      </p:sp>
      <p:pic>
        <p:nvPicPr>
          <p:cNvPr id="58" name="图片 58" descr="knn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733" y="3463608"/>
            <a:ext cx="2880000" cy="2723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en-US" sz="2800" b="1">
                <a:solidFill>
                  <a:srgbClr val="06708D"/>
                </a:solidFill>
                <a:sym typeface="+mn-ea"/>
              </a:rPr>
              <a:t>K</a:t>
            </a:r>
            <a:r>
              <a:rPr sz="2800" b="1">
                <a:solidFill>
                  <a:srgbClr val="06708D"/>
                </a:solidFill>
                <a:sym typeface="+mn-ea"/>
              </a:rPr>
              <a:t>最近邻算法中k的选取</a:t>
            </a:r>
            <a:endParaRPr sz="28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由此可知，选取不同的k值，会对结果造成很大的影响，那么我们一般怎么选取呢？</a:t>
            </a:r>
            <a:endParaRPr lang="zh-CN" altLang="en-US" sz="24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k值的选取，既不能太大，也不能太小，何值为最好，需要实验调整参数确定。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.距离的度量</a:t>
            </a:r>
            <a:endParaRPr sz="2800" b="1">
              <a:solidFill>
                <a:srgbClr val="06708D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K最近邻算法是在训练数据集中找到与该实例最邻近的K个实例，这K个实例的多数属于某个类，我们就说预测点属于哪个类。</a:t>
            </a:r>
            <a:endParaRPr lang="zh-CN" altLang="en-US" sz="24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600" b="1">
                <a:solidFill>
                  <a:srgbClr val="06708D"/>
                </a:solidFill>
                <a:sym typeface="+mn-ea"/>
              </a:rPr>
              <a:t>定义中所说的最邻近是如何度量呢？我们怎么知道谁跟测试点最邻近？</a:t>
            </a:r>
            <a:endParaRPr lang="zh-CN" altLang="en-US" sz="2600" b="1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与该实例最近邻的k个实例，这个最近邻的定义是通过不同距离函数来定义，我们最常用的是</a:t>
            </a:r>
            <a:r>
              <a:rPr lang="zh-CN" altLang="en-US" sz="2400" b="1">
                <a:solidFill>
                  <a:srgbClr val="D76739"/>
                </a:solidFill>
                <a:sym typeface="+mn-ea"/>
              </a:rPr>
              <a:t>欧式距离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最近邻算法的关键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040" y="109474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.距离的度量</a:t>
            </a:r>
            <a:endParaRPr sz="2800" b="1">
              <a:solidFill>
                <a:srgbClr val="06708D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欧式距离就是应用勾股定理计算两个点的直线距离。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二维空间的公式，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为点（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,y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）与点（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,y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之间的欧式距离。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1081" y="2979523"/>
          <a:ext cx="540067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676400" imgH="279400" progId="Equation.KSEE3">
                  <p:embed/>
                </p:oleObj>
              </mc:Choice>
              <mc:Fallback>
                <p:oleObj name="" r:id="rId1" imgW="16764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1081" y="2979523"/>
                        <a:ext cx="5400675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4040" y="3956050"/>
            <a:ext cx="111874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维空间的公式</a:t>
            </a:r>
            <a:r>
              <a:rPr lang="en-US" sz="2400" b="1">
                <a:solidFill>
                  <a:schemeClr val="tx1"/>
                </a:solidFill>
                <a:sym typeface="+mn-ea"/>
              </a:rPr>
              <a:t>:</a:t>
            </a:r>
            <a:endParaRPr lang="zh-CN" altLang="en-US" sz="2400" b="1">
              <a:solidFill>
                <a:srgbClr val="D76739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2400" b="1"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8530" y="4773930"/>
          <a:ext cx="898105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4013200" imgH="482600" progId="Equation.KSEE3">
                  <p:embed/>
                </p:oleObj>
              </mc:Choice>
              <mc:Fallback>
                <p:oleObj name="" r:id="rId3" imgW="4013200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30" y="4773930"/>
                        <a:ext cx="8981053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668838" y="1754188"/>
            <a:ext cx="5818187" cy="2751137"/>
            <a:chOff x="4668961" y="1520691"/>
            <a:chExt cx="4346331" cy="2750245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829676"/>
              <a:chOff x="0" y="-8800"/>
              <a:chExt cx="4331070" cy="830461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38194" y="-8800"/>
                <a:ext cx="2457689" cy="830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</a:t>
                </a: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最近邻算法原理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95632"/>
              <a:ext cx="4330701" cy="829676"/>
              <a:chOff x="0" y="0"/>
              <a:chExt cx="4331070" cy="828160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82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</a:t>
                </a:r>
                <a:r>
                  <a:rPr lang="zh-CN" altLang="en-US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最近邻算法流程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9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</a:t>
                </a: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最近邻算法关键</a:t>
                </a:r>
                <a:endParaRPr lang="zh-CN" altLang="en-US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2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</a:t>
              </a: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最近邻算法原理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最近邻算法原理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假设有两个不同类别的数据，分别用</a:t>
            </a:r>
            <a:r>
              <a:rPr lang="zh-CN" sz="2400" b="1"/>
              <a:t>红色</a:t>
            </a:r>
            <a:r>
              <a:rPr sz="2400" b="1"/>
              <a:t>小三角形和</a:t>
            </a:r>
            <a:r>
              <a:rPr lang="zh-CN" sz="2400" b="1"/>
              <a:t>蓝色</a:t>
            </a:r>
            <a:r>
              <a:rPr sz="2400" b="1"/>
              <a:t>小正方形表示，图中间那个绿色的圆</a:t>
            </a:r>
            <a:r>
              <a:rPr lang="zh-CN" sz="2400" b="1"/>
              <a:t>点</a:t>
            </a:r>
            <a:r>
              <a:rPr sz="2400" b="1"/>
              <a:t>所标示的数据则是待分类的数据</a:t>
            </a:r>
            <a:r>
              <a:rPr lang="zh-CN" sz="2400" b="1"/>
              <a:t>，现在这个新的圆点应该属于哪个分类呢？</a:t>
            </a:r>
            <a:endParaRPr 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463550" y="5457825"/>
            <a:ext cx="109442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/>
              <a:t>K最近邻(K-Nearest Neighbor，KNN)算法的核心思想就是距离的比较，即离谁近，</a:t>
            </a:r>
            <a:endParaRPr lang="zh-CN" altLang="en-US" sz="2400" b="1"/>
          </a:p>
          <a:p>
            <a:pPr algn="l">
              <a:lnSpc>
                <a:spcPct val="150000"/>
              </a:lnSpc>
            </a:pPr>
            <a:r>
              <a:rPr lang="zh-CN" altLang="en-US" sz="2400" b="1"/>
              <a:t>就和谁属于同一分类。</a:t>
            </a:r>
            <a:endParaRPr lang="zh-CN" altLang="en-US" sz="2400" b="1"/>
          </a:p>
        </p:txBody>
      </p:sp>
      <p:pic>
        <p:nvPicPr>
          <p:cNvPr id="50" name="图片 50" descr="kn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673" y="2754948"/>
            <a:ext cx="2880000" cy="209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最近邻算法原理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925" y="97536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 b="1">
                <a:solidFill>
                  <a:schemeClr val="tx1"/>
                </a:solidFill>
                <a:sym typeface="+mn-ea"/>
              </a:rPr>
              <a:t>假设K代表邻居的个数，从上图中，我们看到：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400" b="1">
              <a:solidFill>
                <a:srgbClr val="D76739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972945"/>
            <a:ext cx="1121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D8ED4"/>
                </a:solidFill>
                <a:sym typeface="+mn-ea"/>
              </a:rPr>
              <a:t>如果K=3，圆点最邻近的3个邻居是2个小三角形和1个小正方形，少数从服从多数，</a:t>
            </a:r>
            <a:endParaRPr sz="2400" b="1">
              <a:solidFill>
                <a:srgbClr val="0D8ED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D8ED4"/>
                </a:solidFill>
                <a:sym typeface="+mn-ea"/>
              </a:rPr>
              <a:t>基于统计的方法，判定圆点属于三角形一类。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96900" y="3399790"/>
            <a:ext cx="109131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D8ED4"/>
                </a:solidFill>
                <a:sym typeface="+mn-ea"/>
              </a:rPr>
              <a:t>如果K=5，圆点最邻近的5个邻居是2个三角形和3个正方形，还是少数服从多数，</a:t>
            </a:r>
            <a:endParaRPr sz="2400" b="1">
              <a:solidFill>
                <a:srgbClr val="0D8ED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D8ED4"/>
                </a:solidFill>
                <a:sym typeface="+mn-ea"/>
              </a:rPr>
              <a:t>基于统计的方法，判定圆点属于正方形一类。</a:t>
            </a:r>
            <a:endParaRPr lang="zh-CN" altLang="en-US" sz="2400" b="1">
              <a:solidFill>
                <a:srgbClr val="0D8ED4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420" y="4775200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由此我们看到，在KNN算法中，所选择的邻居都是已经正确分类的对象，对于新来的待分样本，只要找到离它最近的K个实例，按照少数服从多数原则，哪个类别多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就</a:t>
            </a:r>
            <a:r>
              <a:rPr sz="2400" b="1">
                <a:solidFill>
                  <a:schemeClr val="tx1"/>
                </a:solidFill>
                <a:sym typeface="+mn-ea"/>
              </a:rPr>
              <a:t>把它归为哪一类。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2" name="图片 52" descr="knn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9628" y="275908"/>
            <a:ext cx="2520000" cy="1835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dirty="0">
                <a:sym typeface="+mn-ea"/>
              </a:rPr>
              <a:t>最近邻算法原理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K最近邻算法，即是给定一个训练数据集，对新的输入实例，在训练数据集中找到与该实例最邻近的k个实例，这k个实例的多数属于某个类，就把该输入实例分类到这个类中。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</a:t>
              </a: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最近邻算法流程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dirty="0"/>
              <a:t>最近邻算法的流程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（1）计算已知类别数据集中的点与当前点之间的距离；</a:t>
            </a:r>
            <a:endParaRPr sz="2400" b="1">
              <a:solidFill>
                <a:srgbClr val="06708D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（2）按照距离递增次序排序；</a:t>
            </a:r>
            <a:endParaRPr sz="2400" b="1">
              <a:solidFill>
                <a:srgbClr val="06708D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（3）选取与当前点距离最小的k个点；</a:t>
            </a:r>
            <a:endParaRPr sz="2400" b="1">
              <a:solidFill>
                <a:srgbClr val="06708D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（4）确定前k个点所在类别的出现频率；</a:t>
            </a:r>
            <a:endParaRPr sz="2400" b="1">
              <a:solidFill>
                <a:srgbClr val="06708D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（5）返回前k个点所出现频率最高的类别作为当前点的预测分类。</a:t>
            </a:r>
            <a:endParaRPr sz="2400" b="1">
              <a:solidFill>
                <a:srgbClr val="06708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103235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</a:t>
              </a: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最近邻算法关键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自定义</PresentationFormat>
  <Paragraphs>119</Paragraphs>
  <Slides>17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微软雅黑</vt:lpstr>
      <vt:lpstr>Calibri</vt:lpstr>
      <vt:lpstr>Times New Roman</vt:lpstr>
      <vt:lpstr>Arial Unicode MS</vt:lpstr>
      <vt:lpstr>Calibri Light</vt:lpstr>
      <vt:lpstr>Office 主题</vt:lpstr>
      <vt:lpstr>Equation.KSEE3</vt:lpstr>
      <vt:lpstr>Equation.KSEE3</vt:lpstr>
      <vt:lpstr>PowerPoint 演示文稿</vt:lpstr>
      <vt:lpstr>目录 content</vt:lpstr>
      <vt:lpstr>PowerPoint 演示文稿</vt:lpstr>
      <vt:lpstr>K最近邻算法原理</vt:lpstr>
      <vt:lpstr>K最近邻算法原理</vt:lpstr>
      <vt:lpstr>K最近邻算法原理</vt:lpstr>
      <vt:lpstr>PowerPoint 演示文稿</vt:lpstr>
      <vt:lpstr>K最近邻算法的流程</vt:lpstr>
      <vt:lpstr>PowerPoint 演示文稿</vt:lpstr>
      <vt:lpstr>K最近邻算法的关键</vt:lpstr>
      <vt:lpstr>K最近邻算法的关键</vt:lpstr>
      <vt:lpstr>K最近邻算法的关键</vt:lpstr>
      <vt:lpstr>K最近邻算法的关键</vt:lpstr>
      <vt:lpstr>K最近邻算法的关键</vt:lpstr>
      <vt:lpstr>K最近邻算法的关键</vt:lpstr>
      <vt:lpstr>K最近邻算法的关键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Bear</cp:lastModifiedBy>
  <cp:revision>550</cp:revision>
  <cp:lastPrinted>2016-10-22T06:45:00Z</cp:lastPrinted>
  <dcterms:created xsi:type="dcterms:W3CDTF">2015-12-07T16:40:00Z</dcterms:created>
  <dcterms:modified xsi:type="dcterms:W3CDTF">2022-11-09T11:54:06Z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