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60" r:id="rId3"/>
    <p:sldId id="417" r:id="rId5"/>
    <p:sldId id="418" r:id="rId6"/>
    <p:sldId id="586" r:id="rId7"/>
    <p:sldId id="772" r:id="rId8"/>
    <p:sldId id="753" r:id="rId9"/>
    <p:sldId id="785" r:id="rId10"/>
    <p:sldId id="804" r:id="rId11"/>
    <p:sldId id="784" r:id="rId12"/>
    <p:sldId id="815" r:id="rId13"/>
    <p:sldId id="773" r:id="rId14"/>
    <p:sldId id="805" r:id="rId15"/>
    <p:sldId id="806" r:id="rId16"/>
    <p:sldId id="754" r:id="rId17"/>
    <p:sldId id="816" r:id="rId18"/>
    <p:sldId id="774" r:id="rId19"/>
    <p:sldId id="755" r:id="rId20"/>
    <p:sldId id="797" r:id="rId21"/>
    <p:sldId id="800" r:id="rId22"/>
    <p:sldId id="801" r:id="rId23"/>
    <p:sldId id="265" r:id="rId24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708D"/>
    <a:srgbClr val="0B3380"/>
    <a:srgbClr val="0B4284"/>
    <a:srgbClr val="D76739"/>
    <a:srgbClr val="0D8ED4"/>
    <a:srgbClr val="03AFC4"/>
    <a:srgbClr val="002060"/>
    <a:srgbClr val="F0D2AF"/>
    <a:srgbClr val="B7C8A5"/>
    <a:srgbClr val="190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8" autoAdjust="0"/>
    <p:restoredTop sz="92445" autoAdjust="0"/>
  </p:normalViewPr>
  <p:slideViewPr>
    <p:cSldViewPr snapToGrid="0">
      <p:cViewPr>
        <p:scale>
          <a:sx n="50" d="100"/>
          <a:sy n="50" d="100"/>
        </p:scale>
        <p:origin x="-845" y="-14"/>
      </p:cViewPr>
      <p:guideLst>
        <p:guide orient="horz" pos="1062"/>
        <p:guide pos="71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87D9C-0A71-40BE-8714-8F36DC9F7C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B0544-E648-4495-AD83-C20AABC674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430E3-C700-4AE5-AAA4-6060A07B52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4277C-A813-458A-BDDC-74C366BB63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4277C-A813-458A-BDDC-74C366BB6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2AB62C-56E1-4E87-9626-B70BEBA5B8A4}" type="slidenum">
              <a:rPr lang="zh-CN" altLang="en-US" sz="1300"/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2AB62C-56E1-4E87-9626-B70BEBA5B8A4}" type="slidenum">
              <a:rPr lang="zh-CN" altLang="en-US" sz="1300"/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2AB62C-56E1-4E87-9626-B70BEBA5B8A4}" type="slidenum">
              <a:rPr lang="zh-CN" altLang="en-US" sz="1300"/>
            </a:fld>
            <a:endParaRPr lang="zh-CN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342900"/>
            <a:ext cx="10973276" cy="571500"/>
          </a:xfrm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spPr>
        <p:txBody>
          <a:bodyPr>
            <a:normAutofit/>
          </a:bodyPr>
          <a:lstStyle>
            <a:lvl1pPr>
              <a:defRPr sz="3200" b="1" i="0" baseline="0">
                <a:solidFill>
                  <a:srgbClr val="C00000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6400" y="381000"/>
            <a:ext cx="11176000" cy="579120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0DDF4-74FE-41B4-B94F-AC75A493CE2C}" type="datetime1">
              <a:rPr lang="en-US" altLang="zh-CN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71200" y="6324600"/>
            <a:ext cx="1016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7435" y="2477770"/>
            <a:ext cx="9472295" cy="4197985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374390" y="3733800"/>
            <a:ext cx="49720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514975" y="2980055"/>
            <a:ext cx="49720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02220" y="2980055"/>
            <a:ext cx="49720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9228455" y="5514975"/>
            <a:ext cx="42354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9364980" y="6136640"/>
            <a:ext cx="1315720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4954905" y="3813810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5856605" y="3813810"/>
            <a:ext cx="77089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7043420" y="3813810"/>
            <a:ext cx="720725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7950835" y="3813810"/>
            <a:ext cx="73279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6458585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5365750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4308475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3300095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8545830" y="4799330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7468235" y="4806315"/>
            <a:ext cx="739775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7456170" y="5476875"/>
            <a:ext cx="78867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6458585" y="547687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5365115" y="549084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9616440" y="4806315"/>
            <a:ext cx="88138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E6E5"/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4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2533015" y="-190500"/>
            <a:ext cx="14615160" cy="7650051"/>
          </a:xfrm>
          <a:prstGeom prst="rect">
            <a:avLst/>
          </a:prstGeom>
        </p:spPr>
      </p:pic>
      <p:sp>
        <p:nvSpPr>
          <p:cNvPr id="21" name="任意多边形 20"/>
          <p:cNvSpPr/>
          <p:nvPr/>
        </p:nvSpPr>
        <p:spPr>
          <a:xfrm rot="2968493">
            <a:off x="4018601" y="-3464628"/>
            <a:ext cx="9712479" cy="7843657"/>
          </a:xfrm>
          <a:custGeom>
            <a:avLst/>
            <a:gdLst>
              <a:gd name="connsiteX0" fmla="*/ 0 w 8152386"/>
              <a:gd name="connsiteY0" fmla="*/ 5633681 h 5633681"/>
              <a:gd name="connsiteX1" fmla="*/ 4815891 w 8152386"/>
              <a:gd name="connsiteY1" fmla="*/ 0 h 5633681"/>
              <a:gd name="connsiteX2" fmla="*/ 8152386 w 8152386"/>
              <a:gd name="connsiteY2" fmla="*/ 2852167 h 5633681"/>
              <a:gd name="connsiteX3" fmla="*/ 8152386 w 8152386"/>
              <a:gd name="connsiteY3" fmla="*/ 5633681 h 563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2386" h="5633681">
                <a:moveTo>
                  <a:pt x="0" y="5633681"/>
                </a:moveTo>
                <a:lnTo>
                  <a:pt x="4815891" y="0"/>
                </a:lnTo>
                <a:lnTo>
                  <a:pt x="8152386" y="2852167"/>
                </a:lnTo>
                <a:lnTo>
                  <a:pt x="8152386" y="5633681"/>
                </a:lnTo>
                <a:close/>
              </a:path>
            </a:pathLst>
          </a:custGeom>
          <a:solidFill>
            <a:srgbClr val="00206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703B5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298083" y="3464717"/>
            <a:ext cx="3041789" cy="3564733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520153" y="-190500"/>
            <a:ext cx="885288" cy="1037486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24095" y="196215"/>
            <a:ext cx="55460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基于线性回归算法的预测模型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线性回归练习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1660" y="1223645"/>
            <a:ext cx="11187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sz="2400" b="1">
                <a:solidFill>
                  <a:schemeClr val="tx1"/>
                </a:solidFill>
                <a:sym typeface="+mn-ea"/>
              </a:rPr>
              <a:t>实现下表输入与输出的线性回归，预测最后一行数据的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值。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290320" y="2400300"/>
          <a:ext cx="53244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825"/>
                <a:gridCol w="1774825"/>
                <a:gridCol w="17748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r>
                        <a:rPr lang="en-US" altLang="zh-CN" baseline="-25000"/>
                        <a:t>1</a:t>
                      </a:r>
                      <a:endParaRPr lang="en-US" altLang="zh-CN" baseline="-25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r>
                        <a:rPr lang="en-US" altLang="zh-CN" baseline="-25000"/>
                        <a:t>2</a:t>
                      </a:r>
                      <a:endParaRPr lang="en-US" altLang="zh-CN" baseline="-25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7.0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52.8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9.0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96.7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5.0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21.2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6.0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5.0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3"/>
          <p:cNvGrpSpPr/>
          <p:nvPr/>
        </p:nvGrpSpPr>
        <p:grpSpPr bwMode="auto">
          <a:xfrm>
            <a:off x="2447925" y="2501900"/>
            <a:ext cx="7296150" cy="981075"/>
            <a:chOff x="0" y="135717"/>
            <a:chExt cx="4331070" cy="582450"/>
          </a:xfrm>
        </p:grpSpPr>
        <p:sp>
          <p:nvSpPr>
            <p:cNvPr id="5126" name="任意多边形 45"/>
            <p:cNvSpPr/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7" name="任意多边形 126"/>
            <p:cNvSpPr/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8" name="文本框 69"/>
            <p:cNvSpPr txBox="1">
              <a:spLocks noChangeArrowheads="1"/>
            </p:cNvSpPr>
            <p:nvPr/>
          </p:nvSpPr>
          <p:spPr bwMode="auto">
            <a:xfrm>
              <a:off x="1591673" y="135717"/>
              <a:ext cx="2568758" cy="41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sz="4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损失函数</a:t>
              </a:r>
              <a:endParaRPr 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9" name="文本框 69"/>
            <p:cNvSpPr txBox="1">
              <a:spLocks noChangeArrowheads="1"/>
            </p:cNvSpPr>
            <p:nvPr/>
          </p:nvSpPr>
          <p:spPr bwMode="auto">
            <a:xfrm>
              <a:off x="0" y="146159"/>
              <a:ext cx="1329134" cy="4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4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第二节</a:t>
              </a:r>
              <a:endParaRPr lang="zh-CN" altLang="zh-CN" sz="4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损失函数</a:t>
            </a:r>
            <a:endParaRPr lang="zh-CN" altLang="en-US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1184910" y="1232535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8.5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pic>
        <p:nvPicPr>
          <p:cNvPr id="4" name="图片 3" descr="[YD(7KZ~FHGYE@Z~O5N9[]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2380" y="2600325"/>
            <a:ext cx="6648450" cy="2314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损失函数</a:t>
            </a:r>
            <a:endParaRPr lang="zh-CN" altLang="en-US" dirty="0"/>
          </a:p>
        </p:txBody>
      </p:sp>
      <p:pic>
        <p:nvPicPr>
          <p:cNvPr id="3" name="图片 2" descr="NYYS~_NVTUT)0ZRGGE[XP5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2730" y="2876550"/>
            <a:ext cx="3600000" cy="32553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2770" y="1610360"/>
            <a:ext cx="690753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/>
              <a:t>均方误差最小化（最小二乘法）</a:t>
            </a:r>
            <a:endParaRPr lang="zh-CN" altLang="en-US" sz="2400" b="1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b="1"/>
              <a:t>找到一条直线，使所有样本到直线上的欧式距离之和最小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532765" y="1128395"/>
            <a:ext cx="3502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目标函数（单变量）</a:t>
            </a:r>
            <a:endParaRPr lang="zh-CN" altLang="en-US" sz="2400" b="1"/>
          </a:p>
        </p:txBody>
      </p:sp>
      <p:pic>
        <p:nvPicPr>
          <p:cNvPr id="7" name="图片 6" descr="KLYJ%__N[2TG2}VIFNPYE%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0" y="3181985"/>
            <a:ext cx="2962275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损失函数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1660" y="1252220"/>
            <a:ext cx="111874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sz="2400" b="1">
                <a:solidFill>
                  <a:schemeClr val="tx1"/>
                </a:solidFill>
                <a:sym typeface="+mn-ea"/>
              </a:rPr>
              <a:t>线性回归的原理是，找到当训练数据集中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的预测值和其真实值的平方差最小的时候，所对应的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w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值和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b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值。</a:t>
            </a:r>
            <a:endParaRPr sz="24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400" b="1">
                <a:solidFill>
                  <a:srgbClr val="06708D"/>
                </a:solidFill>
                <a:sym typeface="+mn-ea"/>
              </a:rPr>
              <a:t>针对任何模型求解问题，都是最终都是可以得到一组预测值</a:t>
            </a:r>
            <a:r>
              <a:rPr sz="2400" b="1">
                <a:solidFill>
                  <a:srgbClr val="06708D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ŷ</a:t>
            </a:r>
            <a:r>
              <a:rPr sz="2400" b="1">
                <a:solidFill>
                  <a:srgbClr val="06708D"/>
                </a:solidFill>
                <a:sym typeface="+mn-ea"/>
              </a:rPr>
              <a:t>，对比已有的真实值 y ，数据行数为 n ，可以将损失函数定义如下：</a:t>
            </a:r>
            <a:endParaRPr sz="2400" b="1">
              <a:solidFill>
                <a:srgbClr val="06708D"/>
              </a:solidFill>
              <a:sym typeface="+mn-ea"/>
            </a:endParaRPr>
          </a:p>
        </p:txBody>
      </p:sp>
      <p:pic>
        <p:nvPicPr>
          <p:cNvPr id="6" name="图片 2" descr="IMG_2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75" y="3968433"/>
            <a:ext cx="2993684" cy="108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67715" y="5837555"/>
            <a:ext cx="1107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6708D"/>
                </a:solidFill>
              </a:rPr>
              <a:t>在分类算法中分类的准确率是关键指标，而回归算法的优良程度是由预测值和测试数据集数据的偏差表示的。</a:t>
            </a:r>
            <a:endParaRPr lang="zh-CN" altLang="en-US" b="1">
              <a:solidFill>
                <a:srgbClr val="06708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模型可用的度量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1660" y="1252220"/>
            <a:ext cx="11187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sz="2400" b="1">
                <a:solidFill>
                  <a:schemeClr val="tx1"/>
                </a:solidFill>
                <a:sym typeface="+mn-ea"/>
              </a:rPr>
              <a:t>常用的对连续值预测偏差的度量指标有四个：</a:t>
            </a:r>
            <a:endParaRPr sz="2400" b="1">
              <a:solidFill>
                <a:srgbClr val="06708D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7710" y="2036445"/>
            <a:ext cx="6454140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均方误差：</a:t>
            </a:r>
            <a:r>
              <a:rPr lang="en-US" altLang="zh-CN" sz="2400" b="1"/>
              <a:t>MSE</a:t>
            </a:r>
            <a:endParaRPr lang="en-US" altLang="zh-CN" sz="2400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400" b="1"/>
              <a:t>均方根误差：</a:t>
            </a:r>
            <a:r>
              <a:rPr lang="en-US" altLang="zh-CN" sz="2400" b="1"/>
              <a:t>RMSE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400" b="1"/>
              <a:t>平均绝对误差：</a:t>
            </a:r>
            <a:r>
              <a:rPr lang="en-US" altLang="zh-CN" sz="2400" b="1"/>
              <a:t>MAE</a:t>
            </a:r>
            <a:endParaRPr lang="en-US" altLang="zh-CN" sz="2400" b="1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sz="2400" b="1"/>
              <a:t>R</a:t>
            </a:r>
            <a:r>
              <a:rPr lang="en-US" altLang="zh-CN" sz="2400" b="1" baseline="30000"/>
              <a:t>2</a:t>
            </a:r>
            <a:r>
              <a:rPr lang="zh-CN" altLang="en-US" sz="2400" b="1"/>
              <a:t>：</a:t>
            </a:r>
            <a:r>
              <a:rPr lang="en-US" altLang="zh-CN" sz="2400" b="1"/>
              <a:t>R-squared</a:t>
            </a:r>
            <a:endParaRPr lang="en-US" altLang="zh-CN" sz="2400" b="1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81705" y="2413635"/>
          <a:ext cx="2520000" cy="778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397000" imgH="431800" progId="Equation.KSEE3">
                  <p:embed/>
                </p:oleObj>
              </mc:Choice>
              <mc:Fallback>
                <p:oleObj name="" r:id="rId1" imgW="13970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81705" y="2413635"/>
                        <a:ext cx="2520000" cy="778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6798" y="3596766"/>
          <a:ext cx="2520000" cy="74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625600" imgH="482600" progId="Equation.KSEE3">
                  <p:embed/>
                </p:oleObj>
              </mc:Choice>
              <mc:Fallback>
                <p:oleObj name="" r:id="rId3" imgW="1625600" imgH="482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6798" y="3596766"/>
                        <a:ext cx="2520000" cy="747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6480" y="4916930"/>
          <a:ext cx="2520000" cy="800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1358900" imgH="431800" progId="Equation.KSEE3">
                  <p:embed/>
                </p:oleObj>
              </mc:Choice>
              <mc:Fallback>
                <p:oleObj name="" r:id="rId5" imgW="13589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6480" y="4916930"/>
                        <a:ext cx="2520000" cy="800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6798" y="6033896"/>
          <a:ext cx="2520000" cy="872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1320165" imgH="457200" progId="Equation.KSEE3">
                  <p:embed/>
                </p:oleObj>
              </mc:Choice>
              <mc:Fallback>
                <p:oleObj name="" r:id="rId7" imgW="1320165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96798" y="6033896"/>
                        <a:ext cx="2520000" cy="872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449945" y="1768475"/>
            <a:ext cx="30822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sym typeface="Times New Roman" panose="02020603050405020304" charset="0"/>
              </a:rPr>
              <a:t>y</a:t>
            </a:r>
            <a:r>
              <a:rPr lang="en-US" altLang="zh-CN" sz="2000" baseline="-25000" dirty="0">
                <a:latin typeface="Times New Roman" panose="02020603050405020304" charset="0"/>
                <a:ea typeface="微软雅黑" panose="020B0503020204020204" pitchFamily="34" charset="-122"/>
                <a:sym typeface="Times New Roman" panose="02020603050405020304" charset="0"/>
              </a:rPr>
              <a:t>i</a:t>
            </a:r>
            <a:r>
              <a:rPr lang="zh-CN" altLang="zh-CN" sz="2000" dirty="0">
                <a:latin typeface="Times New Roman" panose="02020603050405020304" charset="0"/>
                <a:ea typeface="微软雅黑" panose="020B0503020204020204" pitchFamily="34" charset="-122"/>
                <a:sym typeface="Times New Roman" panose="02020603050405020304" charset="0"/>
              </a:rPr>
              <a:t>是测试集上的真实值</a:t>
            </a:r>
            <a:endParaRPr lang="zh-CN" altLang="zh-CN" sz="2000" dirty="0">
              <a:latin typeface="Times New Roman" panose="02020603050405020304" charset="0"/>
              <a:ea typeface="微软雅黑" panose="020B0503020204020204" pitchFamily="34" charset="-122"/>
              <a:sym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ŷ</a:t>
            </a:r>
            <a:r>
              <a:rPr lang="en-US" altLang="zh-CN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zh-CN" sz="2000" dirty="0">
                <a:latin typeface="Times New Roman" panose="02020603050405020304" charset="0"/>
                <a:ea typeface="微软雅黑" panose="020B0503020204020204" pitchFamily="34" charset="-122"/>
              </a:rPr>
              <a:t>是模型的预测值</a:t>
            </a:r>
            <a:endParaRPr lang="zh-CN" altLang="zh-CN" sz="2000" dirty="0">
              <a:latin typeface="Times New Roman" panose="0202060305040502030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ȳ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是数据集的均值</a:t>
            </a:r>
            <a:endParaRPr lang="zh-CN" altLang="en-US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3"/>
          <p:cNvGrpSpPr/>
          <p:nvPr/>
        </p:nvGrpSpPr>
        <p:grpSpPr bwMode="auto">
          <a:xfrm>
            <a:off x="2447925" y="2501900"/>
            <a:ext cx="8103235" cy="981075"/>
            <a:chOff x="0" y="135717"/>
            <a:chExt cx="4331070" cy="582450"/>
          </a:xfrm>
        </p:grpSpPr>
        <p:sp>
          <p:nvSpPr>
            <p:cNvPr id="5126" name="任意多边形 45"/>
            <p:cNvSpPr/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7" name="任意多边形 126"/>
            <p:cNvSpPr/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8" name="文本框 69"/>
            <p:cNvSpPr txBox="1">
              <a:spLocks noChangeArrowheads="1"/>
            </p:cNvSpPr>
            <p:nvPr/>
          </p:nvSpPr>
          <p:spPr bwMode="auto">
            <a:xfrm>
              <a:off x="1591673" y="135717"/>
              <a:ext cx="2568758" cy="41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sz="4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岭回归和套索回归</a:t>
              </a:r>
              <a:endParaRPr 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9" name="文本框 69"/>
            <p:cNvSpPr txBox="1">
              <a:spLocks noChangeArrowheads="1"/>
            </p:cNvSpPr>
            <p:nvPr/>
          </p:nvSpPr>
          <p:spPr bwMode="auto">
            <a:xfrm>
              <a:off x="0" y="146159"/>
              <a:ext cx="1329134" cy="4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4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第三节</a:t>
              </a:r>
              <a:endParaRPr lang="zh-CN" altLang="zh-CN" sz="4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岭回归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L2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正则化的线性模型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4040" y="1236980"/>
            <a:ext cx="1118743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800" b="1">
                <a:solidFill>
                  <a:srgbClr val="06708D"/>
                </a:solidFill>
                <a:sym typeface="+mn-ea"/>
              </a:rPr>
              <a:t>1.</a:t>
            </a:r>
            <a:r>
              <a:rPr lang="zh-CN" sz="2800" b="1">
                <a:solidFill>
                  <a:srgbClr val="06708D"/>
                </a:solidFill>
                <a:sym typeface="+mn-ea"/>
              </a:rPr>
              <a:t>岭回归的原理</a:t>
            </a:r>
            <a:endParaRPr sz="2800" b="1">
              <a:solidFill>
                <a:schemeClr val="tx1"/>
              </a:solidFill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sym typeface="+mn-ea"/>
              </a:rPr>
              <a:t>岭回归是一种改良的最小二乘法，是一种能够避免过拟合的线性模型。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  <a:p>
            <a:pPr lvl="1" algn="l">
              <a:lnSpc>
                <a:spcPct val="150000"/>
              </a:lnSpc>
            </a:pPr>
            <a:endParaRPr lang="zh-CN" altLang="en-US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5355" y="2733675"/>
            <a:ext cx="1011936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200" b="1">
                <a:sym typeface="+mn-ea"/>
              </a:rPr>
              <a:t>在岭回归中，模型会保留所有的特征变量，但会减小特征变量的系数值，让特征变量对预测结果的影响变小。</a:t>
            </a:r>
            <a:endParaRPr lang="zh-CN" altLang="en-US" sz="2200" b="1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b="1">
                <a:solidFill>
                  <a:schemeClr val="tx1"/>
                </a:solidFill>
                <a:sym typeface="+mn-ea"/>
              </a:rPr>
              <a:t>岭回归是通过改变其</a:t>
            </a:r>
            <a:r>
              <a:rPr lang="en-US" altLang="zh-CN" sz="2200" b="1">
                <a:solidFill>
                  <a:schemeClr val="tx1"/>
                </a:solidFill>
                <a:sym typeface="+mn-ea"/>
              </a:rPr>
              <a:t>alpha</a:t>
            </a:r>
            <a:r>
              <a:rPr lang="zh-CN" altLang="en-US" sz="2200" b="1">
                <a:solidFill>
                  <a:schemeClr val="tx1"/>
                </a:solidFill>
                <a:sym typeface="+mn-ea"/>
              </a:rPr>
              <a:t>参数来控制减小特征变量系数的程度。而这种通过保留全部特征变量，只是降低特征变量的系数值来避免过拟合的方法，我们称之为</a:t>
            </a:r>
            <a:r>
              <a:rPr lang="en-US" altLang="zh-CN" sz="2200" b="1">
                <a:solidFill>
                  <a:schemeClr val="tx1"/>
                </a:solidFill>
                <a:sym typeface="+mn-ea"/>
              </a:rPr>
              <a:t>L2</a:t>
            </a:r>
            <a:r>
              <a:rPr lang="zh-CN" altLang="en-US" sz="2200" b="1">
                <a:solidFill>
                  <a:schemeClr val="tx1"/>
                </a:solidFill>
                <a:sym typeface="+mn-ea"/>
              </a:rPr>
              <a:t>正则化。</a:t>
            </a:r>
            <a:endParaRPr lang="zh-CN" altLang="en-US" sz="22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岭回归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L2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正则化的线性模型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4040" y="1236980"/>
            <a:ext cx="1118743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sz="2800" b="1">
                <a:solidFill>
                  <a:srgbClr val="06708D"/>
                </a:solidFill>
                <a:sym typeface="+mn-ea"/>
              </a:rPr>
              <a:t>2</a:t>
            </a:r>
            <a:r>
              <a:rPr sz="2800" b="1">
                <a:solidFill>
                  <a:srgbClr val="06708D"/>
                </a:solidFill>
                <a:sym typeface="+mn-ea"/>
              </a:rPr>
              <a:t>.</a:t>
            </a:r>
            <a:r>
              <a:rPr lang="zh-CN" sz="2800" b="1">
                <a:solidFill>
                  <a:srgbClr val="06708D"/>
                </a:solidFill>
                <a:sym typeface="+mn-ea"/>
              </a:rPr>
              <a:t>岭回归的参数调节</a:t>
            </a:r>
            <a:endParaRPr sz="2800" b="1">
              <a:solidFill>
                <a:schemeClr val="tx1"/>
              </a:solidFill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sym typeface="+mn-ea"/>
              </a:rPr>
              <a:t>岭回归是在模型的简单性（使系数趋近于零）和它在训练集上的性能之间取得平衡的一种模型。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400" y="3167380"/>
            <a:ext cx="101193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200" b="1">
                <a:sym typeface="+mn-ea"/>
              </a:rPr>
              <a:t>在岭回归中，默认参数</a:t>
            </a:r>
            <a:r>
              <a:rPr lang="en-US" altLang="zh-CN" sz="2200" b="1">
                <a:sym typeface="+mn-ea"/>
              </a:rPr>
              <a:t>alpha=1</a:t>
            </a:r>
            <a:r>
              <a:rPr lang="zh-CN" altLang="en-US" sz="2200" b="1">
                <a:sym typeface="+mn-ea"/>
              </a:rPr>
              <a:t>。</a:t>
            </a:r>
            <a:r>
              <a:rPr lang="en-US" altLang="zh-CN" sz="2200" b="1">
                <a:sym typeface="+mn-ea"/>
              </a:rPr>
              <a:t>alpha</a:t>
            </a:r>
            <a:r>
              <a:rPr lang="zh-CN" altLang="en-US" sz="2200" b="1">
                <a:sym typeface="+mn-ea"/>
              </a:rPr>
              <a:t>的最佳设置取决于我们使用的特定数据集。增加</a:t>
            </a:r>
            <a:r>
              <a:rPr lang="en-US" altLang="zh-CN" sz="2200" b="1">
                <a:sym typeface="+mn-ea"/>
              </a:rPr>
              <a:t>alpha</a:t>
            </a:r>
            <a:r>
              <a:rPr lang="zh-CN" altLang="en-US" sz="2200" b="1">
                <a:sym typeface="+mn-ea"/>
              </a:rPr>
              <a:t>值会降低特征变量的系数，使其趋于零，从而降低在训练集的性能，但更有助于泛化。</a:t>
            </a:r>
            <a:endParaRPr lang="zh-CN" altLang="en-US" sz="2200" b="1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b="1">
                <a:sym typeface="+mn-ea"/>
              </a:rPr>
              <a:t>降低</a:t>
            </a:r>
            <a:r>
              <a:rPr lang="en-US" altLang="zh-CN" sz="2200" b="1">
                <a:sym typeface="+mn-ea"/>
              </a:rPr>
              <a:t>alpha</a:t>
            </a:r>
            <a:r>
              <a:rPr lang="zh-CN" altLang="en-US" sz="2200" b="1">
                <a:sym typeface="+mn-ea"/>
              </a:rPr>
              <a:t>值会让系数的限制变得不那么严格，如果用一个非常小的</a:t>
            </a:r>
            <a:r>
              <a:rPr lang="en-US" altLang="zh-CN" sz="2200" b="1">
                <a:sym typeface="+mn-ea"/>
              </a:rPr>
              <a:t>alpha</a:t>
            </a:r>
            <a:r>
              <a:rPr lang="zh-CN" altLang="en-US" sz="2200" b="1">
                <a:sym typeface="+mn-ea"/>
              </a:rPr>
              <a:t>值，那么系数的限制几乎可以忽略不计，得到的结果也会非常接近线性回归。</a:t>
            </a:r>
            <a:endParaRPr lang="zh-CN" altLang="en-US" sz="2200" b="1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sz="22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套索回归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L1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正则化的线性模型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4040" y="1236980"/>
            <a:ext cx="1118743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sz="2800" b="1">
                <a:solidFill>
                  <a:srgbClr val="06708D"/>
                </a:solidFill>
                <a:sym typeface="+mn-ea"/>
              </a:rPr>
              <a:t>1</a:t>
            </a:r>
            <a:r>
              <a:rPr sz="2800" b="1">
                <a:solidFill>
                  <a:srgbClr val="06708D"/>
                </a:solidFill>
                <a:sym typeface="+mn-ea"/>
              </a:rPr>
              <a:t>.</a:t>
            </a:r>
            <a:r>
              <a:rPr lang="zh-CN" sz="2800" b="1">
                <a:solidFill>
                  <a:srgbClr val="06708D"/>
                </a:solidFill>
                <a:sym typeface="+mn-ea"/>
              </a:rPr>
              <a:t>套索回归的原理</a:t>
            </a:r>
            <a:endParaRPr sz="2800" b="1">
              <a:solidFill>
                <a:schemeClr val="tx1"/>
              </a:solidFill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sym typeface="+mn-ea"/>
              </a:rPr>
              <a:t>和岭回归一样，套索回归也会将系数限制在非常接近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的范围内，但它进行限制的方式稍微有一点不同，使用的是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L1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正则化。</a:t>
            </a:r>
            <a:r>
              <a:rPr lang="en-US" altLang="zh-CN" sz="2400" b="1">
                <a:sym typeface="+mn-ea"/>
              </a:rPr>
              <a:t>L1</a:t>
            </a:r>
            <a:r>
              <a:rPr lang="zh-CN" altLang="en-US" sz="2400" b="1">
                <a:sym typeface="+mn-ea"/>
              </a:rPr>
              <a:t>正则化会导致在使用套索回归的时候，有一部分特征的系数正好等于</a:t>
            </a:r>
            <a:r>
              <a:rPr lang="en-US" altLang="zh-CN" sz="2400" b="1">
                <a:sym typeface="+mn-ea"/>
              </a:rPr>
              <a:t>0.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5040" y="3604260"/>
            <a:ext cx="101193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zh-CN" sz="2200" b="1">
                <a:solidFill>
                  <a:schemeClr val="tx1"/>
                </a:solidFill>
                <a:sym typeface="+mn-ea"/>
              </a:rPr>
              <a:t>把一部分系数变成</a:t>
            </a:r>
            <a:r>
              <a:rPr lang="en-US" altLang="zh-CN" sz="2200" b="1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2200" b="1">
                <a:solidFill>
                  <a:schemeClr val="tx1"/>
                </a:solidFill>
                <a:sym typeface="+mn-ea"/>
              </a:rPr>
              <a:t>有助于模型更容易理解，而且可以突出体现模型中最重要的那些特征。</a:t>
            </a:r>
            <a:endParaRPr lang="zh-CN" altLang="en-US" sz="22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614805"/>
            <a:ext cx="2590800" cy="363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38"/>
          <p:cNvGrpSpPr/>
          <p:nvPr/>
        </p:nvGrpSpPr>
        <p:grpSpPr bwMode="auto">
          <a:xfrm>
            <a:off x="4668838" y="1754188"/>
            <a:ext cx="5818187" cy="2751137"/>
            <a:chOff x="4668961" y="1520691"/>
            <a:chExt cx="4346331" cy="2750245"/>
          </a:xfrm>
        </p:grpSpPr>
        <p:grpSp>
          <p:nvGrpSpPr>
            <p:cNvPr id="6" name="组合 13"/>
            <p:cNvGrpSpPr/>
            <p:nvPr/>
          </p:nvGrpSpPr>
          <p:grpSpPr bwMode="auto">
            <a:xfrm>
              <a:off x="4684591" y="1520691"/>
              <a:ext cx="4330701" cy="829676"/>
              <a:chOff x="0" y="-8800"/>
              <a:chExt cx="4331070" cy="830461"/>
            </a:xfrm>
          </p:grpSpPr>
          <p:sp>
            <p:nvSpPr>
              <p:cNvPr id="17" name="任意多边形 45"/>
              <p:cNvSpPr/>
              <p:nvPr/>
            </p:nvSpPr>
            <p:spPr bwMode="auto">
              <a:xfrm>
                <a:off x="21207" y="470408"/>
                <a:ext cx="1307927" cy="101600"/>
              </a:xfrm>
              <a:custGeom>
                <a:avLst/>
                <a:gdLst>
                  <a:gd name="T0" fmla="*/ 0 w 1307927"/>
                  <a:gd name="T1" fmla="*/ 0 h 101600"/>
                  <a:gd name="T2" fmla="*/ 1223454 w 1307927"/>
                  <a:gd name="T3" fmla="*/ 0 h 101600"/>
                  <a:gd name="T4" fmla="*/ 1307927 w 1307927"/>
                  <a:gd name="T5" fmla="*/ 101600 h 101600"/>
                  <a:gd name="T6" fmla="*/ 0 w 1307927"/>
                  <a:gd name="T7" fmla="*/ 101600 h 101600"/>
                  <a:gd name="T8" fmla="*/ 0 w 1307927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7927"/>
                  <a:gd name="T16" fmla="*/ 0 h 101600"/>
                  <a:gd name="T17" fmla="*/ 1307927 w 1307927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7927" h="101600">
                    <a:moveTo>
                      <a:pt x="0" y="0"/>
                    </a:moveTo>
                    <a:lnTo>
                      <a:pt x="1223454" y="0"/>
                    </a:lnTo>
                    <a:lnTo>
                      <a:pt x="1307927" y="101600"/>
                    </a:lnTo>
                    <a:lnTo>
                      <a:pt x="0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AA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 126"/>
              <p:cNvSpPr/>
              <p:nvPr/>
            </p:nvSpPr>
            <p:spPr bwMode="auto">
              <a:xfrm>
                <a:off x="1439654" y="470408"/>
                <a:ext cx="2891416" cy="101600"/>
              </a:xfrm>
              <a:custGeom>
                <a:avLst/>
                <a:gdLst>
                  <a:gd name="T0" fmla="*/ 0 w 2891416"/>
                  <a:gd name="T1" fmla="*/ 0 h 101600"/>
                  <a:gd name="T2" fmla="*/ 2891416 w 2891416"/>
                  <a:gd name="T3" fmla="*/ 0 h 101600"/>
                  <a:gd name="T4" fmla="*/ 2891416 w 2891416"/>
                  <a:gd name="T5" fmla="*/ 101600 h 101600"/>
                  <a:gd name="T6" fmla="*/ 84473 w 2891416"/>
                  <a:gd name="T7" fmla="*/ 101600 h 101600"/>
                  <a:gd name="T8" fmla="*/ 0 w 2891416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1416"/>
                  <a:gd name="T16" fmla="*/ 0 h 101600"/>
                  <a:gd name="T17" fmla="*/ 2891416 w 2891416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1416" h="101600">
                    <a:moveTo>
                      <a:pt x="0" y="0"/>
                    </a:moveTo>
                    <a:lnTo>
                      <a:pt x="2891416" y="0"/>
                    </a:lnTo>
                    <a:lnTo>
                      <a:pt x="2891416" y="101600"/>
                    </a:lnTo>
                    <a:lnTo>
                      <a:pt x="84473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76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" name="文本框 69"/>
              <p:cNvSpPr txBox="1">
                <a:spLocks noChangeArrowheads="1"/>
              </p:cNvSpPr>
              <p:nvPr/>
            </p:nvSpPr>
            <p:spPr bwMode="auto">
              <a:xfrm>
                <a:off x="1702614" y="-8800"/>
                <a:ext cx="2457689" cy="830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sz="2400" b="1" dirty="0" smtClean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什么是线性回归</a:t>
                </a:r>
                <a:endParaRPr lang="zh-CN" altLang="zh-CN" sz="2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2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文本框 6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32913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第一节</a:t>
                </a:r>
                <a:endParaRPr lang="zh-CN" altLang="zh-CN" sz="2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15"/>
            <p:cNvGrpSpPr/>
            <p:nvPr/>
          </p:nvGrpSpPr>
          <p:grpSpPr bwMode="auto">
            <a:xfrm>
              <a:off x="4668961" y="2595632"/>
              <a:ext cx="4330701" cy="573055"/>
              <a:chOff x="0" y="0"/>
              <a:chExt cx="4331070" cy="572008"/>
            </a:xfrm>
          </p:grpSpPr>
          <p:sp>
            <p:nvSpPr>
              <p:cNvPr id="13" name="任意多边形 53"/>
              <p:cNvSpPr/>
              <p:nvPr/>
            </p:nvSpPr>
            <p:spPr bwMode="auto">
              <a:xfrm>
                <a:off x="21207" y="470408"/>
                <a:ext cx="1307927" cy="101600"/>
              </a:xfrm>
              <a:custGeom>
                <a:avLst/>
                <a:gdLst>
                  <a:gd name="T0" fmla="*/ 0 w 1307927"/>
                  <a:gd name="T1" fmla="*/ 0 h 101600"/>
                  <a:gd name="T2" fmla="*/ 1223454 w 1307927"/>
                  <a:gd name="T3" fmla="*/ 0 h 101600"/>
                  <a:gd name="T4" fmla="*/ 1307927 w 1307927"/>
                  <a:gd name="T5" fmla="*/ 101600 h 101600"/>
                  <a:gd name="T6" fmla="*/ 0 w 1307927"/>
                  <a:gd name="T7" fmla="*/ 101600 h 101600"/>
                  <a:gd name="T8" fmla="*/ 0 w 1307927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7927"/>
                  <a:gd name="T16" fmla="*/ 0 h 101600"/>
                  <a:gd name="T17" fmla="*/ 1307927 w 1307927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7927" h="101600">
                    <a:moveTo>
                      <a:pt x="0" y="0"/>
                    </a:moveTo>
                    <a:lnTo>
                      <a:pt x="1223454" y="0"/>
                    </a:lnTo>
                    <a:lnTo>
                      <a:pt x="1307927" y="101600"/>
                    </a:lnTo>
                    <a:lnTo>
                      <a:pt x="0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AA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 127"/>
              <p:cNvSpPr/>
              <p:nvPr/>
            </p:nvSpPr>
            <p:spPr bwMode="auto">
              <a:xfrm>
                <a:off x="1439654" y="470408"/>
                <a:ext cx="2891416" cy="101600"/>
              </a:xfrm>
              <a:custGeom>
                <a:avLst/>
                <a:gdLst>
                  <a:gd name="T0" fmla="*/ 0 w 2891416"/>
                  <a:gd name="T1" fmla="*/ 0 h 101600"/>
                  <a:gd name="T2" fmla="*/ 2891416 w 2891416"/>
                  <a:gd name="T3" fmla="*/ 0 h 101600"/>
                  <a:gd name="T4" fmla="*/ 2891416 w 2891416"/>
                  <a:gd name="T5" fmla="*/ 101600 h 101600"/>
                  <a:gd name="T6" fmla="*/ 84473 w 2891416"/>
                  <a:gd name="T7" fmla="*/ 101600 h 101600"/>
                  <a:gd name="T8" fmla="*/ 0 w 2891416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1416"/>
                  <a:gd name="T16" fmla="*/ 0 h 101600"/>
                  <a:gd name="T17" fmla="*/ 2891416 w 2891416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1416" h="101600">
                    <a:moveTo>
                      <a:pt x="0" y="0"/>
                    </a:moveTo>
                    <a:lnTo>
                      <a:pt x="2891416" y="0"/>
                    </a:lnTo>
                    <a:lnTo>
                      <a:pt x="2891416" y="101600"/>
                    </a:lnTo>
                    <a:lnTo>
                      <a:pt x="84473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76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" name="文本框 69"/>
              <p:cNvSpPr txBox="1">
                <a:spLocks noChangeArrowheads="1"/>
              </p:cNvSpPr>
              <p:nvPr/>
            </p:nvSpPr>
            <p:spPr bwMode="auto">
              <a:xfrm>
                <a:off x="1727372" y="0"/>
                <a:ext cx="2369840" cy="317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sz="2400" b="1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损失函数</a:t>
                </a:r>
                <a:endParaRPr lang="zh-CN" altLang="zh-CN" sz="2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6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32913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第二节</a:t>
                </a:r>
                <a:endParaRPr lang="zh-CN" altLang="zh-CN" sz="2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17"/>
            <p:cNvGrpSpPr/>
            <p:nvPr/>
          </p:nvGrpSpPr>
          <p:grpSpPr bwMode="auto">
            <a:xfrm>
              <a:off x="4668961" y="3697882"/>
              <a:ext cx="4330701" cy="573054"/>
              <a:chOff x="0" y="0"/>
              <a:chExt cx="4331070" cy="572008"/>
            </a:xfrm>
          </p:grpSpPr>
          <p:sp>
            <p:nvSpPr>
              <p:cNvPr id="9" name="任意多边形 63"/>
              <p:cNvSpPr/>
              <p:nvPr/>
            </p:nvSpPr>
            <p:spPr bwMode="auto">
              <a:xfrm>
                <a:off x="21207" y="470408"/>
                <a:ext cx="1307927" cy="101600"/>
              </a:xfrm>
              <a:custGeom>
                <a:avLst/>
                <a:gdLst>
                  <a:gd name="T0" fmla="*/ 0 w 1307927"/>
                  <a:gd name="T1" fmla="*/ 0 h 101600"/>
                  <a:gd name="T2" fmla="*/ 1223454 w 1307927"/>
                  <a:gd name="T3" fmla="*/ 0 h 101600"/>
                  <a:gd name="T4" fmla="*/ 1307927 w 1307927"/>
                  <a:gd name="T5" fmla="*/ 101600 h 101600"/>
                  <a:gd name="T6" fmla="*/ 0 w 1307927"/>
                  <a:gd name="T7" fmla="*/ 101600 h 101600"/>
                  <a:gd name="T8" fmla="*/ 0 w 1307927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7927"/>
                  <a:gd name="T16" fmla="*/ 0 h 101600"/>
                  <a:gd name="T17" fmla="*/ 1307927 w 1307927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7927" h="101600">
                    <a:moveTo>
                      <a:pt x="0" y="0"/>
                    </a:moveTo>
                    <a:lnTo>
                      <a:pt x="1223454" y="0"/>
                    </a:lnTo>
                    <a:lnTo>
                      <a:pt x="1307927" y="101600"/>
                    </a:lnTo>
                    <a:lnTo>
                      <a:pt x="0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AA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" name="任意多边形 129"/>
              <p:cNvSpPr/>
              <p:nvPr/>
            </p:nvSpPr>
            <p:spPr bwMode="auto">
              <a:xfrm>
                <a:off x="1439654" y="470408"/>
                <a:ext cx="2891416" cy="101600"/>
              </a:xfrm>
              <a:custGeom>
                <a:avLst/>
                <a:gdLst>
                  <a:gd name="T0" fmla="*/ 0 w 2891416"/>
                  <a:gd name="T1" fmla="*/ 0 h 101600"/>
                  <a:gd name="T2" fmla="*/ 2891416 w 2891416"/>
                  <a:gd name="T3" fmla="*/ 0 h 101600"/>
                  <a:gd name="T4" fmla="*/ 2891416 w 2891416"/>
                  <a:gd name="T5" fmla="*/ 101600 h 101600"/>
                  <a:gd name="T6" fmla="*/ 84473 w 2891416"/>
                  <a:gd name="T7" fmla="*/ 101600 h 101600"/>
                  <a:gd name="T8" fmla="*/ 0 w 2891416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1416"/>
                  <a:gd name="T16" fmla="*/ 0 h 101600"/>
                  <a:gd name="T17" fmla="*/ 2891416 w 2891416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1416" h="101600">
                    <a:moveTo>
                      <a:pt x="0" y="0"/>
                    </a:moveTo>
                    <a:lnTo>
                      <a:pt x="2891416" y="0"/>
                    </a:lnTo>
                    <a:lnTo>
                      <a:pt x="2891416" y="101600"/>
                    </a:lnTo>
                    <a:lnTo>
                      <a:pt x="84473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76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" name="文本框 69"/>
              <p:cNvSpPr txBox="1">
                <a:spLocks noChangeArrowheads="1"/>
              </p:cNvSpPr>
              <p:nvPr/>
            </p:nvSpPr>
            <p:spPr bwMode="auto">
              <a:xfrm>
                <a:off x="1727372" y="1"/>
                <a:ext cx="2529568" cy="459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sz="2400" b="1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岭回归和套索回归</a:t>
                </a:r>
                <a:endParaRPr lang="zh-CN" sz="24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2" name="文本框 6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32913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zh-CN" altLang="en-US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</a:t>
                </a: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</a:t>
                </a:r>
                <a:endParaRPr lang="zh-CN" altLang="zh-CN" sz="2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 </a:t>
            </a:r>
            <a:r>
              <a:rPr lang="en-US" altLang="zh-CN" dirty="0" smtClean="0"/>
              <a:t>content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套索回归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L1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正则化的线性模型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4040" y="1236980"/>
            <a:ext cx="1118743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sz="2800" b="1">
                <a:solidFill>
                  <a:srgbClr val="06708D"/>
                </a:solidFill>
                <a:sym typeface="+mn-ea"/>
              </a:rPr>
              <a:t>2</a:t>
            </a:r>
            <a:r>
              <a:rPr sz="2800" b="1">
                <a:solidFill>
                  <a:srgbClr val="06708D"/>
                </a:solidFill>
                <a:sym typeface="+mn-ea"/>
              </a:rPr>
              <a:t>.</a:t>
            </a:r>
            <a:r>
              <a:rPr lang="zh-CN" sz="2800" b="1">
                <a:solidFill>
                  <a:srgbClr val="06708D"/>
                </a:solidFill>
                <a:sym typeface="+mn-ea"/>
              </a:rPr>
              <a:t>套索回归的参数调节</a:t>
            </a:r>
            <a:endParaRPr sz="2800" b="1">
              <a:solidFill>
                <a:schemeClr val="tx1"/>
              </a:solidFill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sym typeface="+mn-ea"/>
              </a:rPr>
              <a:t>与岭回归类似，套索回归也有一个正则化参数</a:t>
            </a:r>
            <a:r>
              <a:rPr lang="en-US" altLang="zh-CN" sz="2400" b="1">
                <a:sym typeface="+mn-ea"/>
              </a:rPr>
              <a:t>alpha</a:t>
            </a:r>
            <a:r>
              <a:rPr lang="zh-CN" altLang="en-US" sz="2400" b="1">
                <a:sym typeface="+mn-ea"/>
              </a:rPr>
              <a:t>，用来控制特征变量系数被约束到</a:t>
            </a:r>
            <a:r>
              <a:rPr lang="en-US" altLang="zh-CN" sz="2400" b="1">
                <a:sym typeface="+mn-ea"/>
              </a:rPr>
              <a:t>0</a:t>
            </a:r>
            <a:r>
              <a:rPr lang="zh-CN" altLang="en-US" sz="2400" b="1">
                <a:sym typeface="+mn-ea"/>
              </a:rPr>
              <a:t>的程度。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400" y="3167380"/>
            <a:ext cx="1011936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200" b="1">
                <a:sym typeface="+mn-ea"/>
              </a:rPr>
              <a:t>降低</a:t>
            </a:r>
            <a:r>
              <a:rPr lang="en-US" altLang="zh-CN" sz="2200" b="1">
                <a:sym typeface="+mn-ea"/>
              </a:rPr>
              <a:t>alpha</a:t>
            </a:r>
            <a:r>
              <a:rPr lang="zh-CN" sz="2200" b="1">
                <a:sym typeface="+mn-ea"/>
              </a:rPr>
              <a:t>值可以拟合出更复杂的模型，从而在训练集和测试集都能获得良好表现。但</a:t>
            </a:r>
            <a:r>
              <a:rPr lang="en-US" altLang="zh-CN" sz="2200" b="1">
                <a:sym typeface="+mn-ea"/>
              </a:rPr>
              <a:t>alpha</a:t>
            </a:r>
            <a:r>
              <a:rPr lang="zh-CN" altLang="en-US" sz="2200" b="1">
                <a:sym typeface="+mn-ea"/>
              </a:rPr>
              <a:t>值</a:t>
            </a:r>
            <a:r>
              <a:rPr lang="zh-CN" sz="2200" b="1">
                <a:sym typeface="+mn-ea"/>
              </a:rPr>
              <a:t>设置得太小</a:t>
            </a:r>
            <a:r>
              <a:rPr lang="zh-CN" altLang="en-US" sz="2200" b="1">
                <a:sym typeface="+mn-ea"/>
              </a:rPr>
              <a:t>，那就等于把正则化的效果去除了，模型就会像线性回归一样，出现过拟合的问题。</a:t>
            </a:r>
            <a:endParaRPr lang="zh-CN" altLang="en-US" sz="2200" b="1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sz="22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48082" y="0"/>
            <a:ext cx="12240082" cy="7650051"/>
          </a:xfrm>
          <a:prstGeom prst="rect">
            <a:avLst/>
          </a:prstGeom>
        </p:spPr>
      </p:pic>
      <p:sp>
        <p:nvSpPr>
          <p:cNvPr id="14" name="任意多边形 13"/>
          <p:cNvSpPr/>
          <p:nvPr/>
        </p:nvSpPr>
        <p:spPr>
          <a:xfrm rot="2968493">
            <a:off x="7178043" y="341404"/>
            <a:ext cx="6571333" cy="8927004"/>
          </a:xfrm>
          <a:custGeom>
            <a:avLst/>
            <a:gdLst>
              <a:gd name="connsiteX0" fmla="*/ 0 w 6571333"/>
              <a:gd name="connsiteY0" fmla="*/ 846961 h 8927004"/>
              <a:gd name="connsiteX1" fmla="*/ 724016 w 6571333"/>
              <a:gd name="connsiteY1" fmla="*/ 0 h 8927004"/>
              <a:gd name="connsiteX2" fmla="*/ 6571333 w 6571333"/>
              <a:gd name="connsiteY2" fmla="*/ 4998514 h 8927004"/>
              <a:gd name="connsiteX3" fmla="*/ 3213105 w 6571333"/>
              <a:gd name="connsiteY3" fmla="*/ 8927004 h 8927004"/>
              <a:gd name="connsiteX4" fmla="*/ 0 w 6571333"/>
              <a:gd name="connsiteY4" fmla="*/ 8927004 h 892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1333" h="8927004">
                <a:moveTo>
                  <a:pt x="0" y="846961"/>
                </a:moveTo>
                <a:lnTo>
                  <a:pt x="724016" y="0"/>
                </a:lnTo>
                <a:lnTo>
                  <a:pt x="6571333" y="4998514"/>
                </a:lnTo>
                <a:lnTo>
                  <a:pt x="3213105" y="8927004"/>
                </a:lnTo>
                <a:lnTo>
                  <a:pt x="0" y="8927004"/>
                </a:lnTo>
                <a:close/>
              </a:path>
            </a:pathLst>
          </a:custGeom>
          <a:solidFill>
            <a:srgbClr val="D767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85999" y="4658673"/>
            <a:ext cx="3448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762549" y="5582003"/>
            <a:ext cx="289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71991" y="5620103"/>
            <a:ext cx="4352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THANKS FOR YOUR ATTENTION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3"/>
          <p:cNvGrpSpPr/>
          <p:nvPr/>
        </p:nvGrpSpPr>
        <p:grpSpPr bwMode="auto">
          <a:xfrm>
            <a:off x="2447925" y="2501900"/>
            <a:ext cx="7296150" cy="981075"/>
            <a:chOff x="0" y="135717"/>
            <a:chExt cx="4331070" cy="582450"/>
          </a:xfrm>
        </p:grpSpPr>
        <p:sp>
          <p:nvSpPr>
            <p:cNvPr id="5126" name="任意多边形 45"/>
            <p:cNvSpPr/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7" name="任意多边形 126"/>
            <p:cNvSpPr/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8" name="文本框 69"/>
            <p:cNvSpPr txBox="1">
              <a:spLocks noChangeArrowheads="1"/>
            </p:cNvSpPr>
            <p:nvPr/>
          </p:nvSpPr>
          <p:spPr bwMode="auto">
            <a:xfrm>
              <a:off x="1591673" y="135717"/>
              <a:ext cx="2568758" cy="41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sz="4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什么是线性回归</a:t>
              </a:r>
              <a:endParaRPr 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9" name="文本框 69"/>
            <p:cNvSpPr txBox="1">
              <a:spLocks noChangeArrowheads="1"/>
            </p:cNvSpPr>
            <p:nvPr/>
          </p:nvSpPr>
          <p:spPr bwMode="auto">
            <a:xfrm>
              <a:off x="0" y="146159"/>
              <a:ext cx="1329134" cy="456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4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第一节</a:t>
              </a:r>
              <a:endParaRPr lang="zh-CN" altLang="zh-CN" sz="4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什么是线性回归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41630" y="1033145"/>
            <a:ext cx="111874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400" b="1"/>
              <a:t>做一个房屋价值的评估系统，一个房屋的价值来自很多地方，比如说面积、房间的数量（几室几厅）、地段、朝向等等</a:t>
            </a:r>
            <a:r>
              <a:rPr lang="zh-CN" sz="2400" b="1"/>
              <a:t>，</a:t>
            </a:r>
            <a:r>
              <a:rPr sz="2400" b="1"/>
              <a:t>为了简单，假设我们的房屋就是一个变量影响的，就是房屋的面积</a:t>
            </a:r>
            <a:r>
              <a:rPr lang="zh-CN" sz="2400" b="1"/>
              <a:t>，现在有一些房屋面积和对应价格的数据，已知一个房屋的面积，如何评估它的价格？</a:t>
            </a:r>
            <a:endParaRPr lang="zh-CN" sz="2400" b="1"/>
          </a:p>
        </p:txBody>
      </p:sp>
      <p:graphicFrame>
        <p:nvGraphicFramePr>
          <p:cNvPr id="2" name="表格 1"/>
          <p:cNvGraphicFramePr/>
          <p:nvPr/>
        </p:nvGraphicFramePr>
        <p:xfrm>
          <a:off x="1668780" y="3549015"/>
          <a:ext cx="8533130" cy="2856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5708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面积（</a:t>
                      </a:r>
                      <a:r>
                        <a:rPr lang="en-US" altLang="zh-CN"/>
                        <a:t>m2)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价格（万元）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130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什么是线性回归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41630" y="1266825"/>
            <a:ext cx="11187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400" b="1"/>
              <a:t>我们可以做出一个图，x轴是房屋的面积。y轴是房屋的售价</a:t>
            </a:r>
            <a:r>
              <a:rPr lang="zh-CN" sz="2400" b="1"/>
              <a:t>。</a:t>
            </a:r>
            <a:endParaRPr lang="zh-CN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0490" y="2470150"/>
            <a:ext cx="5400000" cy="365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什么是线性回归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5645" y="975360"/>
            <a:ext cx="11187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sym typeface="+mn-ea"/>
              </a:rPr>
              <a:t>如果来了一个新的面积，假设在销售价钱的记录中没有的，我们怎么办呢？</a:t>
            </a:r>
            <a:endParaRPr sz="24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645" y="1782445"/>
            <a:ext cx="11187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400" b="1">
                <a:solidFill>
                  <a:srgbClr val="0B4284"/>
                </a:solidFill>
                <a:sym typeface="+mn-ea"/>
              </a:rPr>
              <a:t>我们可以用一条曲线去尽量准的拟合这些数据，然后如果有新的输入过来，我们可以在将曲线上这个点对应的值返回。如果用一条直线去拟合，可能是下面的样子：</a:t>
            </a:r>
            <a:endParaRPr sz="2400" b="1">
              <a:solidFill>
                <a:srgbClr val="0B4284"/>
              </a:solidFill>
              <a:sym typeface="+mn-ea"/>
            </a:endParaRPr>
          </a:p>
        </p:txBody>
      </p:sp>
      <p:pic>
        <p:nvPicPr>
          <p:cNvPr id="2" name="图片 1" descr="线性回归-线性拟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8625" y="3273425"/>
            <a:ext cx="4711700" cy="3124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55840" y="3401695"/>
            <a:ext cx="417957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i="1">
                <a:latin typeface="Times New Roman" panose="02020603050405020304" charset="0"/>
                <a:cs typeface="Times New Roman" panose="02020603050405020304" charset="0"/>
              </a:rPr>
              <a:t>y=kx+b</a:t>
            </a:r>
            <a:endParaRPr lang="en-US" altLang="zh-CN" sz="2000" i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指的是房价，即我们试图预测的值。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指的是房屋面积，即输入特征的值。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指的是直线的斜率。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指的是</a:t>
            </a:r>
            <a:r>
              <a:rPr lang="en-US" altLang="zh-CN" sz="2000" i="1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轴截距。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什么是线性回归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1660" y="1252220"/>
            <a:ext cx="11187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sym typeface="+mn-ea"/>
              </a:rPr>
              <a:t>回归在数学上来说是给定一个点集，能够用一条曲线去拟合之，如果这个曲线是一条直线，那就被称为线性回归，如果曲线是一条二次曲线，就被称为二次回归</a:t>
            </a:r>
            <a:r>
              <a:rPr lang="zh-CN" sz="2400" b="1">
                <a:solidFill>
                  <a:schemeClr val="tx1"/>
                </a:solidFill>
                <a:sym typeface="+mn-ea"/>
              </a:rPr>
              <a:t>。</a:t>
            </a:r>
            <a:endParaRPr lang="zh-CN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1660" y="2709545"/>
            <a:ext cx="11187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sym typeface="+mn-ea"/>
              </a:rPr>
              <a:t>线性回归是回归问题中的一种，线性回归假设目标值与特征之间线性相关，即满足一个多元一次方程。</a:t>
            </a:r>
            <a:endParaRPr sz="24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线性模型的基本形式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1660" y="1223645"/>
            <a:ext cx="11187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sz="2400" b="1">
                <a:solidFill>
                  <a:schemeClr val="tx1"/>
                </a:solidFill>
                <a:sym typeface="+mn-ea"/>
              </a:rPr>
              <a:t>线性模型试图学得一个通过属性的线性组合来进行预测（目标属性）的函数。</a:t>
            </a:r>
            <a:endParaRPr lang="zh-CN" sz="2400" b="1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3195955" y="2011045"/>
          <a:ext cx="53244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825"/>
                <a:gridCol w="1774825"/>
                <a:gridCol w="17748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r>
                        <a:rPr lang="en-US" altLang="zh-CN" baseline="-25000"/>
                        <a:t>1</a:t>
                      </a:r>
                      <a:endParaRPr lang="en-US" altLang="zh-CN" baseline="-25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r>
                        <a:rPr lang="en-US" altLang="zh-CN" baseline="-25000"/>
                        <a:t>2</a:t>
                      </a:r>
                      <a:endParaRPr lang="en-US" altLang="zh-CN" baseline="-25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7.0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52.8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9.0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96.7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5.0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21.2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6.0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5.0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65330" y="4870365"/>
          <a:ext cx="3023235" cy="55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81100" imgH="215900" progId="Equation.KSEE3">
                  <p:embed/>
                </p:oleObj>
              </mc:Choice>
              <mc:Fallback>
                <p:oleObj name="" r:id="rId1" imgW="11811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65330" y="4870365"/>
                        <a:ext cx="3023235" cy="553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5887720" y="4347210"/>
            <a:ext cx="18000" cy="540000"/>
          </a:xfrm>
          <a:prstGeom prst="straightConnector1">
            <a:avLst/>
          </a:prstGeom>
          <a:ln w="25400">
            <a:solidFill>
              <a:srgbClr val="C00000"/>
            </a:solidFill>
            <a:prstDash val="lgDash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2158" y="5745841"/>
          <a:ext cx="180149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711200" imgH="203200" progId="Equation.KSEE3">
                  <p:embed/>
                </p:oleObj>
              </mc:Choice>
              <mc:Fallback>
                <p:oleObj name="" r:id="rId3" imgW="7112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2158" y="5745841"/>
                        <a:ext cx="180149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362315" y="4779645"/>
            <a:ext cx="3621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i="1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i="1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为模型的参数，</a:t>
            </a:r>
            <a:r>
              <a:rPr lang="zh-CN" altLang="en-US" i="1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参数代表了每个特征的权重，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体现各属性重要性。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当然，</a:t>
            </a:r>
            <a:r>
              <a:rPr lang="zh-CN" altLang="en-US" i="1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也可以是负数，</a:t>
            </a:r>
            <a:r>
              <a:rPr lang="zh-CN" altLang="en-US" i="1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为偏置。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0" y="6330315"/>
            <a:ext cx="3741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i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ω</a:t>
            </a:r>
            <a:r>
              <a:rPr lang="en-US" altLang="zh-CN" sz="2000" i="1">
                <a:latin typeface="Times New Roman" panose="02020603050405020304" charset="0"/>
                <a:cs typeface="Times New Roman" panose="02020603050405020304" charset="0"/>
              </a:rPr>
              <a:t>:[w</a:t>
            </a:r>
            <a:r>
              <a:rPr lang="en-US" altLang="zh-CN" sz="2000" i="1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000" i="1">
                <a:latin typeface="Times New Roman" panose="02020603050405020304" charset="0"/>
                <a:cs typeface="Times New Roman" panose="02020603050405020304" charset="0"/>
              </a:rPr>
              <a:t>,w</a:t>
            </a:r>
            <a:r>
              <a:rPr lang="en-US" altLang="zh-CN" sz="2000" i="1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000" i="1">
                <a:latin typeface="Times New Roman" panose="02020603050405020304" charset="0"/>
                <a:cs typeface="Times New Roman" panose="02020603050405020304" charset="0"/>
              </a:rPr>
              <a:t>]</a:t>
            </a:r>
            <a:r>
              <a:rPr lang="en-US" altLang="zh-CN" sz="2000" i="1" baseline="3000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2000" i="1">
                <a:latin typeface="Times New Roman" panose="02020603050405020304" charset="0"/>
                <a:cs typeface="Times New Roman" panose="02020603050405020304" charset="0"/>
              </a:rPr>
              <a:t>,   X:[x</a:t>
            </a:r>
            <a:r>
              <a:rPr lang="en-US" altLang="zh-CN" sz="2000" i="1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000" i="1">
                <a:latin typeface="Times New Roman" panose="02020603050405020304" charset="0"/>
                <a:cs typeface="Times New Roman" panose="02020603050405020304" charset="0"/>
              </a:rPr>
              <a:t>,x</a:t>
            </a:r>
            <a:r>
              <a:rPr lang="en-US" altLang="zh-CN" sz="2000" i="1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000" i="1">
                <a:latin typeface="Times New Roman" panose="02020603050405020304" charset="0"/>
                <a:cs typeface="Times New Roman" panose="02020603050405020304" charset="0"/>
              </a:rPr>
              <a:t>]</a:t>
            </a:r>
            <a:endParaRPr lang="en-US" altLang="zh-CN" sz="20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74570" y="5826125"/>
            <a:ext cx="14871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向量形式：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线性模型的</a:t>
            </a:r>
            <a:r>
              <a:rPr 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基本形式</a:t>
            </a:r>
            <a:endParaRPr lang="zh-CN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7535" y="1031875"/>
            <a:ext cx="111874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2400" b="1">
                <a:solidFill>
                  <a:schemeClr val="tx1"/>
                </a:solidFill>
                <a:sym typeface="+mn-ea"/>
              </a:rPr>
              <a:t>模型只要用数据集中的y和</a:t>
            </a:r>
            <a:r>
              <a:rPr lang="zh-CN" sz="2400" b="1">
                <a:sym typeface="+mn-ea"/>
              </a:rPr>
              <a:t>[x</a:t>
            </a:r>
            <a:r>
              <a:rPr lang="zh-CN" sz="2400" b="1" baseline="-25000">
                <a:sym typeface="+mn-ea"/>
              </a:rPr>
              <a:t>1</a:t>
            </a:r>
            <a:r>
              <a:rPr lang="zh-CN" sz="2400" b="1">
                <a:sym typeface="+mn-ea"/>
              </a:rPr>
              <a:t>,x</a:t>
            </a:r>
            <a:r>
              <a:rPr lang="zh-CN" sz="2400" b="1" baseline="-25000">
                <a:sym typeface="+mn-ea"/>
              </a:rPr>
              <a:t>2</a:t>
            </a:r>
            <a:r>
              <a:rPr lang="zh-CN" sz="2400" b="1">
                <a:sym typeface="+mn-ea"/>
              </a:rPr>
              <a:t>]计算出w和b，之后就可以通过给定新的[x</a:t>
            </a:r>
            <a:r>
              <a:rPr lang="zh-CN" sz="2400" b="1" baseline="-25000">
                <a:sym typeface="+mn-ea"/>
              </a:rPr>
              <a:t>1</a:t>
            </a:r>
            <a:r>
              <a:rPr lang="zh-CN" sz="2400" b="1">
                <a:sym typeface="+mn-ea"/>
              </a:rPr>
              <a:t>,x</a:t>
            </a:r>
            <a:r>
              <a:rPr lang="zh-CN" sz="2400" b="1" baseline="-25000">
                <a:sym typeface="+mn-ea"/>
              </a:rPr>
              <a:t>2</a:t>
            </a:r>
            <a:r>
              <a:rPr lang="zh-CN" sz="2400" b="1">
                <a:sym typeface="+mn-ea"/>
              </a:rPr>
              <a:t>]计算预测值</a:t>
            </a:r>
            <a:r>
              <a:rPr lang="zh-CN" sz="2400" b="1">
                <a:solidFill>
                  <a:schemeClr val="tx1"/>
                </a:solidFill>
                <a:sym typeface="+mn-ea"/>
              </a:rPr>
              <a:t>y是多少。因此，为了构建这个函数关系，目标是通过已知数据点，求解线性模型中两个参数。</a:t>
            </a:r>
            <a:endParaRPr lang="zh-CN" sz="2400" b="1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2400" b="1">
                <a:solidFill>
                  <a:srgbClr val="06708D"/>
                </a:solidFill>
                <a:sym typeface="+mn-ea"/>
              </a:rPr>
              <a:t>线性模型的一般预测公式为：</a:t>
            </a:r>
            <a:endParaRPr lang="zh-CN" sz="2400" b="1">
              <a:solidFill>
                <a:srgbClr val="06708D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sz="2400" b="1">
              <a:solidFill>
                <a:srgbClr val="06708D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sz="2400" b="1">
              <a:solidFill>
                <a:srgbClr val="06708D"/>
              </a:solidFill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34980" y="5696921"/>
          <a:ext cx="2520000" cy="6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49300" imgH="203200" progId="Equation.KSEE3">
                  <p:embed/>
                </p:oleObj>
              </mc:Choice>
              <mc:Fallback>
                <p:oleObj name="" r:id="rId1" imgW="7493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4980" y="5696921"/>
                        <a:ext cx="2520000" cy="684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97230" y="3966210"/>
            <a:ext cx="110871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2000" b="1">
                <a:solidFill>
                  <a:srgbClr val="06708D"/>
                </a:solidFill>
                <a:sym typeface="+mn-ea"/>
              </a:rPr>
              <a:t>其中</a:t>
            </a:r>
            <a:r>
              <a:rPr lang="en-US" altLang="zh-CN" sz="2000" b="1">
                <a:solidFill>
                  <a:srgbClr val="06708D"/>
                </a:solidFill>
                <a:sym typeface="+mn-ea"/>
              </a:rPr>
              <a:t>x</a:t>
            </a:r>
            <a:r>
              <a:rPr lang="en-US" altLang="zh-CN" sz="2000" b="1" baseline="-25000">
                <a:solidFill>
                  <a:srgbClr val="06708D"/>
                </a:solidFill>
                <a:sym typeface="+mn-ea"/>
              </a:rPr>
              <a:t>0</a:t>
            </a:r>
            <a:r>
              <a:rPr lang="en-US" altLang="zh-CN" sz="2000" b="1">
                <a:solidFill>
                  <a:srgbClr val="06708D"/>
                </a:solidFill>
                <a:sym typeface="+mn-ea"/>
              </a:rPr>
              <a:t>~x</a:t>
            </a:r>
            <a:r>
              <a:rPr lang="en-US" altLang="zh-CN" sz="2000" b="1" baseline="-25000">
                <a:solidFill>
                  <a:srgbClr val="06708D"/>
                </a:solidFill>
                <a:sym typeface="+mn-ea"/>
              </a:rPr>
              <a:t>n</a:t>
            </a:r>
            <a:r>
              <a:rPr lang="zh-CN" altLang="en-US" sz="2000" b="1">
                <a:solidFill>
                  <a:srgbClr val="06708D"/>
                </a:solidFill>
                <a:sym typeface="+mn-ea"/>
              </a:rPr>
              <a:t>为数据集中每个样本的特征值，</a:t>
            </a:r>
            <a:r>
              <a:rPr lang="en-US" sz="2000" b="1">
                <a:solidFill>
                  <a:srgbClr val="06708D"/>
                </a:solidFill>
                <a:sym typeface="+mn-ea"/>
              </a:rPr>
              <a:t>w</a:t>
            </a:r>
            <a:r>
              <a:rPr lang="zh-CN" altLang="en-US" sz="2000" b="1">
                <a:solidFill>
                  <a:srgbClr val="06708D"/>
                </a:solidFill>
                <a:sym typeface="+mn-ea"/>
              </a:rPr>
              <a:t>和</a:t>
            </a:r>
            <a:r>
              <a:rPr lang="en-US" altLang="zh-CN" sz="2000" b="1">
                <a:solidFill>
                  <a:srgbClr val="06708D"/>
                </a:solidFill>
                <a:sym typeface="+mn-ea"/>
              </a:rPr>
              <a:t>b</a:t>
            </a:r>
            <a:r>
              <a:rPr lang="zh-CN" altLang="en-US" sz="2000" b="1">
                <a:solidFill>
                  <a:srgbClr val="06708D"/>
                </a:solidFill>
                <a:sym typeface="+mn-ea"/>
              </a:rPr>
              <a:t>代表模型计算出来每个特征的权重和偏差，</a:t>
            </a:r>
            <a:r>
              <a:rPr sz="2000" b="1">
                <a:solidFill>
                  <a:srgbClr val="06708D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ŷ</a:t>
            </a:r>
            <a:r>
              <a:rPr sz="2000" b="1">
                <a:solidFill>
                  <a:srgbClr val="06708D"/>
                </a:solidFill>
                <a:sym typeface="+mn-ea"/>
              </a:rPr>
              <a:t>为</a:t>
            </a:r>
            <a:r>
              <a:rPr lang="zh-CN" sz="2000" b="1">
                <a:solidFill>
                  <a:srgbClr val="06708D"/>
                </a:solidFill>
                <a:sym typeface="+mn-ea"/>
              </a:rPr>
              <a:t>模型计算出来的</a:t>
            </a:r>
            <a:r>
              <a:rPr sz="2000" b="1">
                <a:solidFill>
                  <a:srgbClr val="06708D"/>
                </a:solidFill>
                <a:sym typeface="+mn-ea"/>
              </a:rPr>
              <a:t>预测</a:t>
            </a:r>
            <a:r>
              <a:rPr lang="zh-CN" sz="2000" b="1">
                <a:solidFill>
                  <a:srgbClr val="06708D"/>
                </a:solidFill>
                <a:sym typeface="+mn-ea"/>
              </a:rPr>
              <a:t>结果</a:t>
            </a:r>
            <a:r>
              <a:rPr sz="2000" b="1">
                <a:solidFill>
                  <a:srgbClr val="06708D"/>
                </a:solidFill>
                <a:sym typeface="+mn-ea"/>
              </a:rPr>
              <a:t>值</a:t>
            </a:r>
            <a:r>
              <a:rPr lang="zh-CN" sz="2000" b="1">
                <a:solidFill>
                  <a:srgbClr val="06708D"/>
                </a:solidFill>
                <a:sym typeface="+mn-ea"/>
              </a:rPr>
              <a:t>。</a:t>
            </a:r>
            <a:endParaRPr lang="zh-CN" altLang="en-US" sz="20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89477" y="3266793"/>
          <a:ext cx="6480175" cy="69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120900" imgH="228600" progId="Equation.KSEE3">
                  <p:embed/>
                </p:oleObj>
              </mc:Choice>
              <mc:Fallback>
                <p:oleObj name="" r:id="rId3" imgW="2120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477" y="3266793"/>
                        <a:ext cx="6480175" cy="699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97535" y="5108575"/>
            <a:ext cx="10715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假设数据集中的样本只有一个特征，这个公式就变得非常简单，如下：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5676900" y="5855335"/>
            <a:ext cx="3870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实际上就是一个直线方程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2136</Words>
  <Application>WPS 演示</Application>
  <PresentationFormat>自定义</PresentationFormat>
  <Paragraphs>282</Paragraphs>
  <Slides>21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Arial</vt:lpstr>
      <vt:lpstr>宋体</vt:lpstr>
      <vt:lpstr>Wingdings</vt:lpstr>
      <vt:lpstr>Arial Unicode MS</vt:lpstr>
      <vt:lpstr>微软雅黑</vt:lpstr>
      <vt:lpstr>Calibri</vt:lpstr>
      <vt:lpstr>Times New Roman</vt:lpstr>
      <vt:lpstr>Arial Unicode MS</vt:lpstr>
      <vt:lpstr>Calibri Light</vt:lpstr>
      <vt:lpstr>Wingdings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目录 content</vt:lpstr>
      <vt:lpstr>PowerPoint 演示文稿</vt:lpstr>
      <vt:lpstr>什么是线性回归</vt:lpstr>
      <vt:lpstr>什么是线性回归</vt:lpstr>
      <vt:lpstr>什么是线性回归</vt:lpstr>
      <vt:lpstr>什么是线性回归</vt:lpstr>
      <vt:lpstr>线性模型的基本形式</vt:lpstr>
      <vt:lpstr>线性模型的基本形式</vt:lpstr>
      <vt:lpstr>线性回归练习</vt:lpstr>
      <vt:lpstr>PowerPoint 演示文稿</vt:lpstr>
      <vt:lpstr>损失函数</vt:lpstr>
      <vt:lpstr>损失函数</vt:lpstr>
      <vt:lpstr>损失函数</vt:lpstr>
      <vt:lpstr>模型可用的度量</vt:lpstr>
      <vt:lpstr>PowerPoint 演示文稿</vt:lpstr>
      <vt:lpstr>岭回归——使用L2正则化的线性模型</vt:lpstr>
      <vt:lpstr>岭回归——使用L2正则化的线性模型</vt:lpstr>
      <vt:lpstr>套索回归——使用L1正则化的线性模型</vt:lpstr>
      <vt:lpstr>套索回归——使用L1正则化的线性模型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Bear</cp:lastModifiedBy>
  <cp:revision>586</cp:revision>
  <cp:lastPrinted>2016-10-22T06:45:00Z</cp:lastPrinted>
  <dcterms:created xsi:type="dcterms:W3CDTF">2015-12-07T16:40:00Z</dcterms:created>
  <dcterms:modified xsi:type="dcterms:W3CDTF">2022-11-09T11:48:18Z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2052-11.8.6.8811</vt:lpwstr>
  </property>
</Properties>
</file>