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417" r:id="rId3"/>
    <p:sldId id="418" r:id="rId4"/>
    <p:sldId id="681" r:id="rId5"/>
    <p:sldId id="770" r:id="rId6"/>
    <p:sldId id="795" r:id="rId7"/>
    <p:sldId id="798" r:id="rId8"/>
    <p:sldId id="799" r:id="rId9"/>
    <p:sldId id="802" r:id="rId10"/>
    <p:sldId id="683" r:id="rId11"/>
    <p:sldId id="684" r:id="rId12"/>
    <p:sldId id="785" r:id="rId13"/>
    <p:sldId id="803" r:id="rId14"/>
    <p:sldId id="804" r:id="rId15"/>
    <p:sldId id="805" r:id="rId16"/>
    <p:sldId id="807" r:id="rId17"/>
    <p:sldId id="808" r:id="rId18"/>
    <p:sldId id="757" r:id="rId19"/>
    <p:sldId id="793" r:id="rId20"/>
    <p:sldId id="265" r:id="rId21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08D"/>
    <a:srgbClr val="D76739"/>
    <a:srgbClr val="0D8ED4"/>
    <a:srgbClr val="0B4284"/>
    <a:srgbClr val="03AFC4"/>
    <a:srgbClr val="0B3380"/>
    <a:srgbClr val="002060"/>
    <a:srgbClr val="F0D2AF"/>
    <a:srgbClr val="B7C8A5"/>
    <a:srgbClr val="190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8" autoAdjust="0"/>
    <p:restoredTop sz="92445" autoAdjust="0"/>
  </p:normalViewPr>
  <p:slideViewPr>
    <p:cSldViewPr snapToGrid="0">
      <p:cViewPr>
        <p:scale>
          <a:sx n="60" d="100"/>
          <a:sy n="60" d="100"/>
        </p:scale>
        <p:origin x="-1170" y="-204"/>
      </p:cViewPr>
      <p:guideLst>
        <p:guide orient="horz" pos="1062"/>
        <p:guide pos="72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87D9C-0A71-40BE-8714-8F36DC9F7CB9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0544-E648-4495-AD83-C20AABC67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9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30E3-C700-4AE5-AAA4-6060A07B522B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77C-A813-458A-BDDC-74C366BB6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9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4277C-A813-458A-BDDC-74C366BB63E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  <a:t>11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  <a:t>18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  <a:t>19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  <a:t>3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  <a:t>4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  <a:t>10</a:t>
            </a:fld>
            <a:endParaRPr lang="zh-CN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342900"/>
            <a:ext cx="10973276" cy="5715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6400" y="381000"/>
            <a:ext cx="11176000" cy="579120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DDF4-74FE-41B4-B94F-AC75A493CE2C}" type="datetime1">
              <a:rPr lang="en-US" altLang="zh-CN"/>
              <a:t>10/30/2022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1200" y="6324600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7435" y="2477770"/>
            <a:ext cx="9472295" cy="419798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374390" y="3733800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14975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02220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228455" y="5514975"/>
            <a:ext cx="42354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364980" y="6136640"/>
            <a:ext cx="1315720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954905" y="381381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56605" y="3813810"/>
            <a:ext cx="7708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043420" y="3813810"/>
            <a:ext cx="72072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950835" y="3813810"/>
            <a:ext cx="7327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5858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365750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430847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330009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8545830" y="479933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68235" y="4806315"/>
            <a:ext cx="73977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7456170" y="5476875"/>
            <a:ext cx="78867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6458585" y="547687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5365115" y="549084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9616440" y="4806315"/>
            <a:ext cx="88138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865" y="0"/>
            <a:ext cx="10272889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65" y="1878045"/>
            <a:ext cx="10272889" cy="2487061"/>
          </a:xfr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1" y="6108176"/>
            <a:ext cx="1143297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8" y="6108176"/>
            <a:ext cx="7086023" cy="365125"/>
          </a:xfr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8" y="6108176"/>
            <a:ext cx="570444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398864" y="980730"/>
            <a:ext cx="10272889" cy="897315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14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  <a:t>2022/10/30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423160" y="0"/>
            <a:ext cx="14615160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4018601" y="-3464628"/>
            <a:ext cx="9712479" cy="7843657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703B5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66160" y="688430"/>
            <a:ext cx="8296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</a:rPr>
              <a:t>基于</a:t>
            </a:r>
            <a:r>
              <a:rPr lang="zh-CN" altLang="en-US" sz="4400" dirty="0">
                <a:solidFill>
                  <a:schemeClr val="bg1"/>
                </a:solidFill>
              </a:rPr>
              <a:t>逻辑回归算法的分类模型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4367959" y="1577430"/>
            <a:ext cx="741256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项目实训</a:t>
              </a:r>
              <a:endParaRPr lang="zh-CN" altLang="zh-CN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项目实训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65675" y="1262773"/>
            <a:ext cx="782471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逻辑回归算法预测考试是否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及格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lt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逻辑回归算法实现鸢尾花分类</a:t>
            </a:r>
            <a:endParaRPr lang="en-US" altLang="zh-CN" sz="2400" b="1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逻辑回归算法预测考试是否及格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204"/>
            <a:ext cx="10515600" cy="1816209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1. </a:t>
            </a:r>
            <a:r>
              <a:rPr lang="zh-CN" altLang="zh-CN" sz="2400" b="1" dirty="0"/>
              <a:t>数据</a:t>
            </a:r>
            <a:r>
              <a:rPr lang="zh-CN" altLang="zh-CN" sz="2400" b="1" dirty="0" smtClean="0"/>
              <a:t>准备</a:t>
            </a:r>
            <a:endParaRPr lang="en-US" altLang="zh-CN" sz="2400" b="1" dirty="0" smtClean="0"/>
          </a:p>
          <a:p>
            <a:r>
              <a:rPr lang="zh-CN" altLang="zh-CN" sz="2400" dirty="0"/>
              <a:t>首先我们需要准备一些往年的调查结果数据，根据学生的复习情况，确定数据的两个特征为时长、效率，其中时长单位为小时，效率为</a:t>
            </a:r>
            <a:r>
              <a:rPr lang="en-US" altLang="zh-CN" sz="2400" dirty="0"/>
              <a:t>[0</a:t>
            </a:r>
            <a:r>
              <a:rPr lang="zh-CN" altLang="zh-CN" sz="2400" dirty="0"/>
              <a:t>，</a:t>
            </a:r>
            <a:r>
              <a:rPr lang="en-US" altLang="zh-CN" sz="2400" dirty="0"/>
              <a:t>1]</a:t>
            </a:r>
            <a:r>
              <a:rPr lang="zh-CN" altLang="zh-CN" sz="2400" dirty="0"/>
              <a:t>之间的浮点数，数值越大表示效率越高。定义训练数据集</a:t>
            </a:r>
            <a:r>
              <a:rPr lang="en-US" altLang="zh-CN" sz="2400" dirty="0" err="1"/>
              <a:t>X_train</a:t>
            </a:r>
            <a:r>
              <a:rPr lang="zh-CN" altLang="zh-CN" sz="2400" dirty="0"/>
              <a:t>，目标值</a:t>
            </a:r>
            <a:r>
              <a:rPr lang="en-US" altLang="zh-CN" sz="2400" dirty="0" err="1"/>
              <a:t>y_train</a:t>
            </a:r>
            <a:r>
              <a:rPr lang="zh-CN" altLang="zh-CN" sz="2400" dirty="0"/>
              <a:t>为考试结果，</a:t>
            </a:r>
            <a:r>
              <a:rPr lang="en-US" altLang="zh-CN" sz="2400" dirty="0"/>
              <a:t>0</a:t>
            </a:r>
            <a:r>
              <a:rPr lang="zh-CN" altLang="zh-CN" sz="2400" dirty="0"/>
              <a:t>表示不及格，</a:t>
            </a:r>
            <a:r>
              <a:rPr lang="en-US" altLang="zh-CN" sz="2400" dirty="0"/>
              <a:t>1</a:t>
            </a:r>
            <a:r>
              <a:rPr lang="zh-CN" altLang="zh-CN" sz="2400" dirty="0"/>
              <a:t>表示及格。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95" y="3640192"/>
            <a:ext cx="30099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2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逻辑回归算法预测考试是否及格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204"/>
            <a:ext cx="10515600" cy="181620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2. </a:t>
            </a:r>
            <a:r>
              <a:rPr lang="zh-CN" altLang="zh-CN" sz="2400" b="1" dirty="0"/>
              <a:t>创建</a:t>
            </a:r>
            <a:r>
              <a:rPr lang="zh-CN" altLang="zh-CN" sz="2400" b="1" dirty="0" smtClean="0"/>
              <a:t>并训练逻辑回归模型</a:t>
            </a:r>
            <a:endParaRPr lang="en-US" altLang="zh-CN" sz="2400" b="1" dirty="0" smtClean="0"/>
          </a:p>
          <a:p>
            <a:r>
              <a:rPr lang="zh-CN" altLang="zh-CN" sz="2400" dirty="0"/>
              <a:t>接下来，我们使用</a:t>
            </a:r>
            <a:r>
              <a:rPr lang="en-US" altLang="zh-CN" sz="2400" dirty="0" err="1"/>
              <a:t>scikit</a:t>
            </a:r>
            <a:r>
              <a:rPr lang="en-US" altLang="zh-CN" sz="2400" dirty="0"/>
              <a:t>-learn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linear_model</a:t>
            </a:r>
            <a:r>
              <a:rPr lang="zh-CN" altLang="zh-CN" sz="2400" dirty="0"/>
              <a:t>模块中的</a:t>
            </a:r>
            <a:r>
              <a:rPr lang="en-US" altLang="zh-CN" sz="2400" dirty="0" err="1"/>
              <a:t>LogisticRegression</a:t>
            </a:r>
            <a:r>
              <a:rPr lang="zh-CN" altLang="zh-CN" sz="2400" dirty="0"/>
              <a:t>类构造逻辑回归模型并使用往年的调查结果数据对模型进行训练，并使用测试数据评估模型得分。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72" y="3458231"/>
            <a:ext cx="4113487" cy="116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46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逻辑回归算法预测考试是否及格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204"/>
            <a:ext cx="10515600" cy="181620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3. </a:t>
            </a:r>
            <a:r>
              <a:rPr lang="zh-CN" altLang="zh-CN" sz="2400" b="1" dirty="0"/>
              <a:t>预测并输出预测</a:t>
            </a:r>
            <a:r>
              <a:rPr lang="zh-CN" altLang="zh-CN" sz="2400" b="1" dirty="0" smtClean="0"/>
              <a:t>结果</a:t>
            </a:r>
            <a:endParaRPr lang="en-US" altLang="zh-CN" sz="2400" b="1" dirty="0" smtClean="0"/>
          </a:p>
          <a:p>
            <a:r>
              <a:rPr lang="zh-CN" altLang="zh-CN" sz="2400" dirty="0"/>
              <a:t>给出一个学生的学习状态，预测该学生考试是否能够及格，并给出考试及格和不及格的概率。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56" y="3363309"/>
            <a:ext cx="5029950" cy="168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1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zh-CN" dirty="0"/>
              <a:t>逻辑回归算法实现鸢尾花分类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204"/>
            <a:ext cx="10515600" cy="181620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1. </a:t>
            </a:r>
            <a:r>
              <a:rPr lang="zh-CN" altLang="zh-CN" sz="2400" b="1" dirty="0"/>
              <a:t>准备</a:t>
            </a:r>
            <a:r>
              <a:rPr lang="zh-CN" altLang="zh-CN" sz="2400" b="1" dirty="0" smtClean="0"/>
              <a:t>数据</a:t>
            </a:r>
            <a:r>
              <a:rPr lang="zh-CN" altLang="zh-CN" sz="2400" b="1" dirty="0"/>
              <a:t>集和必要的</a:t>
            </a:r>
            <a:r>
              <a:rPr lang="zh-CN" altLang="zh-CN" sz="2400" b="1" dirty="0" smtClean="0"/>
              <a:t>模块</a:t>
            </a:r>
            <a:endParaRPr lang="en-US" altLang="zh-CN" sz="2400" b="1" dirty="0" smtClean="0"/>
          </a:p>
          <a:p>
            <a:r>
              <a:rPr lang="zh-CN" altLang="zh-CN" sz="2400" dirty="0"/>
              <a:t>使用</a:t>
            </a:r>
            <a:r>
              <a:rPr lang="en-US" altLang="zh-CN" sz="2400" dirty="0" err="1"/>
              <a:t>scikit</a:t>
            </a:r>
            <a:r>
              <a:rPr lang="en-US" altLang="zh-CN" sz="2400" dirty="0"/>
              <a:t>-learn</a:t>
            </a:r>
            <a:r>
              <a:rPr lang="zh-CN" altLang="zh-CN" sz="2400" dirty="0"/>
              <a:t>的</a:t>
            </a:r>
            <a:r>
              <a:rPr lang="en-US" altLang="zh-CN" sz="2400" dirty="0"/>
              <a:t>datasets</a:t>
            </a:r>
            <a:r>
              <a:rPr lang="zh-CN" altLang="zh-CN" sz="2400" dirty="0"/>
              <a:t>模块中的</a:t>
            </a:r>
            <a:r>
              <a:rPr lang="en-US" altLang="zh-CN" sz="2400" dirty="0"/>
              <a:t>iris</a:t>
            </a:r>
            <a:r>
              <a:rPr lang="zh-CN" altLang="zh-CN" sz="2400" dirty="0"/>
              <a:t>作为数据集，导入线性模块</a:t>
            </a:r>
            <a:r>
              <a:rPr lang="en-US" altLang="zh-CN" sz="2400" dirty="0" err="1"/>
              <a:t>linear_model</a:t>
            </a:r>
            <a:r>
              <a:rPr lang="zh-CN" altLang="zh-CN" sz="2400" dirty="0"/>
              <a:t>中的</a:t>
            </a:r>
            <a:r>
              <a:rPr lang="en-US" altLang="zh-CN" sz="2400" dirty="0" err="1"/>
              <a:t>LogisticRegression</a:t>
            </a:r>
            <a:r>
              <a:rPr lang="zh-CN" altLang="zh-CN" sz="2400" dirty="0"/>
              <a:t>类，使用</a:t>
            </a:r>
            <a:r>
              <a:rPr lang="en-US" altLang="zh-CN" sz="2400" dirty="0" err="1"/>
              <a:t>sklearn.model_selection</a:t>
            </a:r>
            <a:r>
              <a:rPr lang="zh-CN" altLang="zh-CN" sz="2400" dirty="0"/>
              <a:t>进行测试集和训练集的划分。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49" y="3511277"/>
            <a:ext cx="4015167" cy="165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1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zh-CN" dirty="0"/>
              <a:t>逻辑回归算法实现鸢尾花分类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204"/>
            <a:ext cx="10515600" cy="181620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2. </a:t>
            </a:r>
            <a:r>
              <a:rPr lang="zh-CN" altLang="zh-CN" sz="2400" b="1" dirty="0"/>
              <a:t>创建逻辑回归模型对象并训练、评估</a:t>
            </a:r>
            <a:r>
              <a:rPr lang="zh-CN" altLang="zh-CN" sz="2400" b="1" dirty="0" smtClean="0"/>
              <a:t>模型</a:t>
            </a:r>
            <a:endParaRPr lang="en-US" altLang="zh-CN" sz="2400" b="1" dirty="0" smtClean="0"/>
          </a:p>
          <a:p>
            <a:r>
              <a:rPr lang="zh-CN" altLang="zh-CN" sz="2400" dirty="0"/>
              <a:t>首先对</a:t>
            </a:r>
            <a:r>
              <a:rPr lang="en-US" altLang="zh-CN" sz="2400" dirty="0" err="1"/>
              <a:t>multi_class</a:t>
            </a:r>
            <a:r>
              <a:rPr lang="en-US" altLang="zh-CN" sz="2400" dirty="0"/>
              <a:t> </a:t>
            </a:r>
            <a:r>
              <a:rPr lang="zh-CN" altLang="zh-CN" sz="2400" dirty="0"/>
              <a:t>参数采用“</a:t>
            </a:r>
            <a:r>
              <a:rPr lang="en-US" altLang="zh-CN" sz="2400" dirty="0" err="1"/>
              <a:t>ovr</a:t>
            </a:r>
            <a:r>
              <a:rPr lang="zh-CN" altLang="zh-CN" sz="2400" dirty="0"/>
              <a:t>”的多分类方式，那么对于</a:t>
            </a:r>
            <a:r>
              <a:rPr lang="en-US" altLang="zh-CN" sz="2400" dirty="0"/>
              <a:t>solver</a:t>
            </a:r>
            <a:r>
              <a:rPr lang="zh-CN" altLang="zh-CN" sz="2400" dirty="0"/>
              <a:t>算法参数选择“</a:t>
            </a:r>
            <a:r>
              <a:rPr lang="en-US" altLang="zh-CN" sz="2400" dirty="0" err="1"/>
              <a:t>liblinear</a:t>
            </a:r>
            <a:r>
              <a:rPr lang="zh-CN" altLang="zh-CN" sz="2400" dirty="0"/>
              <a:t>”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651" y="3428999"/>
            <a:ext cx="3587969" cy="156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7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zh-CN" dirty="0"/>
              <a:t>逻辑回归算法实现鸢尾花分类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204"/>
            <a:ext cx="10515600" cy="1816209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接下来我们修改</a:t>
            </a:r>
            <a:r>
              <a:rPr lang="en-US" altLang="zh-CN" sz="2400" dirty="0" err="1"/>
              <a:t>multi_class</a:t>
            </a:r>
            <a:r>
              <a:rPr lang="en-US" altLang="zh-CN" sz="2400" dirty="0"/>
              <a:t> </a:t>
            </a:r>
            <a:r>
              <a:rPr lang="zh-CN" altLang="zh-CN" sz="2400" dirty="0"/>
              <a:t>参数为“</a:t>
            </a:r>
            <a:r>
              <a:rPr lang="en-US" altLang="zh-CN" sz="2400" dirty="0"/>
              <a:t>multinomial</a:t>
            </a:r>
            <a:r>
              <a:rPr lang="zh-CN" altLang="zh-CN" sz="2400" dirty="0"/>
              <a:t>”的多分类方式，那么对于</a:t>
            </a:r>
            <a:r>
              <a:rPr lang="en-US" altLang="zh-CN" sz="2400" dirty="0"/>
              <a:t>solver</a:t>
            </a:r>
            <a:r>
              <a:rPr lang="zh-CN" altLang="zh-CN" sz="2400" dirty="0"/>
              <a:t>算法参数改为选择“</a:t>
            </a:r>
            <a:r>
              <a:rPr lang="en-US" altLang="zh-CN" sz="2400" dirty="0" err="1"/>
              <a:t>lbfgs</a:t>
            </a:r>
            <a:r>
              <a:rPr lang="zh-CN" altLang="zh-CN" sz="2400" dirty="0"/>
              <a:t>”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23" y="2909065"/>
            <a:ext cx="4676299" cy="183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7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8103235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项目拓展</a:t>
              </a:r>
              <a:endParaRPr lang="zh-CN" altLang="zh-CN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项目拓展</a:t>
            </a:r>
            <a:r>
              <a:rPr lang="en-US" altLang="zh-CN" dirty="0">
                <a:sym typeface="+mn-lt"/>
              </a:rPr>
              <a:t>——</a:t>
            </a:r>
            <a:r>
              <a:rPr lang="zh-CN" altLang="en-US" dirty="0">
                <a:sym typeface="+mn-lt"/>
              </a:rPr>
              <a:t>判断肿瘤是良性还是恶性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65675" y="1262773"/>
            <a:ext cx="782471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1.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导入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breast_cancer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数据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集</a:t>
            </a:r>
            <a:endParaRPr lang="en-US" altLang="zh-CN" sz="2400" b="1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lt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2.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将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breast_cancer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数据集划分为训练集和测试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集</a:t>
            </a:r>
            <a:endParaRPr lang="en-US" altLang="zh-CN" sz="2400" b="1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lt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3.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对数据集进行标准化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处理</a:t>
            </a:r>
            <a:endParaRPr lang="en-US" altLang="zh-CN" sz="2400" b="1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lt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4.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构建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LogisticRegression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模型并训练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模型</a:t>
            </a:r>
            <a:endParaRPr lang="en-US" altLang="zh-CN" sz="2400" b="1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lt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5. Logistic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回归模型分析与评估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19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14805"/>
            <a:ext cx="2590800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8"/>
          <p:cNvGrpSpPr/>
          <p:nvPr/>
        </p:nvGrpSpPr>
        <p:grpSpPr bwMode="auto">
          <a:xfrm>
            <a:off x="4668838" y="1754188"/>
            <a:ext cx="5818187" cy="2751137"/>
            <a:chOff x="4668961" y="1520691"/>
            <a:chExt cx="4346331" cy="2750245"/>
          </a:xfrm>
        </p:grpSpPr>
        <p:grpSp>
          <p:nvGrpSpPr>
            <p:cNvPr id="6" name="组合 13"/>
            <p:cNvGrpSpPr/>
            <p:nvPr/>
          </p:nvGrpSpPr>
          <p:grpSpPr bwMode="auto">
            <a:xfrm>
              <a:off x="4684591" y="1520691"/>
              <a:ext cx="4330701" cy="580259"/>
              <a:chOff x="0" y="-8800"/>
              <a:chExt cx="4331070" cy="580808"/>
            </a:xfrm>
          </p:grpSpPr>
          <p:sp>
            <p:nvSpPr>
              <p:cNvPr id="17" name="任意多边形 45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 126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文本框 69"/>
              <p:cNvSpPr txBox="1">
                <a:spLocks noChangeArrowheads="1"/>
              </p:cNvSpPr>
              <p:nvPr/>
            </p:nvSpPr>
            <p:spPr bwMode="auto">
              <a:xfrm>
                <a:off x="1738194" y="-8800"/>
                <a:ext cx="2457689" cy="461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项目知识准备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第一节</a:t>
                </a:r>
              </a:p>
            </p:txBody>
          </p:sp>
        </p:grpSp>
        <p:grpSp>
          <p:nvGrpSpPr>
            <p:cNvPr id="7" name="组合 15"/>
            <p:cNvGrpSpPr/>
            <p:nvPr/>
          </p:nvGrpSpPr>
          <p:grpSpPr bwMode="auto">
            <a:xfrm>
              <a:off x="4668961" y="2595632"/>
              <a:ext cx="4330701" cy="573055"/>
              <a:chOff x="0" y="0"/>
              <a:chExt cx="4331070" cy="572008"/>
            </a:xfrm>
          </p:grpSpPr>
          <p:sp>
            <p:nvSpPr>
              <p:cNvPr id="13" name="任意多边形 5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 127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0"/>
                <a:ext cx="2369840" cy="460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项目实训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第二节</a:t>
                </a:r>
              </a:p>
            </p:txBody>
          </p:sp>
        </p:grpSp>
        <p:grpSp>
          <p:nvGrpSpPr>
            <p:cNvPr id="8" name="组合 17"/>
            <p:cNvGrpSpPr/>
            <p:nvPr/>
          </p:nvGrpSpPr>
          <p:grpSpPr bwMode="auto">
            <a:xfrm>
              <a:off x="4668961" y="3697882"/>
              <a:ext cx="4330701" cy="573054"/>
              <a:chOff x="0" y="0"/>
              <a:chExt cx="4331070" cy="572008"/>
            </a:xfrm>
          </p:grpSpPr>
          <p:sp>
            <p:nvSpPr>
              <p:cNvPr id="9" name="任意多边形 6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 129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1"/>
                <a:ext cx="2529568" cy="459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项目拓展</a:t>
                </a:r>
                <a:endParaRPr lang="zh-CN" altLang="en-US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zh-CN" altLang="en-US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</a:t>
                </a:r>
              </a:p>
            </p:txBody>
          </p:sp>
        </p:grp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 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项目知识准备</a:t>
              </a:r>
              <a:endParaRPr lang="zh-CN" altLang="zh-CN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项目知识</a:t>
            </a:r>
            <a:r>
              <a:rPr lang="zh-CN" altLang="en-US" dirty="0" smtClean="0">
                <a:latin typeface="微软雅黑" panose="020B0503020204020204" pitchFamily="34" charset="-122"/>
              </a:rPr>
              <a:t>准备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1923" y="1586107"/>
            <a:ext cx="949388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5.1.1</a:t>
            </a:r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逻辑回归算法的</a:t>
            </a:r>
            <a:r>
              <a:rPr lang="zh-CN" altLang="en-US" sz="36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基本原理</a:t>
            </a:r>
            <a:endParaRPr lang="en-US" altLang="zh-CN" sz="36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5.1.2 </a:t>
            </a:r>
            <a:r>
              <a:rPr lang="en-US" altLang="zh-CN" sz="36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LogisticRegression</a:t>
            </a:r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逻辑回归分类器</a:t>
            </a:r>
            <a:endParaRPr lang="en-US" altLang="zh-CN" sz="36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sym typeface="+mn-ea"/>
              </a:rPr>
              <a:t>5.1.1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逻辑回归算法的基本原理</a:t>
            </a:r>
            <a:endParaRPr lang="zh-CN" altLang="en-US" dirty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1957524"/>
          </a:xfrm>
          <a:noFill/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逻辑回归是机器学习中最常用最经典的分类方法之一。虽然线性回归算法和逻辑回归算法都有回归一词，但是线性回归解决回归问题，而逻辑回归称为回归模型，但是却处理的是分类问题。</a:t>
            </a:r>
            <a:endParaRPr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61" y="3326524"/>
            <a:ext cx="63531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4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sym typeface="+mn-ea"/>
              </a:rPr>
              <a:t>5.1.1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逻辑回归算法的基本原理</a:t>
            </a:r>
            <a:endParaRPr lang="zh-CN" altLang="en-US" dirty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3896516"/>
          </a:xfrm>
          <a:noFill/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逻辑回归的因变量可以是二分类的，也可以是多分类的，但是二分类的更为常用，也更加容易解释，多类可以使用</a:t>
            </a:r>
            <a:r>
              <a:rPr lang="en-US" altLang="zh-CN" sz="28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softmax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方法进行处理。二分类的逻辑回归的本质是一个线性模型加上一个映射函数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Sigmoid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，将线性模型得到的连续结果映射到离散型上。逻辑回归的目的是寻找一个非线性函数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Sigmoid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的最佳拟合参数，求解过程可以由最优化算法来完成。</a:t>
            </a:r>
            <a:endParaRPr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9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sym typeface="+mn-ea"/>
              </a:rPr>
              <a:t>5.1.1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逻辑回归算法的基本原理</a:t>
            </a:r>
            <a:endParaRPr lang="zh-CN" altLang="en-US" dirty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1691104"/>
          </a:xfrm>
          <a:noFill/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Sigmoid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函数将任意的输入映射到了 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[0, 1]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区间，我们在线性回归中可以得到一个预测值，再将该值映射到 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Sigmoid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函数中这样就完成了由值到概率的转换，也就是分类任务。</a:t>
            </a:r>
            <a:endParaRPr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91" y="3074275"/>
            <a:ext cx="44481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8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sym typeface="+mn-ea"/>
              </a:rPr>
              <a:t>5.1.2 </a:t>
            </a:r>
            <a:r>
              <a:rPr lang="en-US" altLang="zh-CN" dirty="0" err="1">
                <a:latin typeface="Cambria" panose="02040503050406030204" pitchFamily="18" charset="0"/>
                <a:sym typeface="+mn-ea"/>
              </a:rPr>
              <a:t>LogisticRegression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逻辑回归分类器</a:t>
            </a:r>
            <a:endParaRPr lang="zh-CN" altLang="en-US" dirty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5111656"/>
          </a:xfrm>
          <a:noFill/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LogisticRegression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类的定义如下：</a:t>
            </a:r>
          </a:p>
          <a:p>
            <a:pPr marL="0" lvl="1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    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class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sklearn.linear_model.LogisticRegression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(penalty='l2', dual=False,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tol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=0.0001, c=1.0,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fit_intercept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=True,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intercept_scaling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=1,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class_weight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=None,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random_state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=None, solver='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liblinear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',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max_iter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=100,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multi_class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='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ovr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', verbose=0,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warm_start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=False, 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n_jobs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=1)</a:t>
            </a:r>
          </a:p>
          <a:p>
            <a:pPr marL="0" lvl="1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主要参数：</a:t>
            </a:r>
          </a:p>
          <a:p>
            <a:pPr marL="0" lvl="1">
              <a:lnSpc>
                <a:spcPct val="150000"/>
              </a:lnSpc>
            </a:pP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penalty：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正则化选择参数，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str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类型，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penalty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参数可选择的值为“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l1”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或“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l2”。</a:t>
            </a:r>
          </a:p>
          <a:p>
            <a:pPr marL="0" lvl="1">
              <a:lnSpc>
                <a:spcPct val="150000"/>
              </a:lnSpc>
            </a:pP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c：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正则化系数</a:t>
            </a:r>
            <a:r>
              <a:rPr lang="el-GR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λ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的倒数，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float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类型，默认为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1.0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。必须是正浮点型数。</a:t>
            </a:r>
          </a:p>
          <a:p>
            <a:pPr marL="0" lvl="1">
              <a:lnSpc>
                <a:spcPct val="150000"/>
              </a:lnSpc>
            </a:pP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solver：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优化算法。取值“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liblinear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”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代表坐标轴下降优化法。“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lbfgs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”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和“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newton-cg”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分别表示两种拟牛顿优化方法；“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sag”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是随机梯度下降优化法。</a:t>
            </a:r>
          </a:p>
          <a:p>
            <a:pPr marL="0" lvl="1">
              <a:lnSpc>
                <a:spcPct val="150000"/>
              </a:lnSpc>
            </a:pP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max_iter：int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，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可选，默认值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= 100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。求解器收敛的最大迭代次数。</a:t>
            </a:r>
          </a:p>
          <a:p>
            <a:pPr marL="0" lvl="1">
              <a:lnSpc>
                <a:spcPct val="150000"/>
              </a:lnSpc>
            </a:pP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multi_class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：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该参数决定分类方式的选择。参数可选项为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{'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auto'， '</a:t>
            </a:r>
            <a:r>
              <a:rPr lang="en-US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ovr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'，'multinomial</a:t>
            </a:r>
            <a:r>
              <a:rPr lang="en-US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'}</a:t>
            </a:r>
            <a:endParaRPr 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8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sym typeface="+mn-ea"/>
              </a:rPr>
              <a:t>5.1.2 </a:t>
            </a:r>
            <a:r>
              <a:rPr lang="en-US" altLang="zh-CN" dirty="0" err="1">
                <a:latin typeface="Cambria" panose="02040503050406030204" pitchFamily="18" charset="0"/>
                <a:sym typeface="+mn-ea"/>
              </a:rPr>
              <a:t>LogisticRegression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逻辑回归分类器</a:t>
            </a:r>
            <a:endParaRPr lang="zh-CN" altLang="en-US" dirty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4707571"/>
          </a:xfrm>
          <a:noFill/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主要属性：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</a:t>
            </a:r>
            <a:r>
              <a:rPr lang="en-US" altLang="zh-CN" sz="2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coef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_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：返回各特征的系数；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intercept_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：返回模型的截距；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</a:t>
            </a:r>
            <a:r>
              <a:rPr lang="en-US" altLang="zh-CN" sz="2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n_iter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_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：返回模型迭代次数。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常用方法：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fit(</a:t>
            </a:r>
            <a:r>
              <a:rPr lang="en-US" altLang="zh-CN" sz="2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X,y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：根据给定的训练数据对模型进行拟合；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predict(X)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：预测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中样本所属类别的标签；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</a:t>
            </a:r>
            <a:r>
              <a:rPr lang="en-US" altLang="zh-CN" sz="2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predict_proba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(X)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：概率估计，预测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中样本为某个类别的概率；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score(</a:t>
            </a:r>
            <a:r>
              <a:rPr lang="en-US" altLang="zh-CN" sz="2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X,y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：返回给定测试数据和实际标签相匹配的平均准确率</a:t>
            </a:r>
            <a:r>
              <a:rPr lang="zh-CN" altLang="en-US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</a:t>
            </a:r>
            <a:endParaRPr lang="zh-CN" alt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81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1007</Words>
  <Application>Microsoft Office PowerPoint</Application>
  <PresentationFormat>自定义</PresentationFormat>
  <Paragraphs>87</Paragraphs>
  <Slides>20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目录 content</vt:lpstr>
      <vt:lpstr>PowerPoint 演示文稿</vt:lpstr>
      <vt:lpstr>项目知识准备</vt:lpstr>
      <vt:lpstr>5.1.1逻辑回归算法的基本原理</vt:lpstr>
      <vt:lpstr>5.1.1逻辑回归算法的基本原理</vt:lpstr>
      <vt:lpstr>5.1.1逻辑回归算法的基本原理</vt:lpstr>
      <vt:lpstr>5.1.2 LogisticRegression逻辑回归分类器</vt:lpstr>
      <vt:lpstr>5.1.2 LogisticRegression逻辑回归分类器</vt:lpstr>
      <vt:lpstr>PowerPoint 演示文稿</vt:lpstr>
      <vt:lpstr>项目实训</vt:lpstr>
      <vt:lpstr>5.2.1 逻辑回归算法预测考试是否及格</vt:lpstr>
      <vt:lpstr>5.2.1 逻辑回归算法预测考试是否及格</vt:lpstr>
      <vt:lpstr>5.2.1 逻辑回归算法预测考试是否及格</vt:lpstr>
      <vt:lpstr>5.2.2 逻辑回归算法实现鸢尾花分类</vt:lpstr>
      <vt:lpstr>5.2.2 逻辑回归算法实现鸢尾花分类</vt:lpstr>
      <vt:lpstr>5.2.2 逻辑回归算法实现鸢尾花分类</vt:lpstr>
      <vt:lpstr>PowerPoint 演示文稿</vt:lpstr>
      <vt:lpstr>项目拓展——判断肿瘤是良性还是恶性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陈丹</cp:lastModifiedBy>
  <cp:revision>521</cp:revision>
  <cp:lastPrinted>2016-10-22T06:45:00Z</cp:lastPrinted>
  <dcterms:created xsi:type="dcterms:W3CDTF">2015-12-07T16:40:00Z</dcterms:created>
  <dcterms:modified xsi:type="dcterms:W3CDTF">2022-10-30T14:15:26Z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