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60" r:id="rId2"/>
    <p:sldId id="417" r:id="rId3"/>
    <p:sldId id="418" r:id="rId4"/>
    <p:sldId id="681" r:id="rId5"/>
    <p:sldId id="770" r:id="rId6"/>
    <p:sldId id="795" r:id="rId7"/>
    <p:sldId id="796" r:id="rId8"/>
    <p:sldId id="797" r:id="rId9"/>
    <p:sldId id="799" r:id="rId10"/>
    <p:sldId id="800" r:id="rId11"/>
    <p:sldId id="801" r:id="rId12"/>
    <p:sldId id="808" r:id="rId13"/>
    <p:sldId id="809" r:id="rId14"/>
    <p:sldId id="810" r:id="rId15"/>
    <p:sldId id="811" r:id="rId16"/>
    <p:sldId id="812" r:id="rId17"/>
    <p:sldId id="802" r:id="rId18"/>
    <p:sldId id="813" r:id="rId19"/>
    <p:sldId id="814" r:id="rId20"/>
    <p:sldId id="815" r:id="rId21"/>
    <p:sldId id="816" r:id="rId22"/>
    <p:sldId id="683" r:id="rId23"/>
    <p:sldId id="684" r:id="rId24"/>
    <p:sldId id="785" r:id="rId25"/>
    <p:sldId id="817" r:id="rId26"/>
    <p:sldId id="820" r:id="rId27"/>
    <p:sldId id="821" r:id="rId28"/>
    <p:sldId id="824" r:id="rId29"/>
    <p:sldId id="825" r:id="rId30"/>
    <p:sldId id="829" r:id="rId31"/>
    <p:sldId id="757" r:id="rId32"/>
    <p:sldId id="793" r:id="rId33"/>
    <p:sldId id="265" r:id="rId34"/>
  </p:sldIdLst>
  <p:sldSz cx="12192000" cy="6858000"/>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708D"/>
    <a:srgbClr val="D76739"/>
    <a:srgbClr val="0D8ED4"/>
    <a:srgbClr val="0B4284"/>
    <a:srgbClr val="03AFC4"/>
    <a:srgbClr val="0B3380"/>
    <a:srgbClr val="002060"/>
    <a:srgbClr val="F0D2AF"/>
    <a:srgbClr val="B7C8A5"/>
    <a:srgbClr val="1908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68" autoAdjust="0"/>
    <p:restoredTop sz="92445" autoAdjust="0"/>
  </p:normalViewPr>
  <p:slideViewPr>
    <p:cSldViewPr snapToGrid="0">
      <p:cViewPr>
        <p:scale>
          <a:sx n="60" d="100"/>
          <a:sy n="60" d="100"/>
        </p:scale>
        <p:origin x="-1170" y="-204"/>
      </p:cViewPr>
      <p:guideLst>
        <p:guide orient="horz" pos="1062"/>
        <p:guide pos="7218"/>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0CC87D9C-0A71-40BE-8714-8F36DC9F7CB9}" type="datetimeFigureOut">
              <a:rPr lang="zh-CN" altLang="en-US" smtClean="0"/>
              <a:t>2022/10/30 Sunday</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C81B0544-E648-4495-AD83-C20AABC67465}" type="slidenum">
              <a:rPr lang="zh-CN" altLang="en-US" smtClean="0"/>
              <a:t>‹#›</a:t>
            </a:fld>
            <a:endParaRPr lang="zh-CN" altLang="en-US"/>
          </a:p>
        </p:txBody>
      </p:sp>
    </p:spTree>
    <p:extLst>
      <p:ext uri="{BB962C8B-B14F-4D97-AF65-F5344CB8AC3E}">
        <p14:creationId xmlns:p14="http://schemas.microsoft.com/office/powerpoint/2010/main" val="90669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21C430E3-C700-4AE5-AAA4-6060A07B522B}" type="datetimeFigureOut">
              <a:rPr lang="zh-CN" altLang="en-US" smtClean="0"/>
              <a:t>2022/10/30 Sunday</a:t>
            </a:fld>
            <a:endParaRPr lang="zh-CN" altLang="en-US"/>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A084277C-A813-458A-BDDC-74C366BB63E3}" type="slidenum">
              <a:rPr lang="zh-CN" altLang="en-US" smtClean="0"/>
              <a:t>‹#›</a:t>
            </a:fld>
            <a:endParaRPr lang="zh-CN" altLang="en-US"/>
          </a:p>
        </p:txBody>
      </p:sp>
    </p:spTree>
    <p:extLst>
      <p:ext uri="{BB962C8B-B14F-4D97-AF65-F5344CB8AC3E}">
        <p14:creationId xmlns:p14="http://schemas.microsoft.com/office/powerpoint/2010/main" val="1728798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084277C-A813-458A-BDDC-74C366BB63E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11</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12</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13</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14</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15</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16</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17</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18</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19</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20</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177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52AB62C-56E1-4E87-9626-B70BEBA5B8A4}" type="slidenum">
              <a:rPr lang="zh-CN" altLang="en-US" sz="1300"/>
              <a:t>3</a:t>
            </a:fld>
            <a:endParaRPr lang="zh-CN" altLang="en-US"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21</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177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52AB62C-56E1-4E87-9626-B70BEBA5B8A4}" type="slidenum">
              <a:rPr lang="zh-CN" altLang="en-US" sz="1300"/>
              <a:t>22</a:t>
            </a:fld>
            <a:endParaRPr lang="zh-CN" altLang="en-US" sz="13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228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3F519E-AF60-4DFC-92F7-3DB6B24A8510}" type="slidenum">
              <a:rPr lang="zh-CN" altLang="en-US" sz="1300"/>
              <a:t>23</a:t>
            </a:fld>
            <a:endParaRPr lang="zh-CN" altLang="en-US"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177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52AB62C-56E1-4E87-9626-B70BEBA5B8A4}" type="slidenum">
              <a:rPr lang="zh-CN" altLang="en-US" sz="1300"/>
              <a:t>31</a:t>
            </a:fld>
            <a:endParaRPr lang="zh-CN" altLang="en-US" sz="13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228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3F519E-AF60-4DFC-92F7-3DB6B24A8510}" type="slidenum">
              <a:rPr lang="zh-CN" altLang="en-US" sz="1300"/>
              <a:t>32</a:t>
            </a:fld>
            <a:endParaRPr lang="zh-CN" alt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228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3F519E-AF60-4DFC-92F7-3DB6B24A8510}" type="slidenum">
              <a:rPr lang="zh-CN" altLang="en-US" sz="1300"/>
              <a:t>4</a:t>
            </a:fld>
            <a:endParaRPr lang="zh-CN" alt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5</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6</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7</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8</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9</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10</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t>2022/10/30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t>2022/10/30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t>2022/10/30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71450" y="342900"/>
            <a:ext cx="10973276" cy="571500"/>
          </a:xfrm>
          <a:effectLst>
            <a:outerShdw blurRad="50800" dist="38100" dir="5400000" algn="ctr" rotWithShape="0">
              <a:srgbClr val="000000">
                <a:alpha val="30000"/>
              </a:srgbClr>
            </a:outerShdw>
          </a:effectLst>
        </p:spPr>
        <p:txBody>
          <a:bodyPr>
            <a:normAutofit/>
          </a:bodyPr>
          <a:lstStyle>
            <a:lvl1pPr>
              <a:defRPr sz="3200" b="1" i="0" baseline="0">
                <a:solidFill>
                  <a:srgbClr val="C00000"/>
                </a:solidFill>
                <a:latin typeface="Arial Unicode MS" panose="020B0604020202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矩形 3"/>
          <p:cNvSpPr/>
          <p:nvPr userDrawn="1"/>
        </p:nvSpPr>
        <p:spPr>
          <a:xfrm>
            <a:off x="0" y="342900"/>
            <a:ext cx="171450" cy="571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Content Placeholder 2"/>
          <p:cNvSpPr>
            <a:spLocks noGrp="1"/>
          </p:cNvSpPr>
          <p:nvPr>
            <p:ph idx="1"/>
          </p:nvPr>
        </p:nvSpPr>
        <p:spPr>
          <a:xfrm>
            <a:off x="406400" y="381000"/>
            <a:ext cx="11176000" cy="5791200"/>
          </a:xfrm>
        </p:spPr>
        <p:txBody>
          <a:bodyPr/>
          <a:lstStyle>
            <a:lvl1pPr>
              <a:lnSpc>
                <a:spcPct val="150000"/>
              </a:lnSpc>
              <a:buClr>
                <a:srgbClr val="FF0000"/>
              </a:buClr>
              <a:buFont typeface="Wingdings" panose="05000000000000000000" pitchFamily="2" charset="2"/>
              <a:buChar char="p"/>
              <a:defRPr sz="2400">
                <a:solidFill>
                  <a:schemeClr val="tx1"/>
                </a:solidFill>
                <a:latin typeface="微软雅黑" panose="020B0503020204020204" pitchFamily="34" charset="-122"/>
                <a:ea typeface="微软雅黑" panose="020B0503020204020204" pitchFamily="34" charset="-122"/>
              </a:defRPr>
            </a:lvl1pPr>
            <a:lvl2pPr>
              <a:lnSpc>
                <a:spcPct val="150000"/>
              </a:lnSpc>
              <a:buClr>
                <a:srgbClr val="FF0000"/>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a:buNone/>
              <a:defRPr>
                <a:latin typeface="微软雅黑" panose="020B0503020204020204" pitchFamily="34" charset="-122"/>
                <a:ea typeface="微软雅黑" panose="020B0503020204020204" pitchFamily="34" charset="-122"/>
              </a:defRPr>
            </a:lvl3pPr>
            <a:lvl4pPr>
              <a:buNone/>
              <a:defRPr>
                <a:latin typeface="微软雅黑" panose="020B0503020204020204" pitchFamily="34" charset="-122"/>
                <a:ea typeface="微软雅黑" panose="020B0503020204020204" pitchFamily="34" charset="-122"/>
              </a:defRPr>
            </a:lvl4pPr>
            <a:lvl5pPr>
              <a:buNone/>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 name="Date Placeholder 2"/>
          <p:cNvSpPr>
            <a:spLocks noGrp="1"/>
          </p:cNvSpPr>
          <p:nvPr>
            <p:ph type="dt" sz="half" idx="10"/>
          </p:nvPr>
        </p:nvSpPr>
        <p:spPr/>
        <p:txBody>
          <a:bodyPr/>
          <a:lstStyle>
            <a:lvl1pPr>
              <a:defRPr/>
            </a:lvl1pPr>
          </a:lstStyle>
          <a:p>
            <a:pPr>
              <a:defRPr/>
            </a:pPr>
            <a:fld id="{B170DDF4-74FE-41B4-B94F-AC75A493CE2C}" type="datetime1">
              <a:rPr lang="en-US" altLang="zh-CN"/>
              <a:t>10/30/2022</a:t>
            </a:fld>
            <a:endParaRPr lang="en-US"/>
          </a:p>
        </p:txBody>
      </p:sp>
      <p:sp>
        <p:nvSpPr>
          <p:cNvPr id="4" name="Footer Placeholder 4"/>
          <p:cNvSpPr>
            <a:spLocks noGrp="1"/>
          </p:cNvSpPr>
          <p:nvPr>
            <p:ph type="ftr" sz="quarter" idx="11"/>
          </p:nvPr>
        </p:nvSpPr>
        <p:spPr>
          <a:xfrm>
            <a:off x="10871200" y="6324600"/>
            <a:ext cx="1016000" cy="365125"/>
          </a:xfrm>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2337435" y="2477770"/>
            <a:ext cx="9472295" cy="4197985"/>
          </a:xfrm>
          <a:prstGeom prst="rect">
            <a:avLst/>
          </a:prstGeom>
        </p:spPr>
      </p:pic>
      <p:sp>
        <p:nvSpPr>
          <p:cNvPr id="10" name="矩形 9"/>
          <p:cNvSpPr/>
          <p:nvPr userDrawn="1"/>
        </p:nvSpPr>
        <p:spPr>
          <a:xfrm>
            <a:off x="3374390" y="3733800"/>
            <a:ext cx="49720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514975" y="2980055"/>
            <a:ext cx="49720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7602220" y="2980055"/>
            <a:ext cx="49720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9228455" y="5514975"/>
            <a:ext cx="42354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9364980" y="6136640"/>
            <a:ext cx="1315720"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4954905" y="3813810"/>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5856605" y="3813810"/>
            <a:ext cx="77089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7043420" y="3813810"/>
            <a:ext cx="720725"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7950835" y="3813810"/>
            <a:ext cx="73279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6458585"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5365750"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4308475"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a:off x="3300095"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a:off x="8545830" y="4799330"/>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7468235" y="4806315"/>
            <a:ext cx="739775"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7456170" y="5476875"/>
            <a:ext cx="78867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6458585" y="547687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5365115" y="549084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9616440" y="4806315"/>
            <a:ext cx="88138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微软雅黑" panose="020B0503020204020204" pitchFamily="34" charset="-122"/>
                <a:cs typeface="微软雅黑" panose="020B0503020204020204" pitchFamily="34" charset="-122"/>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98865" y="0"/>
            <a:ext cx="10272889" cy="980728"/>
          </a:xfrm>
        </p:spPr>
        <p:txBody>
          <a:bodyPr/>
          <a:lstStyle>
            <a:lvl1pPr algn="l">
              <a:defRPr baseline="0">
                <a:solidFill>
                  <a:schemeClr val="accent3">
                    <a:lumMod val="50000"/>
                  </a:schemeClr>
                </a:solidFill>
                <a:latin typeface="Microsoft Sans Serif" panose="020B0604020202020204" pitchFamily="34" charset="0"/>
                <a:ea typeface="华文楷体" panose="02010600040101010101" pitchFamily="2"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1398865" y="1878045"/>
            <a:ext cx="10272889" cy="2487061"/>
          </a:xfrm>
        </p:spPr>
        <p:txBody>
          <a:bodyPr anchor="ctr"/>
          <a:lstStyle>
            <a:lvl1pPr marL="285750" indent="-285750">
              <a:lnSpc>
                <a:spcPct val="120000"/>
              </a:lnSpc>
              <a:buClr>
                <a:srgbClr val="83AA67"/>
              </a:buClr>
              <a:buSzPct val="100000"/>
              <a:buFont typeface="Wingdings" panose="05000000000000000000" pitchFamily="2" charset="2"/>
              <a:buChar char="n"/>
              <a:defRPr sz="20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endParaRPr lang="en-US" altLang="zh-CN" dirty="0" smtClean="0"/>
          </a:p>
          <a:p>
            <a:pPr lvl="1"/>
            <a:endParaRPr lang="zh-CN" altLang="en-US" dirty="0" smtClean="0"/>
          </a:p>
        </p:txBody>
      </p:sp>
      <p:sp>
        <p:nvSpPr>
          <p:cNvPr id="4" name="Date Placeholder 3"/>
          <p:cNvSpPr>
            <a:spLocks noGrp="1"/>
          </p:cNvSpPr>
          <p:nvPr>
            <p:ph type="dt" sz="half" idx="10"/>
          </p:nvPr>
        </p:nvSpPr>
        <p:spPr>
          <a:xfrm>
            <a:off x="9792441" y="6108176"/>
            <a:ext cx="1143297" cy="365125"/>
          </a:xfrm>
        </p:spPr>
        <p:txBody>
          <a:bodyPr/>
          <a:lstStyle/>
          <a:p>
            <a:fld id="{87DE6118-2437-4B30-8E3C-4D2BE6020583}" type="datetimeFigureOut">
              <a:rPr lang="en-US" smtClean="0"/>
              <a:t>10/30/2022</a:t>
            </a:fld>
            <a:endParaRPr lang="en-US" dirty="0"/>
          </a:p>
        </p:txBody>
      </p:sp>
      <p:sp>
        <p:nvSpPr>
          <p:cNvPr id="5" name="Footer Placeholder 4"/>
          <p:cNvSpPr>
            <a:spLocks noGrp="1"/>
          </p:cNvSpPr>
          <p:nvPr>
            <p:ph type="ftr" sz="quarter" idx="11"/>
          </p:nvPr>
        </p:nvSpPr>
        <p:spPr>
          <a:xfrm>
            <a:off x="2630198" y="6108176"/>
            <a:ext cx="7086023" cy="365125"/>
          </a:xfrm>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a:xfrm>
            <a:off x="11011958" y="6108176"/>
            <a:ext cx="570444" cy="365125"/>
          </a:xfrm>
        </p:spPr>
        <p:txBody>
          <a:bodyPr/>
          <a:lstStyle/>
          <a:p>
            <a:fld id="{1AD93096-5B34-4342-9326-69289CEAE4C2}" type="slidenum">
              <a:rPr lang="en-US" smtClean="0"/>
              <a:t>‹#›</a:t>
            </a:fld>
            <a:endParaRPr lang="en-US" dirty="0">
              <a:solidFill>
                <a:srgbClr val="FFFFFF"/>
              </a:solidFill>
            </a:endParaRPr>
          </a:p>
        </p:txBody>
      </p:sp>
      <p:sp>
        <p:nvSpPr>
          <p:cNvPr id="7" name="Content Placeholder 2"/>
          <p:cNvSpPr>
            <a:spLocks noGrp="1"/>
          </p:cNvSpPr>
          <p:nvPr>
            <p:ph idx="13"/>
          </p:nvPr>
        </p:nvSpPr>
        <p:spPr>
          <a:xfrm>
            <a:off x="1398864" y="980730"/>
            <a:ext cx="10272889" cy="897315"/>
          </a:xfrm>
        </p:spPr>
        <p:txBody>
          <a:bodyPr anchor="ctr">
            <a:normAutofit/>
          </a:bodyPr>
          <a:lstStyle>
            <a:lvl1pPr marL="0" indent="0">
              <a:buClr>
                <a:srgbClr val="83AA67"/>
              </a:buClr>
              <a:buSzPct val="100000"/>
              <a:buFont typeface="Wingdings" panose="05000000000000000000" pitchFamily="2" charset="2"/>
              <a:buNone/>
              <a:defRPr sz="24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p>
        </p:txBody>
      </p:sp>
    </p:spTree>
    <p:extLst>
      <p:ext uri="{BB962C8B-B14F-4D97-AF65-F5344CB8AC3E}">
        <p14:creationId xmlns:p14="http://schemas.microsoft.com/office/powerpoint/2010/main" val="35891457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t>2022/10/30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166FB0D-3649-4659-A4EA-16B622D04D18}" type="datetimeFigureOut">
              <a:rPr lang="zh-CN" altLang="en-US" smtClean="0"/>
              <a:t>2022/10/30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66FB0D-3649-4659-A4EA-16B622D04D18}" type="datetimeFigureOut">
              <a:rPr lang="zh-CN" altLang="en-US" smtClean="0"/>
              <a:t>2022/10/30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66FB0D-3649-4659-A4EA-16B622D04D18}" type="datetimeFigureOut">
              <a:rPr lang="zh-CN" altLang="en-US" smtClean="0"/>
              <a:t>2022/10/30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66FB0D-3649-4659-A4EA-16B622D04D18}" type="datetimeFigureOut">
              <a:rPr lang="zh-CN" altLang="en-US" smtClean="0"/>
              <a:t>2022/10/30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66FB0D-3649-4659-A4EA-16B622D04D18}" type="datetimeFigureOut">
              <a:rPr lang="zh-CN" altLang="en-US" smtClean="0"/>
              <a:t>2022/10/30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66FB0D-3649-4659-A4EA-16B622D04D18}" type="datetimeFigureOut">
              <a:rPr lang="zh-CN" altLang="en-US" smtClean="0"/>
              <a:t>2022/10/30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66FB0D-3649-4659-A4EA-16B622D04D18}" type="datetimeFigureOut">
              <a:rPr lang="zh-CN" altLang="en-US" smtClean="0"/>
              <a:t>2022/10/30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6FB0D-3649-4659-A4EA-16B622D04D18}" type="datetimeFigureOut">
              <a:rPr lang="zh-CN" altLang="en-US" smtClean="0"/>
              <a:t>2022/10/30 Sunday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C0CA1-3571-4BD4-9253-723F5D1C3D9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email"/>
          <a:stretch>
            <a:fillRect/>
          </a:stretch>
        </p:blipFill>
        <p:spPr>
          <a:xfrm>
            <a:off x="-2423160" y="0"/>
            <a:ext cx="14615160" cy="7650051"/>
          </a:xfrm>
          <a:prstGeom prst="rect">
            <a:avLst/>
          </a:prstGeom>
        </p:spPr>
      </p:pic>
      <p:sp>
        <p:nvSpPr>
          <p:cNvPr id="21" name="任意多边形 20"/>
          <p:cNvSpPr/>
          <p:nvPr/>
        </p:nvSpPr>
        <p:spPr>
          <a:xfrm rot="2968493">
            <a:off x="4018601" y="-3464628"/>
            <a:ext cx="9712479" cy="7843657"/>
          </a:xfrm>
          <a:custGeom>
            <a:avLst/>
            <a:gdLst>
              <a:gd name="connsiteX0" fmla="*/ 0 w 8152386"/>
              <a:gd name="connsiteY0" fmla="*/ 5633681 h 5633681"/>
              <a:gd name="connsiteX1" fmla="*/ 4815891 w 8152386"/>
              <a:gd name="connsiteY1" fmla="*/ 0 h 5633681"/>
              <a:gd name="connsiteX2" fmla="*/ 8152386 w 8152386"/>
              <a:gd name="connsiteY2" fmla="*/ 2852167 h 5633681"/>
              <a:gd name="connsiteX3" fmla="*/ 8152386 w 8152386"/>
              <a:gd name="connsiteY3" fmla="*/ 5633681 h 5633681"/>
            </a:gdLst>
            <a:ahLst/>
            <a:cxnLst>
              <a:cxn ang="0">
                <a:pos x="connsiteX0" y="connsiteY0"/>
              </a:cxn>
              <a:cxn ang="0">
                <a:pos x="connsiteX1" y="connsiteY1"/>
              </a:cxn>
              <a:cxn ang="0">
                <a:pos x="connsiteX2" y="connsiteY2"/>
              </a:cxn>
              <a:cxn ang="0">
                <a:pos x="connsiteX3" y="connsiteY3"/>
              </a:cxn>
            </a:cxnLst>
            <a:rect l="l" t="t" r="r" b="b"/>
            <a:pathLst>
              <a:path w="8152386" h="5633681">
                <a:moveTo>
                  <a:pt x="0" y="5633681"/>
                </a:moveTo>
                <a:lnTo>
                  <a:pt x="4815891" y="0"/>
                </a:lnTo>
                <a:lnTo>
                  <a:pt x="8152386" y="2852167"/>
                </a:lnTo>
                <a:lnTo>
                  <a:pt x="8152386" y="5633681"/>
                </a:lnTo>
                <a:close/>
              </a:path>
            </a:pathLst>
          </a:custGeom>
          <a:solidFill>
            <a:srgbClr val="00206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0703B5"/>
              </a:solidFill>
            </a:endParaRPr>
          </a:p>
        </p:txBody>
      </p:sp>
      <p:cxnSp>
        <p:nvCxnSpPr>
          <p:cNvPr id="7" name="直接连接符 6"/>
          <p:cNvCxnSpPr/>
          <p:nvPr/>
        </p:nvCxnSpPr>
        <p:spPr>
          <a:xfrm>
            <a:off x="9298083" y="3464717"/>
            <a:ext cx="3041789" cy="3564733"/>
          </a:xfrm>
          <a:prstGeom prst="line">
            <a:avLst/>
          </a:prstGeom>
          <a:ln w="2540">
            <a:solidFill>
              <a:schemeClr val="bg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520153" y="-190500"/>
            <a:ext cx="885288" cy="1037486"/>
          </a:xfrm>
          <a:prstGeom prst="line">
            <a:avLst/>
          </a:prstGeom>
          <a:ln w="2540">
            <a:solidFill>
              <a:schemeClr val="bg1">
                <a:alpha val="34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566160" y="688430"/>
            <a:ext cx="8296481" cy="769441"/>
          </a:xfrm>
          <a:prstGeom prst="rect">
            <a:avLst/>
          </a:prstGeom>
          <a:noFill/>
        </p:spPr>
        <p:txBody>
          <a:bodyPr wrap="square" rtlCol="0">
            <a:spAutoFit/>
          </a:bodyPr>
          <a:lstStyle/>
          <a:p>
            <a:pPr algn="r"/>
            <a:r>
              <a:rPr lang="zh-CN" altLang="en-US" sz="4400" dirty="0" smtClean="0">
                <a:solidFill>
                  <a:schemeClr val="bg1"/>
                </a:solidFill>
              </a:rPr>
              <a:t>基于</a:t>
            </a:r>
            <a:r>
              <a:rPr lang="zh-CN" altLang="en-US" sz="4400" dirty="0">
                <a:solidFill>
                  <a:schemeClr val="bg1"/>
                </a:solidFill>
              </a:rPr>
              <a:t>朴素贝叶斯算法的分类模型</a:t>
            </a:r>
            <a:endParaRPr lang="zh-CN" altLang="en-US" sz="44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13"/>
          <p:cNvSpPr txBox="1"/>
          <p:nvPr/>
        </p:nvSpPr>
        <p:spPr>
          <a:xfrm>
            <a:off x="4367959" y="1577430"/>
            <a:ext cx="7412561" cy="953135"/>
          </a:xfrm>
          <a:prstGeom prst="rect">
            <a:avLst/>
          </a:prstGeom>
          <a:noFill/>
        </p:spPr>
        <p:txBody>
          <a:bodyPr wrap="square" rtlCol="0">
            <a:spAutoFit/>
          </a:bodyPr>
          <a:lstStyle/>
          <a:p>
            <a:pPr algn="r"/>
            <a:endParaRPr lang="en-US" altLang="zh-CN" sz="2800" b="1" dirty="0" smtClean="0">
              <a:solidFill>
                <a:schemeClr val="bg1"/>
              </a:solidFill>
              <a:latin typeface="微软雅黑" panose="020B0503020204020204" pitchFamily="34" charset="-122"/>
              <a:ea typeface="微软雅黑" panose="020B0503020204020204" pitchFamily="34" charset="-122"/>
            </a:endParaRPr>
          </a:p>
          <a:p>
            <a:pPr algn="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Autofit/>
          </a:bodyPr>
          <a:lstStyle/>
          <a:p>
            <a:pPr>
              <a:lnSpc>
                <a:spcPct val="150000"/>
              </a:lnSpc>
            </a:pPr>
            <a:r>
              <a:rPr lang="en-US" altLang="zh-CN" sz="4000" b="1" dirty="0">
                <a:effectLst>
                  <a:outerShdw blurRad="38100" dist="19050" dir="2700000" algn="tl" rotWithShape="0">
                    <a:schemeClr val="dk1">
                      <a:alpha val="40000"/>
                    </a:schemeClr>
                  </a:outerShdw>
                </a:effectLst>
              </a:rPr>
              <a:t>6.1.2 </a:t>
            </a:r>
            <a:r>
              <a:rPr lang="zh-CN" altLang="zh-CN" sz="4000" b="1" dirty="0">
                <a:effectLst>
                  <a:outerShdw blurRad="38100" dist="19050" dir="2700000" algn="tl" rotWithShape="0">
                    <a:schemeClr val="dk1">
                      <a:alpha val="40000"/>
                    </a:schemeClr>
                  </a:outerShdw>
                </a:effectLst>
              </a:rPr>
              <a:t>伯努利朴素贝叶斯</a:t>
            </a:r>
            <a:endParaRPr lang="zh-CN" altLang="en-US" sz="4000" b="1" dirty="0">
              <a:effectLst>
                <a:outerShdw blurRad="38100" dist="19050" dir="2700000" algn="tl" rotWithShape="0">
                  <a:schemeClr val="dk1">
                    <a:alpha val="40000"/>
                  </a:schemeClr>
                </a:outerShdw>
              </a:effectLst>
            </a:endParaRPr>
          </a:p>
        </p:txBody>
      </p:sp>
      <p:sp>
        <p:nvSpPr>
          <p:cNvPr id="4" name="内容占位符 3"/>
          <p:cNvSpPr>
            <a:spLocks noGrp="1"/>
          </p:cNvSpPr>
          <p:nvPr>
            <p:ph idx="1"/>
          </p:nvPr>
        </p:nvSpPr>
        <p:spPr>
          <a:xfrm>
            <a:off x="402334" y="1385232"/>
            <a:ext cx="11166779" cy="3881255"/>
          </a:xfrm>
          <a:noFill/>
        </p:spPr>
        <p:txBody>
          <a:bodyPr wrap="square" rtlCol="0" anchor="t">
            <a:spAutoFit/>
          </a:bodyPr>
          <a:lstStyle/>
          <a:p>
            <a:pPr marL="0" lvl="1">
              <a:lnSpc>
                <a:spcPct val="150000"/>
              </a:lnSpc>
            </a:pPr>
            <a:r>
              <a:rPr lang="en-US" altLang="zh-CN" sz="2600" b="1" dirty="0" err="1">
                <a:effectLst>
                  <a:outerShdw blurRad="38100" dist="19050" dir="2700000" algn="tl" rotWithShape="0">
                    <a:schemeClr val="dk1">
                      <a:alpha val="40000"/>
                    </a:schemeClr>
                  </a:outerShdw>
                </a:effectLst>
                <a:latin typeface="+mn-lt"/>
                <a:ea typeface="+mn-ea"/>
              </a:rPr>
              <a:t>BernoulliNB</a:t>
            </a:r>
            <a:r>
              <a:rPr lang="zh-CN" altLang="en-US" sz="2600" b="1" dirty="0">
                <a:effectLst>
                  <a:outerShdw blurRad="38100" dist="19050" dir="2700000" algn="tl" rotWithShape="0">
                    <a:schemeClr val="dk1">
                      <a:alpha val="40000"/>
                    </a:schemeClr>
                  </a:outerShdw>
                </a:effectLst>
                <a:latin typeface="+mn-lt"/>
                <a:ea typeface="+mn-ea"/>
              </a:rPr>
              <a:t>类的常用方法如下：</a:t>
            </a:r>
          </a:p>
          <a:p>
            <a:pPr marL="0" lvl="1">
              <a:lnSpc>
                <a:spcPct val="150000"/>
              </a:lnSpc>
            </a:pPr>
            <a:r>
              <a:rPr lang="zh-CN" altLang="en-US" sz="2600" b="1" dirty="0">
                <a:effectLst>
                  <a:outerShdw blurRad="38100" dist="19050" dir="2700000" algn="tl" rotWithShape="0">
                    <a:schemeClr val="dk1">
                      <a:alpha val="40000"/>
                    </a:schemeClr>
                  </a:outerShdw>
                </a:effectLst>
                <a:latin typeface="+mn-lt"/>
                <a:ea typeface="+mn-ea"/>
              </a:rPr>
              <a:t>（</a:t>
            </a:r>
            <a:r>
              <a:rPr lang="en-US" altLang="zh-CN" sz="2600" b="1" dirty="0">
                <a:effectLst>
                  <a:outerShdw blurRad="38100" dist="19050" dir="2700000" algn="tl" rotWithShape="0">
                    <a:schemeClr val="dk1">
                      <a:alpha val="40000"/>
                    </a:schemeClr>
                  </a:outerShdw>
                </a:effectLst>
                <a:latin typeface="+mn-lt"/>
                <a:ea typeface="+mn-ea"/>
              </a:rPr>
              <a:t>1</a:t>
            </a:r>
            <a:r>
              <a:rPr lang="zh-CN" altLang="en-US" sz="2600" b="1" dirty="0">
                <a:effectLst>
                  <a:outerShdw blurRad="38100" dist="19050" dir="2700000" algn="tl" rotWithShape="0">
                    <a:schemeClr val="dk1">
                      <a:alpha val="40000"/>
                    </a:schemeClr>
                  </a:outerShdw>
                </a:effectLst>
                <a:latin typeface="+mn-lt"/>
                <a:ea typeface="+mn-ea"/>
              </a:rPr>
              <a:t>）</a:t>
            </a:r>
            <a:r>
              <a:rPr lang="en-US" altLang="zh-CN" sz="2600" b="1" dirty="0">
                <a:effectLst>
                  <a:outerShdw blurRad="38100" dist="19050" dir="2700000" algn="tl" rotWithShape="0">
                    <a:schemeClr val="dk1">
                      <a:alpha val="40000"/>
                    </a:schemeClr>
                  </a:outerShdw>
                </a:effectLst>
                <a:latin typeface="+mn-lt"/>
                <a:ea typeface="+mn-ea"/>
              </a:rPr>
              <a:t>fit(</a:t>
            </a:r>
            <a:r>
              <a:rPr lang="en-US" altLang="zh-CN" sz="2600" b="1" dirty="0" err="1">
                <a:effectLst>
                  <a:outerShdw blurRad="38100" dist="19050" dir="2700000" algn="tl" rotWithShape="0">
                    <a:schemeClr val="dk1">
                      <a:alpha val="40000"/>
                    </a:schemeClr>
                  </a:outerShdw>
                </a:effectLst>
                <a:latin typeface="+mn-lt"/>
                <a:ea typeface="+mn-ea"/>
              </a:rPr>
              <a:t>X,y</a:t>
            </a:r>
            <a:r>
              <a:rPr lang="en-US" altLang="zh-CN" sz="2600" b="1" dirty="0">
                <a:effectLst>
                  <a:outerShdw blurRad="38100" dist="19050" dir="2700000" algn="tl" rotWithShape="0">
                    <a:schemeClr val="dk1">
                      <a:alpha val="40000"/>
                    </a:schemeClr>
                  </a:outerShdw>
                </a:effectLst>
                <a:latin typeface="+mn-lt"/>
                <a:ea typeface="+mn-ea"/>
              </a:rPr>
              <a:t>)</a:t>
            </a:r>
            <a:r>
              <a:rPr lang="zh-CN" altLang="en-US" sz="2600" b="1" dirty="0">
                <a:effectLst>
                  <a:outerShdw blurRad="38100" dist="19050" dir="2700000" algn="tl" rotWithShape="0">
                    <a:schemeClr val="dk1">
                      <a:alpha val="40000"/>
                    </a:schemeClr>
                  </a:outerShdw>
                </a:effectLst>
                <a:latin typeface="+mn-lt"/>
                <a:ea typeface="+mn-ea"/>
              </a:rPr>
              <a:t>：根据给定的训练数据对模型进行拟合；</a:t>
            </a:r>
          </a:p>
          <a:p>
            <a:pPr marL="0" lvl="1">
              <a:lnSpc>
                <a:spcPct val="150000"/>
              </a:lnSpc>
            </a:pPr>
            <a:r>
              <a:rPr lang="zh-CN" altLang="en-US" sz="2600" b="1" dirty="0">
                <a:effectLst>
                  <a:outerShdw blurRad="38100" dist="19050" dir="2700000" algn="tl" rotWithShape="0">
                    <a:schemeClr val="dk1">
                      <a:alpha val="40000"/>
                    </a:schemeClr>
                  </a:outerShdw>
                </a:effectLst>
                <a:latin typeface="+mn-lt"/>
                <a:ea typeface="+mn-ea"/>
              </a:rPr>
              <a:t>（</a:t>
            </a:r>
            <a:r>
              <a:rPr lang="en-US" altLang="zh-CN" sz="2600" b="1" dirty="0">
                <a:effectLst>
                  <a:outerShdw blurRad="38100" dist="19050" dir="2700000" algn="tl" rotWithShape="0">
                    <a:schemeClr val="dk1">
                      <a:alpha val="40000"/>
                    </a:schemeClr>
                  </a:outerShdw>
                </a:effectLst>
                <a:latin typeface="+mn-lt"/>
                <a:ea typeface="+mn-ea"/>
              </a:rPr>
              <a:t>2</a:t>
            </a:r>
            <a:r>
              <a:rPr lang="zh-CN" altLang="en-US" sz="2600" b="1" dirty="0">
                <a:effectLst>
                  <a:outerShdw blurRad="38100" dist="19050" dir="2700000" algn="tl" rotWithShape="0">
                    <a:schemeClr val="dk1">
                      <a:alpha val="40000"/>
                    </a:schemeClr>
                  </a:outerShdw>
                </a:effectLst>
                <a:latin typeface="+mn-lt"/>
                <a:ea typeface="+mn-ea"/>
              </a:rPr>
              <a:t>）</a:t>
            </a:r>
            <a:r>
              <a:rPr lang="en-US" altLang="zh-CN" sz="2600" b="1" dirty="0">
                <a:effectLst>
                  <a:outerShdw blurRad="38100" dist="19050" dir="2700000" algn="tl" rotWithShape="0">
                    <a:schemeClr val="dk1">
                      <a:alpha val="40000"/>
                    </a:schemeClr>
                  </a:outerShdw>
                </a:effectLst>
                <a:latin typeface="+mn-lt"/>
                <a:ea typeface="+mn-ea"/>
              </a:rPr>
              <a:t>predict(X)</a:t>
            </a:r>
            <a:r>
              <a:rPr lang="zh-CN" altLang="en-US" sz="2600" b="1" dirty="0">
                <a:effectLst>
                  <a:outerShdw blurRad="38100" dist="19050" dir="2700000" algn="tl" rotWithShape="0">
                    <a:schemeClr val="dk1">
                      <a:alpha val="40000"/>
                    </a:schemeClr>
                  </a:outerShdw>
                </a:effectLst>
                <a:latin typeface="+mn-lt"/>
                <a:ea typeface="+mn-ea"/>
              </a:rPr>
              <a:t>：预测</a:t>
            </a:r>
            <a:r>
              <a:rPr lang="en-US" altLang="zh-CN" sz="2600" b="1" dirty="0">
                <a:effectLst>
                  <a:outerShdw blurRad="38100" dist="19050" dir="2700000" algn="tl" rotWithShape="0">
                    <a:schemeClr val="dk1">
                      <a:alpha val="40000"/>
                    </a:schemeClr>
                  </a:outerShdw>
                </a:effectLst>
                <a:latin typeface="+mn-lt"/>
                <a:ea typeface="+mn-ea"/>
              </a:rPr>
              <a:t>X</a:t>
            </a:r>
            <a:r>
              <a:rPr lang="zh-CN" altLang="en-US" sz="2600" b="1" dirty="0">
                <a:effectLst>
                  <a:outerShdw blurRad="38100" dist="19050" dir="2700000" algn="tl" rotWithShape="0">
                    <a:schemeClr val="dk1">
                      <a:alpha val="40000"/>
                    </a:schemeClr>
                  </a:outerShdw>
                </a:effectLst>
                <a:latin typeface="+mn-lt"/>
                <a:ea typeface="+mn-ea"/>
              </a:rPr>
              <a:t>中样本所属类别的标签，返回预测值；</a:t>
            </a:r>
          </a:p>
          <a:p>
            <a:pPr marL="0" lvl="1">
              <a:lnSpc>
                <a:spcPct val="150000"/>
              </a:lnSpc>
            </a:pPr>
            <a:r>
              <a:rPr lang="zh-CN" altLang="en-US" sz="2600" b="1" dirty="0">
                <a:effectLst>
                  <a:outerShdw blurRad="38100" dist="19050" dir="2700000" algn="tl" rotWithShape="0">
                    <a:schemeClr val="dk1">
                      <a:alpha val="40000"/>
                    </a:schemeClr>
                  </a:outerShdw>
                </a:effectLst>
                <a:latin typeface="+mn-lt"/>
                <a:ea typeface="+mn-ea"/>
              </a:rPr>
              <a:t>（</a:t>
            </a:r>
            <a:r>
              <a:rPr lang="en-US" altLang="zh-CN" sz="2600" b="1" dirty="0">
                <a:effectLst>
                  <a:outerShdw blurRad="38100" dist="19050" dir="2700000" algn="tl" rotWithShape="0">
                    <a:schemeClr val="dk1">
                      <a:alpha val="40000"/>
                    </a:schemeClr>
                  </a:outerShdw>
                </a:effectLst>
                <a:latin typeface="+mn-lt"/>
                <a:ea typeface="+mn-ea"/>
              </a:rPr>
              <a:t>3</a:t>
            </a:r>
            <a:r>
              <a:rPr lang="zh-CN" altLang="en-US" sz="2600" b="1" dirty="0">
                <a:effectLst>
                  <a:outerShdw blurRad="38100" dist="19050" dir="2700000" algn="tl" rotWithShape="0">
                    <a:schemeClr val="dk1">
                      <a:alpha val="40000"/>
                    </a:schemeClr>
                  </a:outerShdw>
                </a:effectLst>
                <a:latin typeface="+mn-lt"/>
                <a:ea typeface="+mn-ea"/>
              </a:rPr>
              <a:t>）</a:t>
            </a:r>
            <a:r>
              <a:rPr lang="en-US" altLang="zh-CN" sz="2600" b="1" dirty="0" err="1">
                <a:effectLst>
                  <a:outerShdw blurRad="38100" dist="19050" dir="2700000" algn="tl" rotWithShape="0">
                    <a:schemeClr val="dk1">
                      <a:alpha val="40000"/>
                    </a:schemeClr>
                  </a:outerShdw>
                </a:effectLst>
                <a:latin typeface="+mn-lt"/>
                <a:ea typeface="+mn-ea"/>
              </a:rPr>
              <a:t>predict_proba</a:t>
            </a:r>
            <a:r>
              <a:rPr lang="en-US" altLang="zh-CN" sz="2600" b="1" dirty="0">
                <a:effectLst>
                  <a:outerShdw blurRad="38100" dist="19050" dir="2700000" algn="tl" rotWithShape="0">
                    <a:schemeClr val="dk1">
                      <a:alpha val="40000"/>
                    </a:schemeClr>
                  </a:outerShdw>
                </a:effectLst>
                <a:latin typeface="+mn-lt"/>
                <a:ea typeface="+mn-ea"/>
              </a:rPr>
              <a:t>(X)</a:t>
            </a:r>
            <a:r>
              <a:rPr lang="zh-CN" altLang="en-US" sz="2600" b="1" dirty="0">
                <a:effectLst>
                  <a:outerShdw blurRad="38100" dist="19050" dir="2700000" algn="tl" rotWithShape="0">
                    <a:schemeClr val="dk1">
                      <a:alpha val="40000"/>
                    </a:schemeClr>
                  </a:outerShdw>
                </a:effectLst>
                <a:latin typeface="+mn-lt"/>
                <a:ea typeface="+mn-ea"/>
              </a:rPr>
              <a:t>：返回一个数组，数组的元素依次是</a:t>
            </a:r>
            <a:r>
              <a:rPr lang="en-US" altLang="zh-CN" sz="2600" b="1" dirty="0">
                <a:effectLst>
                  <a:outerShdw blurRad="38100" dist="19050" dir="2700000" algn="tl" rotWithShape="0">
                    <a:schemeClr val="dk1">
                      <a:alpha val="40000"/>
                    </a:schemeClr>
                  </a:outerShdw>
                </a:effectLst>
                <a:latin typeface="+mn-lt"/>
                <a:ea typeface="+mn-ea"/>
              </a:rPr>
              <a:t>X</a:t>
            </a:r>
            <a:r>
              <a:rPr lang="zh-CN" altLang="en-US" sz="2600" b="1" dirty="0">
                <a:effectLst>
                  <a:outerShdw blurRad="38100" dist="19050" dir="2700000" algn="tl" rotWithShape="0">
                    <a:schemeClr val="dk1">
                      <a:alpha val="40000"/>
                    </a:schemeClr>
                  </a:outerShdw>
                </a:effectLst>
                <a:latin typeface="+mn-lt"/>
                <a:ea typeface="+mn-ea"/>
              </a:rPr>
              <a:t>预测为各个类别的概率值；</a:t>
            </a:r>
          </a:p>
          <a:p>
            <a:pPr marL="0" lvl="1">
              <a:lnSpc>
                <a:spcPct val="150000"/>
              </a:lnSpc>
            </a:pPr>
            <a:r>
              <a:rPr lang="zh-CN" altLang="en-US" sz="2600" b="1" dirty="0">
                <a:effectLst>
                  <a:outerShdw blurRad="38100" dist="19050" dir="2700000" algn="tl" rotWithShape="0">
                    <a:schemeClr val="dk1">
                      <a:alpha val="40000"/>
                    </a:schemeClr>
                  </a:outerShdw>
                </a:effectLst>
                <a:latin typeface="+mn-lt"/>
                <a:ea typeface="+mn-ea"/>
              </a:rPr>
              <a:t>（</a:t>
            </a:r>
            <a:r>
              <a:rPr lang="en-US" altLang="zh-CN" sz="2600" b="1" dirty="0">
                <a:effectLst>
                  <a:outerShdw blurRad="38100" dist="19050" dir="2700000" algn="tl" rotWithShape="0">
                    <a:schemeClr val="dk1">
                      <a:alpha val="40000"/>
                    </a:schemeClr>
                  </a:outerShdw>
                </a:effectLst>
                <a:latin typeface="+mn-lt"/>
                <a:ea typeface="+mn-ea"/>
              </a:rPr>
              <a:t>4</a:t>
            </a:r>
            <a:r>
              <a:rPr lang="zh-CN" altLang="en-US" sz="2600" b="1" dirty="0">
                <a:effectLst>
                  <a:outerShdw blurRad="38100" dist="19050" dir="2700000" algn="tl" rotWithShape="0">
                    <a:schemeClr val="dk1">
                      <a:alpha val="40000"/>
                    </a:schemeClr>
                  </a:outerShdw>
                </a:effectLst>
                <a:latin typeface="+mn-lt"/>
                <a:ea typeface="+mn-ea"/>
              </a:rPr>
              <a:t>）</a:t>
            </a:r>
            <a:r>
              <a:rPr lang="en-US" altLang="zh-CN" sz="2600" b="1" dirty="0">
                <a:effectLst>
                  <a:outerShdw blurRad="38100" dist="19050" dir="2700000" algn="tl" rotWithShape="0">
                    <a:schemeClr val="dk1">
                      <a:alpha val="40000"/>
                    </a:schemeClr>
                  </a:outerShdw>
                </a:effectLst>
                <a:latin typeface="+mn-lt"/>
                <a:ea typeface="+mn-ea"/>
              </a:rPr>
              <a:t>score(</a:t>
            </a:r>
            <a:r>
              <a:rPr lang="en-US" altLang="zh-CN" sz="2600" b="1" dirty="0" err="1">
                <a:effectLst>
                  <a:outerShdw blurRad="38100" dist="19050" dir="2700000" algn="tl" rotWithShape="0">
                    <a:schemeClr val="dk1">
                      <a:alpha val="40000"/>
                    </a:schemeClr>
                  </a:outerShdw>
                </a:effectLst>
                <a:latin typeface="+mn-lt"/>
                <a:ea typeface="+mn-ea"/>
              </a:rPr>
              <a:t>X,y</a:t>
            </a:r>
            <a:r>
              <a:rPr lang="en-US" altLang="zh-CN" sz="2600" b="1" dirty="0">
                <a:effectLst>
                  <a:outerShdw blurRad="38100" dist="19050" dir="2700000" algn="tl" rotWithShape="0">
                    <a:schemeClr val="dk1">
                      <a:alpha val="40000"/>
                    </a:schemeClr>
                  </a:outerShdw>
                </a:effectLst>
                <a:latin typeface="+mn-lt"/>
                <a:ea typeface="+mn-ea"/>
              </a:rPr>
              <a:t>)</a:t>
            </a:r>
            <a:r>
              <a:rPr lang="zh-CN" altLang="en-US" sz="2600" b="1" dirty="0">
                <a:effectLst>
                  <a:outerShdw blurRad="38100" dist="19050" dir="2700000" algn="tl" rotWithShape="0">
                    <a:schemeClr val="dk1">
                      <a:alpha val="40000"/>
                    </a:schemeClr>
                  </a:outerShdw>
                </a:effectLst>
                <a:latin typeface="+mn-lt"/>
                <a:ea typeface="+mn-ea"/>
              </a:rPr>
              <a:t>：返回给定测试数据和实际标签相匹配的平均准确率</a:t>
            </a:r>
            <a:r>
              <a:rPr lang="zh-CN" altLang="en-US" sz="2600" b="1" dirty="0" smtClean="0">
                <a:effectLst>
                  <a:outerShdw blurRad="38100" dist="19050" dir="2700000" algn="tl" rotWithShape="0">
                    <a:schemeClr val="dk1">
                      <a:alpha val="40000"/>
                    </a:schemeClr>
                  </a:outerShdw>
                </a:effectLst>
                <a:latin typeface="+mn-lt"/>
                <a:ea typeface="+mn-ea"/>
              </a:rPr>
              <a:t>。</a:t>
            </a:r>
            <a:endParaRPr lang="zh-CN" altLang="en-US" sz="2600" b="1" dirty="0">
              <a:effectLst>
                <a:outerShdw blurRad="38100" dist="19050" dir="2700000" algn="tl" rotWithShape="0">
                  <a:schemeClr val="dk1">
                    <a:alpha val="40000"/>
                  </a:schemeClr>
                </a:outerShdw>
              </a:effectLst>
              <a:latin typeface="+mn-lt"/>
              <a:ea typeface="+mn-ea"/>
            </a:endParaRPr>
          </a:p>
        </p:txBody>
      </p:sp>
    </p:spTree>
    <p:extLst>
      <p:ext uri="{BB962C8B-B14F-4D97-AF65-F5344CB8AC3E}">
        <p14:creationId xmlns:p14="http://schemas.microsoft.com/office/powerpoint/2010/main" val="57342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Autofit/>
          </a:bodyPr>
          <a:lstStyle/>
          <a:p>
            <a:pPr>
              <a:lnSpc>
                <a:spcPct val="150000"/>
              </a:lnSpc>
            </a:pPr>
            <a:r>
              <a:rPr lang="en-US" altLang="zh-CN" sz="4000" b="1" dirty="0">
                <a:effectLst>
                  <a:outerShdw blurRad="38100" dist="19050" dir="2700000" algn="tl" rotWithShape="0">
                    <a:schemeClr val="dk1">
                      <a:alpha val="40000"/>
                    </a:schemeClr>
                  </a:outerShdw>
                </a:effectLst>
              </a:rPr>
              <a:t>6.1.3 </a:t>
            </a:r>
            <a:r>
              <a:rPr lang="zh-CN" altLang="en-US" sz="4000" b="1" dirty="0">
                <a:effectLst>
                  <a:outerShdw blurRad="38100" dist="19050" dir="2700000" algn="tl" rotWithShape="0">
                    <a:schemeClr val="dk1">
                      <a:alpha val="40000"/>
                    </a:schemeClr>
                  </a:outerShdw>
                </a:effectLst>
              </a:rPr>
              <a:t>高斯朴素贝叶斯算法</a:t>
            </a:r>
            <a:endParaRPr lang="zh-CN" altLang="en-US" sz="4000" b="1" dirty="0">
              <a:effectLst>
                <a:outerShdw blurRad="38100" dist="19050" dir="2700000" algn="tl" rotWithShape="0">
                  <a:schemeClr val="dk1">
                    <a:alpha val="40000"/>
                  </a:schemeClr>
                </a:outerShdw>
              </a:effectLst>
            </a:endParaRPr>
          </a:p>
        </p:txBody>
      </p:sp>
      <p:sp>
        <p:nvSpPr>
          <p:cNvPr id="4" name="内容占位符 3"/>
          <p:cNvSpPr>
            <a:spLocks noGrp="1"/>
          </p:cNvSpPr>
          <p:nvPr>
            <p:ph idx="1"/>
          </p:nvPr>
        </p:nvSpPr>
        <p:spPr>
          <a:xfrm>
            <a:off x="402334" y="1385232"/>
            <a:ext cx="11166779" cy="2488566"/>
          </a:xfrm>
          <a:noFill/>
        </p:spPr>
        <p:txBody>
          <a:bodyPr wrap="square" rtlCol="0" anchor="t">
            <a:spAutoFit/>
          </a:bodyPr>
          <a:lstStyle/>
          <a:p>
            <a:pPr marL="0" lvl="1">
              <a:lnSpc>
                <a:spcPct val="150000"/>
              </a:lnSpc>
            </a:pPr>
            <a:r>
              <a:rPr lang="zh-CN" altLang="en-US" sz="2600" b="1" dirty="0">
                <a:effectLst>
                  <a:outerShdw blurRad="38100" dist="19050" dir="2700000" algn="tl" rotWithShape="0">
                    <a:schemeClr val="dk1">
                      <a:alpha val="40000"/>
                    </a:schemeClr>
                  </a:outerShdw>
                </a:effectLst>
                <a:latin typeface="+mn-lt"/>
                <a:ea typeface="+mn-ea"/>
              </a:rPr>
              <a:t>高斯分布就是正态分布，高斯朴素贝叶斯就是先验为高斯分布的朴素贝叶斯。</a:t>
            </a:r>
          </a:p>
          <a:p>
            <a:pPr marL="0" lvl="1">
              <a:lnSpc>
                <a:spcPct val="150000"/>
              </a:lnSpc>
            </a:pPr>
            <a:r>
              <a:rPr lang="zh-CN" altLang="en-US" sz="2600" b="1" dirty="0">
                <a:effectLst>
                  <a:outerShdw blurRad="38100" dist="19050" dir="2700000" algn="tl" rotWithShape="0">
                    <a:schemeClr val="dk1">
                      <a:alpha val="40000"/>
                    </a:schemeClr>
                  </a:outerShdw>
                </a:effectLst>
                <a:latin typeface="+mn-lt"/>
                <a:ea typeface="+mn-ea"/>
              </a:rPr>
              <a:t>我们把一个随机变量</a:t>
            </a:r>
            <a:r>
              <a:rPr lang="en-US" altLang="zh-CN" sz="2600" b="1" dirty="0">
                <a:effectLst>
                  <a:outerShdw blurRad="38100" dist="19050" dir="2700000" algn="tl" rotWithShape="0">
                    <a:schemeClr val="dk1">
                      <a:alpha val="40000"/>
                    </a:schemeClr>
                  </a:outerShdw>
                </a:effectLst>
                <a:latin typeface="+mn-lt"/>
                <a:ea typeface="+mn-ea"/>
              </a:rPr>
              <a:t>X</a:t>
            </a:r>
            <a:r>
              <a:rPr lang="zh-CN" altLang="en-US" sz="2600" b="1" dirty="0">
                <a:effectLst>
                  <a:outerShdw blurRad="38100" dist="19050" dir="2700000" algn="tl" rotWithShape="0">
                    <a:schemeClr val="dk1">
                      <a:alpha val="40000"/>
                    </a:schemeClr>
                  </a:outerShdw>
                </a:effectLst>
                <a:latin typeface="+mn-lt"/>
                <a:ea typeface="+mn-ea"/>
              </a:rPr>
              <a:t>服从数学期望为</a:t>
            </a:r>
            <a:r>
              <a:rPr lang="en-US" altLang="zh-CN" sz="2600" b="1" dirty="0">
                <a:effectLst>
                  <a:outerShdw blurRad="38100" dist="19050" dir="2700000" algn="tl" rotWithShape="0">
                    <a:schemeClr val="dk1">
                      <a:alpha val="40000"/>
                    </a:schemeClr>
                  </a:outerShdw>
                </a:effectLst>
                <a:latin typeface="+mn-lt"/>
                <a:ea typeface="+mn-ea"/>
              </a:rPr>
              <a:t>μ</a:t>
            </a:r>
            <a:r>
              <a:rPr lang="zh-CN" altLang="en-US" sz="2600" b="1" dirty="0">
                <a:effectLst>
                  <a:outerShdw blurRad="38100" dist="19050" dir="2700000" algn="tl" rotWithShape="0">
                    <a:schemeClr val="dk1">
                      <a:alpha val="40000"/>
                    </a:schemeClr>
                  </a:outerShdw>
                </a:effectLst>
                <a:latin typeface="+mn-lt"/>
                <a:ea typeface="+mn-ea"/>
              </a:rPr>
              <a:t>、方差为</a:t>
            </a:r>
            <a:r>
              <a:rPr lang="en-US" altLang="zh-CN" sz="2600" b="1" dirty="0">
                <a:effectLst>
                  <a:outerShdw blurRad="38100" dist="19050" dir="2700000" algn="tl" rotWithShape="0">
                    <a:schemeClr val="dk1">
                      <a:alpha val="40000"/>
                    </a:schemeClr>
                  </a:outerShdw>
                </a:effectLst>
                <a:latin typeface="+mn-lt"/>
                <a:ea typeface="+mn-ea"/>
              </a:rPr>
              <a:t>σ2</a:t>
            </a:r>
            <a:r>
              <a:rPr lang="zh-CN" altLang="en-US" sz="2600" b="1" dirty="0">
                <a:effectLst>
                  <a:outerShdw blurRad="38100" dist="19050" dir="2700000" algn="tl" rotWithShape="0">
                    <a:schemeClr val="dk1">
                      <a:alpha val="40000"/>
                    </a:schemeClr>
                  </a:outerShdw>
                </a:effectLst>
                <a:latin typeface="+mn-lt"/>
                <a:ea typeface="+mn-ea"/>
              </a:rPr>
              <a:t>的数据分布称为正态分布，当数学期望</a:t>
            </a:r>
            <a:r>
              <a:rPr lang="en-US" altLang="zh-CN" sz="2600" b="1" dirty="0">
                <a:effectLst>
                  <a:outerShdw blurRad="38100" dist="19050" dir="2700000" algn="tl" rotWithShape="0">
                    <a:schemeClr val="dk1">
                      <a:alpha val="40000"/>
                    </a:schemeClr>
                  </a:outerShdw>
                </a:effectLst>
                <a:latin typeface="+mn-lt"/>
                <a:ea typeface="+mn-ea"/>
              </a:rPr>
              <a:t>μ=0</a:t>
            </a:r>
            <a:r>
              <a:rPr lang="zh-CN" altLang="en-US" sz="2600" b="1" dirty="0">
                <a:effectLst>
                  <a:outerShdw blurRad="38100" dist="19050" dir="2700000" algn="tl" rotWithShape="0">
                    <a:schemeClr val="dk1">
                      <a:alpha val="40000"/>
                    </a:schemeClr>
                  </a:outerShdw>
                </a:effectLst>
                <a:latin typeface="+mn-lt"/>
                <a:ea typeface="+mn-ea"/>
              </a:rPr>
              <a:t>，方差</a:t>
            </a:r>
            <a:r>
              <a:rPr lang="en-US" altLang="zh-CN" sz="2600" b="1" dirty="0">
                <a:effectLst>
                  <a:outerShdw blurRad="38100" dist="19050" dir="2700000" algn="tl" rotWithShape="0">
                    <a:schemeClr val="dk1">
                      <a:alpha val="40000"/>
                    </a:schemeClr>
                  </a:outerShdw>
                </a:effectLst>
                <a:latin typeface="+mn-lt"/>
                <a:ea typeface="+mn-ea"/>
              </a:rPr>
              <a:t>σ=1</a:t>
            </a:r>
            <a:r>
              <a:rPr lang="zh-CN" altLang="en-US" sz="2600" b="1" dirty="0">
                <a:effectLst>
                  <a:outerShdw blurRad="38100" dist="19050" dir="2700000" algn="tl" rotWithShape="0">
                    <a:schemeClr val="dk1">
                      <a:alpha val="40000"/>
                    </a:schemeClr>
                  </a:outerShdw>
                </a:effectLst>
                <a:latin typeface="+mn-lt"/>
                <a:ea typeface="+mn-ea"/>
              </a:rPr>
              <a:t>时称为标准正态分布。如下图所示</a:t>
            </a:r>
            <a:r>
              <a:rPr lang="zh-CN" altLang="en-US" sz="2600" b="1" dirty="0" smtClean="0">
                <a:effectLst>
                  <a:outerShdw blurRad="38100" dist="19050" dir="2700000" algn="tl" rotWithShape="0">
                    <a:schemeClr val="dk1">
                      <a:alpha val="40000"/>
                    </a:schemeClr>
                  </a:outerShdw>
                </a:effectLst>
                <a:latin typeface="+mn-lt"/>
                <a:ea typeface="+mn-ea"/>
              </a:rPr>
              <a:t>：</a:t>
            </a:r>
            <a:endParaRPr lang="zh-CN" altLang="en-US" sz="2600" b="1" dirty="0">
              <a:effectLst>
                <a:outerShdw blurRad="38100" dist="19050" dir="2700000" algn="tl" rotWithShape="0">
                  <a:schemeClr val="dk1">
                    <a:alpha val="40000"/>
                  </a:schemeClr>
                </a:outerShdw>
              </a:effectLst>
              <a:latin typeface="+mn-lt"/>
              <a:ea typeface="+mn-ea"/>
            </a:endParaRPr>
          </a:p>
        </p:txBody>
      </p:sp>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3427410" y="4064022"/>
            <a:ext cx="4600575" cy="2299970"/>
          </a:xfrm>
          <a:prstGeom prst="rect">
            <a:avLst/>
          </a:prstGeom>
        </p:spPr>
      </p:pic>
    </p:spTree>
    <p:extLst>
      <p:ext uri="{BB962C8B-B14F-4D97-AF65-F5344CB8AC3E}">
        <p14:creationId xmlns:p14="http://schemas.microsoft.com/office/powerpoint/2010/main" val="57342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Autofit/>
          </a:bodyPr>
          <a:lstStyle/>
          <a:p>
            <a:pPr>
              <a:lnSpc>
                <a:spcPct val="150000"/>
              </a:lnSpc>
            </a:pPr>
            <a:r>
              <a:rPr lang="en-US" altLang="zh-CN" sz="4000" b="1" dirty="0">
                <a:effectLst>
                  <a:outerShdw blurRad="38100" dist="19050" dir="2700000" algn="tl" rotWithShape="0">
                    <a:schemeClr val="dk1">
                      <a:alpha val="40000"/>
                    </a:schemeClr>
                  </a:outerShdw>
                </a:effectLst>
              </a:rPr>
              <a:t>6.1.3 </a:t>
            </a:r>
            <a:r>
              <a:rPr lang="zh-CN" altLang="en-US" sz="4000" b="1" dirty="0">
                <a:effectLst>
                  <a:outerShdw blurRad="38100" dist="19050" dir="2700000" algn="tl" rotWithShape="0">
                    <a:schemeClr val="dk1">
                      <a:alpha val="40000"/>
                    </a:schemeClr>
                  </a:outerShdw>
                </a:effectLst>
              </a:rPr>
              <a:t>高斯朴素贝叶斯算法</a:t>
            </a:r>
            <a:endParaRPr lang="zh-CN" altLang="en-US" sz="4000" b="1" dirty="0">
              <a:effectLst>
                <a:outerShdw blurRad="38100" dist="19050" dir="2700000" algn="tl" rotWithShape="0">
                  <a:schemeClr val="dk1">
                    <a:alpha val="40000"/>
                  </a:schemeClr>
                </a:outerShdw>
              </a:effectLst>
            </a:endParaRPr>
          </a:p>
        </p:txBody>
      </p:sp>
      <p:sp>
        <p:nvSpPr>
          <p:cNvPr id="4" name="内容占位符 3"/>
          <p:cNvSpPr>
            <a:spLocks noGrp="1"/>
          </p:cNvSpPr>
          <p:nvPr>
            <p:ph idx="1"/>
          </p:nvPr>
        </p:nvSpPr>
        <p:spPr>
          <a:xfrm>
            <a:off x="402334" y="1385232"/>
            <a:ext cx="11166779" cy="4099456"/>
          </a:xfrm>
          <a:noFill/>
        </p:spPr>
        <p:txBody>
          <a:bodyPr wrap="square" rtlCol="0" anchor="t">
            <a:spAutoFit/>
          </a:bodyPr>
          <a:lstStyle/>
          <a:p>
            <a:pPr marL="0" lvl="1">
              <a:lnSpc>
                <a:spcPct val="150000"/>
              </a:lnSpc>
            </a:pPr>
            <a:r>
              <a:rPr lang="zh-CN" altLang="en-US" sz="2400" b="1" dirty="0">
                <a:effectLst>
                  <a:outerShdw blurRad="38100" dist="19050" dir="2700000" algn="tl" rotWithShape="0">
                    <a:schemeClr val="dk1">
                      <a:alpha val="40000"/>
                    </a:schemeClr>
                  </a:outerShdw>
                </a:effectLst>
                <a:latin typeface="+mn-lt"/>
                <a:ea typeface="+mn-ea"/>
              </a:rPr>
              <a:t>高斯朴素贝叶斯原理</a:t>
            </a:r>
          </a:p>
          <a:p>
            <a:pPr marL="457200" lvl="2">
              <a:lnSpc>
                <a:spcPct val="150000"/>
              </a:lnSpc>
            </a:pPr>
            <a:r>
              <a:rPr lang="zh-CN" altLang="en-US" sz="2400" b="1" dirty="0">
                <a:effectLst>
                  <a:outerShdw blurRad="38100" dist="19050" dir="2700000" algn="tl" rotWithShape="0">
                    <a:schemeClr val="dk1">
                      <a:alpha val="40000"/>
                    </a:schemeClr>
                  </a:outerShdw>
                </a:effectLst>
                <a:latin typeface="+mn-lt"/>
                <a:ea typeface="+mn-ea"/>
              </a:rPr>
              <a:t>现有一人，名叫李四，李四对观看了</a:t>
            </a:r>
            <a:r>
              <a:rPr lang="en-US" altLang="zh-CN" sz="2400" b="1" dirty="0">
                <a:effectLst>
                  <a:outerShdw blurRad="38100" dist="19050" dir="2700000" algn="tl" rotWithShape="0">
                    <a:schemeClr val="dk1">
                      <a:alpha val="40000"/>
                    </a:schemeClr>
                  </a:outerShdw>
                </a:effectLst>
                <a:latin typeface="+mn-lt"/>
                <a:ea typeface="+mn-ea"/>
              </a:rPr>
              <a:t>《</a:t>
            </a:r>
            <a:r>
              <a:rPr lang="zh-CN" altLang="en-US" sz="2400" b="1" dirty="0">
                <a:effectLst>
                  <a:outerShdw blurRad="38100" dist="19050" dir="2700000" algn="tl" rotWithShape="0">
                    <a:schemeClr val="dk1">
                      <a:alpha val="40000"/>
                    </a:schemeClr>
                  </a:outerShdw>
                </a:effectLst>
                <a:latin typeface="+mn-lt"/>
                <a:ea typeface="+mn-ea"/>
              </a:rPr>
              <a:t>流浪地球</a:t>
            </a:r>
            <a:r>
              <a:rPr lang="en-US" altLang="zh-CN" sz="2400" b="1" dirty="0">
                <a:effectLst>
                  <a:outerShdw blurRad="38100" dist="19050" dir="2700000" algn="tl" rotWithShape="0">
                    <a:schemeClr val="dk1">
                      <a:alpha val="40000"/>
                    </a:schemeClr>
                  </a:outerShdw>
                </a:effectLst>
                <a:latin typeface="+mn-lt"/>
                <a:ea typeface="+mn-ea"/>
              </a:rPr>
              <a:t>》</a:t>
            </a:r>
            <a:r>
              <a:rPr lang="zh-CN" altLang="en-US" sz="2400" b="1" dirty="0">
                <a:effectLst>
                  <a:outerShdw blurRad="38100" dist="19050" dir="2700000" algn="tl" rotWithShape="0">
                    <a:schemeClr val="dk1">
                      <a:alpha val="40000"/>
                    </a:schemeClr>
                  </a:outerShdw>
                </a:effectLst>
                <a:latin typeface="+mn-lt"/>
                <a:ea typeface="+mn-ea"/>
              </a:rPr>
              <a:t>这部电影某场次的观众做了调查，将观众分为两类，喜欢</a:t>
            </a:r>
            <a:r>
              <a:rPr lang="en-US" altLang="zh-CN" sz="2400" b="1" dirty="0">
                <a:effectLst>
                  <a:outerShdw blurRad="38100" dist="19050" dir="2700000" algn="tl" rotWithShape="0">
                    <a:schemeClr val="dk1">
                      <a:alpha val="40000"/>
                    </a:schemeClr>
                  </a:outerShdw>
                </a:effectLst>
                <a:latin typeface="+mn-lt"/>
                <a:ea typeface="+mn-ea"/>
              </a:rPr>
              <a:t>《</a:t>
            </a:r>
            <a:r>
              <a:rPr lang="zh-CN" altLang="en-US" sz="2400" b="1" dirty="0">
                <a:effectLst>
                  <a:outerShdw blurRad="38100" dist="19050" dir="2700000" algn="tl" rotWithShape="0">
                    <a:schemeClr val="dk1">
                      <a:alpha val="40000"/>
                    </a:schemeClr>
                  </a:outerShdw>
                </a:effectLst>
                <a:latin typeface="+mn-lt"/>
                <a:ea typeface="+mn-ea"/>
              </a:rPr>
              <a:t>流浪地球</a:t>
            </a:r>
            <a:r>
              <a:rPr lang="en-US" altLang="zh-CN" sz="2400" b="1" dirty="0">
                <a:effectLst>
                  <a:outerShdw blurRad="38100" dist="19050" dir="2700000" algn="tl" rotWithShape="0">
                    <a:schemeClr val="dk1">
                      <a:alpha val="40000"/>
                    </a:schemeClr>
                  </a:outerShdw>
                </a:effectLst>
                <a:latin typeface="+mn-lt"/>
                <a:ea typeface="+mn-ea"/>
              </a:rPr>
              <a:t>》</a:t>
            </a:r>
            <a:r>
              <a:rPr lang="zh-CN" altLang="en-US" sz="2400" b="1" dirty="0">
                <a:effectLst>
                  <a:outerShdw blurRad="38100" dist="19050" dir="2700000" algn="tl" rotWithShape="0">
                    <a:schemeClr val="dk1">
                      <a:alpha val="40000"/>
                    </a:schemeClr>
                  </a:outerShdw>
                </a:effectLst>
                <a:latin typeface="+mn-lt"/>
                <a:ea typeface="+mn-ea"/>
              </a:rPr>
              <a:t>这部电影的和不喜欢</a:t>
            </a:r>
            <a:r>
              <a:rPr lang="en-US" altLang="zh-CN" sz="2400" b="1" dirty="0">
                <a:effectLst>
                  <a:outerShdw blurRad="38100" dist="19050" dir="2700000" algn="tl" rotWithShape="0">
                    <a:schemeClr val="dk1">
                      <a:alpha val="40000"/>
                    </a:schemeClr>
                  </a:outerShdw>
                </a:effectLst>
                <a:latin typeface="+mn-lt"/>
                <a:ea typeface="+mn-ea"/>
              </a:rPr>
              <a:t>《</a:t>
            </a:r>
            <a:r>
              <a:rPr lang="zh-CN" altLang="en-US" sz="2400" b="1" dirty="0">
                <a:effectLst>
                  <a:outerShdw blurRad="38100" dist="19050" dir="2700000" algn="tl" rotWithShape="0">
                    <a:schemeClr val="dk1">
                      <a:alpha val="40000"/>
                    </a:schemeClr>
                  </a:outerShdw>
                </a:effectLst>
                <a:latin typeface="+mn-lt"/>
                <a:ea typeface="+mn-ea"/>
              </a:rPr>
              <a:t>流浪地球</a:t>
            </a:r>
            <a:r>
              <a:rPr lang="en-US" altLang="zh-CN" sz="2400" b="1" dirty="0">
                <a:effectLst>
                  <a:outerShdw blurRad="38100" dist="19050" dir="2700000" algn="tl" rotWithShape="0">
                    <a:schemeClr val="dk1">
                      <a:alpha val="40000"/>
                    </a:schemeClr>
                  </a:outerShdw>
                </a:effectLst>
                <a:latin typeface="+mn-lt"/>
                <a:ea typeface="+mn-ea"/>
              </a:rPr>
              <a:t>》</a:t>
            </a:r>
            <a:r>
              <a:rPr lang="zh-CN" altLang="en-US" sz="2400" b="1" dirty="0">
                <a:effectLst>
                  <a:outerShdw blurRad="38100" dist="19050" dir="2700000" algn="tl" rotWithShape="0">
                    <a:schemeClr val="dk1">
                      <a:alpha val="40000"/>
                    </a:schemeClr>
                  </a:outerShdw>
                </a:effectLst>
                <a:latin typeface="+mn-lt"/>
                <a:ea typeface="+mn-ea"/>
              </a:rPr>
              <a:t>这部电影的。这两类观众的人数相等。</a:t>
            </a:r>
          </a:p>
          <a:p>
            <a:pPr marL="457200" lvl="2">
              <a:lnSpc>
                <a:spcPct val="150000"/>
              </a:lnSpc>
            </a:pPr>
            <a:r>
              <a:rPr lang="zh-CN" altLang="en-US" sz="2400" b="1" dirty="0">
                <a:effectLst>
                  <a:outerShdw blurRad="38100" dist="19050" dir="2700000" algn="tl" rotWithShape="0">
                    <a:schemeClr val="dk1">
                      <a:alpha val="40000"/>
                    </a:schemeClr>
                  </a:outerShdw>
                </a:effectLst>
                <a:latin typeface="+mn-lt"/>
                <a:ea typeface="+mn-ea"/>
              </a:rPr>
              <a:t>由于两类观众的人数相等，所以两类观众的先验概率均为</a:t>
            </a:r>
            <a:r>
              <a:rPr lang="en-US" altLang="zh-CN" sz="2400" b="1" dirty="0">
                <a:effectLst>
                  <a:outerShdw blurRad="38100" dist="19050" dir="2700000" algn="tl" rotWithShape="0">
                    <a:schemeClr val="dk1">
                      <a:alpha val="40000"/>
                    </a:schemeClr>
                  </a:outerShdw>
                </a:effectLst>
                <a:latin typeface="+mn-lt"/>
                <a:ea typeface="+mn-ea"/>
              </a:rPr>
              <a:t>0.5</a:t>
            </a:r>
            <a:r>
              <a:rPr lang="zh-CN" altLang="en-US" sz="2400" b="1" dirty="0">
                <a:effectLst>
                  <a:outerShdw blurRad="38100" dist="19050" dir="2700000" algn="tl" rotWithShape="0">
                    <a:schemeClr val="dk1">
                      <a:alpha val="40000"/>
                    </a:schemeClr>
                  </a:outerShdw>
                </a:effectLst>
                <a:latin typeface="+mn-lt"/>
                <a:ea typeface="+mn-ea"/>
              </a:rPr>
              <a:t>，                              即</a:t>
            </a:r>
            <a:r>
              <a:rPr lang="en-US" altLang="zh-CN" sz="2400" b="1" dirty="0">
                <a:effectLst>
                  <a:outerShdw blurRad="38100" dist="19050" dir="2700000" algn="tl" rotWithShape="0">
                    <a:schemeClr val="dk1">
                      <a:alpha val="40000"/>
                    </a:schemeClr>
                  </a:outerShdw>
                </a:effectLst>
                <a:latin typeface="+mn-lt"/>
                <a:ea typeface="+mn-ea"/>
              </a:rPr>
              <a:t>P</a:t>
            </a:r>
            <a:r>
              <a:rPr lang="zh-CN" altLang="en-US" sz="2400" b="1" dirty="0">
                <a:effectLst>
                  <a:outerShdw blurRad="38100" dist="19050" dir="2700000" algn="tl" rotWithShape="0">
                    <a:schemeClr val="dk1">
                      <a:alpha val="40000"/>
                    </a:schemeClr>
                  </a:outerShdw>
                </a:effectLst>
                <a:latin typeface="+mn-lt"/>
                <a:ea typeface="+mn-ea"/>
              </a:rPr>
              <a:t>（喜欢）</a:t>
            </a:r>
            <a:r>
              <a:rPr lang="en-US" altLang="zh-CN" sz="2400" b="1" dirty="0">
                <a:effectLst>
                  <a:outerShdw blurRad="38100" dist="19050" dir="2700000" algn="tl" rotWithShape="0">
                    <a:schemeClr val="dk1">
                      <a:alpha val="40000"/>
                    </a:schemeClr>
                  </a:outerShdw>
                </a:effectLst>
                <a:latin typeface="+mn-lt"/>
                <a:ea typeface="+mn-ea"/>
              </a:rPr>
              <a:t>=P</a:t>
            </a:r>
            <a:r>
              <a:rPr lang="zh-CN" altLang="en-US" sz="2400" b="1" dirty="0">
                <a:effectLst>
                  <a:outerShdw blurRad="38100" dist="19050" dir="2700000" algn="tl" rotWithShape="0">
                    <a:schemeClr val="dk1">
                      <a:alpha val="40000"/>
                    </a:schemeClr>
                  </a:outerShdw>
                </a:effectLst>
                <a:latin typeface="+mn-lt"/>
                <a:ea typeface="+mn-ea"/>
              </a:rPr>
              <a:t>（不喜欢）</a:t>
            </a:r>
            <a:r>
              <a:rPr lang="en-US" altLang="zh-CN" sz="2400" b="1" dirty="0">
                <a:effectLst>
                  <a:outerShdw blurRad="38100" dist="19050" dir="2700000" algn="tl" rotWithShape="0">
                    <a:schemeClr val="dk1">
                      <a:alpha val="40000"/>
                    </a:schemeClr>
                  </a:outerShdw>
                </a:effectLst>
                <a:latin typeface="+mn-lt"/>
                <a:ea typeface="+mn-ea"/>
              </a:rPr>
              <a:t>=0.5</a:t>
            </a:r>
            <a:r>
              <a:rPr lang="zh-CN" altLang="en-US" sz="2400" b="1" dirty="0">
                <a:effectLst>
                  <a:outerShdw blurRad="38100" dist="19050" dir="2700000" algn="tl" rotWithShape="0">
                    <a:schemeClr val="dk1">
                      <a:alpha val="40000"/>
                    </a:schemeClr>
                  </a:outerShdw>
                </a:effectLst>
                <a:latin typeface="+mn-lt"/>
                <a:ea typeface="+mn-ea"/>
              </a:rPr>
              <a:t>。</a:t>
            </a:r>
          </a:p>
          <a:p>
            <a:pPr marL="457200" lvl="2">
              <a:lnSpc>
                <a:spcPct val="150000"/>
              </a:lnSpc>
            </a:pPr>
            <a:r>
              <a:rPr lang="zh-CN" altLang="en-US" sz="2400" b="1" dirty="0">
                <a:effectLst>
                  <a:outerShdw blurRad="38100" dist="19050" dir="2700000" algn="tl" rotWithShape="0">
                    <a:schemeClr val="dk1">
                      <a:alpha val="40000"/>
                    </a:schemeClr>
                  </a:outerShdw>
                </a:effectLst>
                <a:latin typeface="+mn-lt"/>
                <a:ea typeface="+mn-ea"/>
              </a:rPr>
              <a:t>现对食用了</a:t>
            </a:r>
            <a:r>
              <a:rPr lang="en-US" altLang="zh-CN" sz="2400" b="1" dirty="0">
                <a:effectLst>
                  <a:outerShdw blurRad="38100" dist="19050" dir="2700000" algn="tl" rotWithShape="0">
                    <a:schemeClr val="dk1">
                      <a:alpha val="40000"/>
                    </a:schemeClr>
                  </a:outerShdw>
                </a:effectLst>
                <a:latin typeface="+mn-lt"/>
                <a:ea typeface="+mn-ea"/>
              </a:rPr>
              <a:t>50g</a:t>
            </a:r>
            <a:r>
              <a:rPr lang="zh-CN" altLang="en-US" sz="2400" b="1" dirty="0">
                <a:effectLst>
                  <a:outerShdw blurRad="38100" dist="19050" dir="2700000" algn="tl" rotWithShape="0">
                    <a:schemeClr val="dk1">
                      <a:alpha val="40000"/>
                    </a:schemeClr>
                  </a:outerShdw>
                </a:effectLst>
                <a:latin typeface="+mn-lt"/>
                <a:ea typeface="+mn-ea"/>
              </a:rPr>
              <a:t>爆米花、</a:t>
            </a:r>
            <a:r>
              <a:rPr lang="en-US" altLang="zh-CN" sz="2400" b="1" dirty="0">
                <a:effectLst>
                  <a:outerShdw blurRad="38100" dist="19050" dir="2700000" algn="tl" rotWithShape="0">
                    <a:schemeClr val="dk1">
                      <a:alpha val="40000"/>
                    </a:schemeClr>
                  </a:outerShdw>
                </a:effectLst>
                <a:latin typeface="+mn-lt"/>
                <a:ea typeface="+mn-ea"/>
              </a:rPr>
              <a:t>500ml</a:t>
            </a:r>
            <a:r>
              <a:rPr lang="zh-CN" altLang="en-US" sz="2400" b="1" dirty="0">
                <a:effectLst>
                  <a:outerShdw blurRad="38100" dist="19050" dir="2700000" algn="tl" rotWithShape="0">
                    <a:schemeClr val="dk1">
                      <a:alpha val="40000"/>
                    </a:schemeClr>
                  </a:outerShdw>
                </a:effectLst>
                <a:latin typeface="+mn-lt"/>
                <a:ea typeface="+mn-ea"/>
              </a:rPr>
              <a:t>苏打水和</a:t>
            </a:r>
            <a:r>
              <a:rPr lang="en-US" altLang="zh-CN" sz="2400" b="1" dirty="0">
                <a:effectLst>
                  <a:outerShdw blurRad="38100" dist="19050" dir="2700000" algn="tl" rotWithShape="0">
                    <a:schemeClr val="dk1">
                      <a:alpha val="40000"/>
                    </a:schemeClr>
                  </a:outerShdw>
                </a:effectLst>
                <a:latin typeface="+mn-lt"/>
                <a:ea typeface="+mn-ea"/>
              </a:rPr>
              <a:t>25g</a:t>
            </a:r>
            <a:r>
              <a:rPr lang="zh-CN" altLang="en-US" sz="2400" b="1" dirty="0">
                <a:effectLst>
                  <a:outerShdw blurRad="38100" dist="19050" dir="2700000" algn="tl" rotWithShape="0">
                    <a:schemeClr val="dk1">
                      <a:alpha val="40000"/>
                    </a:schemeClr>
                  </a:outerShdw>
                </a:effectLst>
                <a:latin typeface="+mn-lt"/>
                <a:ea typeface="+mn-ea"/>
              </a:rPr>
              <a:t>糖果的观众进行预测分类</a:t>
            </a:r>
            <a:r>
              <a:rPr lang="zh-CN" altLang="en-US" sz="2400" b="1" dirty="0" smtClean="0">
                <a:effectLst>
                  <a:outerShdw blurRad="38100" dist="19050" dir="2700000" algn="tl" rotWithShape="0">
                    <a:schemeClr val="dk1">
                      <a:alpha val="40000"/>
                    </a:schemeClr>
                  </a:outerShdw>
                </a:effectLst>
                <a:latin typeface="+mn-lt"/>
                <a:ea typeface="+mn-ea"/>
              </a:rPr>
              <a:t>。</a:t>
            </a:r>
            <a:endParaRPr lang="zh-CN" altLang="en-US" sz="2400" b="1" dirty="0">
              <a:effectLst>
                <a:outerShdw blurRad="38100" dist="19050" dir="2700000" algn="tl" rotWithShape="0">
                  <a:schemeClr val="dk1">
                    <a:alpha val="40000"/>
                  </a:schemeClr>
                </a:outerShdw>
              </a:effectLst>
              <a:latin typeface="+mn-lt"/>
              <a:ea typeface="+mn-ea"/>
            </a:endParaRPr>
          </a:p>
        </p:txBody>
      </p:sp>
    </p:spTree>
    <p:extLst>
      <p:ext uri="{BB962C8B-B14F-4D97-AF65-F5344CB8AC3E}">
        <p14:creationId xmlns:p14="http://schemas.microsoft.com/office/powerpoint/2010/main" val="1260256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Autofit/>
          </a:bodyPr>
          <a:lstStyle/>
          <a:p>
            <a:pPr>
              <a:lnSpc>
                <a:spcPct val="150000"/>
              </a:lnSpc>
            </a:pPr>
            <a:r>
              <a:rPr lang="en-US" altLang="zh-CN" sz="4000" b="1" dirty="0">
                <a:effectLst>
                  <a:outerShdw blurRad="38100" dist="19050" dir="2700000" algn="tl" rotWithShape="0">
                    <a:schemeClr val="dk1">
                      <a:alpha val="40000"/>
                    </a:schemeClr>
                  </a:outerShdw>
                </a:effectLst>
              </a:rPr>
              <a:t>6.1.3 </a:t>
            </a:r>
            <a:r>
              <a:rPr lang="zh-CN" altLang="en-US" sz="4000" b="1" dirty="0">
                <a:effectLst>
                  <a:outerShdw blurRad="38100" dist="19050" dir="2700000" algn="tl" rotWithShape="0">
                    <a:schemeClr val="dk1">
                      <a:alpha val="40000"/>
                    </a:schemeClr>
                  </a:outerShdw>
                </a:effectLst>
              </a:rPr>
              <a:t>高斯朴素贝叶斯算法</a:t>
            </a:r>
            <a:endParaRPr lang="zh-CN" altLang="en-US" sz="4000" b="1" dirty="0">
              <a:effectLst>
                <a:outerShdw blurRad="38100" dist="19050" dir="2700000" algn="tl" rotWithShape="0">
                  <a:schemeClr val="dk1">
                    <a:alpha val="40000"/>
                  </a:schemeClr>
                </a:outerShdw>
              </a:effectLst>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1844675"/>
            <a:ext cx="98298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0256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Autofit/>
          </a:bodyPr>
          <a:lstStyle/>
          <a:p>
            <a:pPr>
              <a:lnSpc>
                <a:spcPct val="150000"/>
              </a:lnSpc>
            </a:pPr>
            <a:r>
              <a:rPr lang="en-US" altLang="zh-CN" sz="4000" b="1" dirty="0">
                <a:effectLst>
                  <a:outerShdw blurRad="38100" dist="19050" dir="2700000" algn="tl" rotWithShape="0">
                    <a:schemeClr val="dk1">
                      <a:alpha val="40000"/>
                    </a:schemeClr>
                  </a:outerShdw>
                </a:effectLst>
              </a:rPr>
              <a:t>6.1.3 </a:t>
            </a:r>
            <a:r>
              <a:rPr lang="zh-CN" altLang="en-US" sz="4000" b="1" dirty="0">
                <a:effectLst>
                  <a:outerShdw blurRad="38100" dist="19050" dir="2700000" algn="tl" rotWithShape="0">
                    <a:schemeClr val="dk1">
                      <a:alpha val="40000"/>
                    </a:schemeClr>
                  </a:outerShdw>
                </a:effectLst>
              </a:rPr>
              <a:t>高斯朴素贝叶斯算法</a:t>
            </a:r>
            <a:endParaRPr lang="zh-CN" altLang="en-US" sz="4000" b="1" dirty="0">
              <a:effectLst>
                <a:outerShdw blurRad="38100" dist="19050" dir="2700000" algn="tl" rotWithShape="0">
                  <a:schemeClr val="dk1">
                    <a:alpha val="40000"/>
                  </a:schemeClr>
                </a:outerShdw>
              </a:effectLst>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687" y="1576388"/>
            <a:ext cx="980122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0256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Autofit/>
          </a:bodyPr>
          <a:lstStyle/>
          <a:p>
            <a:pPr>
              <a:lnSpc>
                <a:spcPct val="150000"/>
              </a:lnSpc>
            </a:pPr>
            <a:r>
              <a:rPr lang="en-US" altLang="zh-CN" sz="4000" b="1" dirty="0">
                <a:effectLst>
                  <a:outerShdw blurRad="38100" dist="19050" dir="2700000" algn="tl" rotWithShape="0">
                    <a:schemeClr val="dk1">
                      <a:alpha val="40000"/>
                    </a:schemeClr>
                  </a:outerShdw>
                </a:effectLst>
              </a:rPr>
              <a:t>6.1.3 </a:t>
            </a:r>
            <a:r>
              <a:rPr lang="zh-CN" altLang="en-US" sz="4000" b="1" dirty="0">
                <a:effectLst>
                  <a:outerShdw blurRad="38100" dist="19050" dir="2700000" algn="tl" rotWithShape="0">
                    <a:schemeClr val="dk1">
                      <a:alpha val="40000"/>
                    </a:schemeClr>
                  </a:outerShdw>
                </a:effectLst>
              </a:rPr>
              <a:t>高斯朴素贝叶斯算法</a:t>
            </a:r>
            <a:endParaRPr lang="zh-CN" altLang="en-US" sz="4000" b="1" dirty="0">
              <a:effectLst>
                <a:outerShdw blurRad="38100" dist="19050" dir="2700000" algn="tl" rotWithShape="0">
                  <a:schemeClr val="dk1">
                    <a:alpha val="40000"/>
                  </a:schemeClr>
                </a:outerShdw>
              </a:effectLst>
            </a:endParaRPr>
          </a:p>
        </p:txBody>
      </p:sp>
      <p:sp>
        <p:nvSpPr>
          <p:cNvPr id="4" name="内容占位符 3"/>
          <p:cNvSpPr>
            <a:spLocks noGrp="1"/>
          </p:cNvSpPr>
          <p:nvPr>
            <p:ph idx="1"/>
          </p:nvPr>
        </p:nvSpPr>
        <p:spPr>
          <a:xfrm>
            <a:off x="402334" y="1385232"/>
            <a:ext cx="11166779" cy="4353179"/>
          </a:xfrm>
          <a:noFill/>
        </p:spPr>
        <p:txBody>
          <a:bodyPr wrap="square" rtlCol="0" anchor="t">
            <a:spAutoFit/>
          </a:bodyPr>
          <a:lstStyle/>
          <a:p>
            <a:pPr marL="0" lvl="1">
              <a:lnSpc>
                <a:spcPct val="150000"/>
              </a:lnSpc>
            </a:pPr>
            <a:r>
              <a:rPr lang="zh-CN" altLang="en-US" sz="2600" b="1" dirty="0">
                <a:effectLst>
                  <a:outerShdw blurRad="38100" dist="19050" dir="2700000" algn="tl" rotWithShape="0">
                    <a:schemeClr val="dk1">
                      <a:alpha val="40000"/>
                    </a:schemeClr>
                  </a:outerShdw>
                </a:effectLst>
                <a:latin typeface="+mn-lt"/>
                <a:ea typeface="+mn-ea"/>
              </a:rPr>
              <a:t>同理：提取不喜欢</a:t>
            </a:r>
            <a:r>
              <a:rPr lang="en-US" altLang="zh-CN" sz="2600" b="1" dirty="0">
                <a:effectLst>
                  <a:outerShdw blurRad="38100" dist="19050" dir="2700000" algn="tl" rotWithShape="0">
                    <a:schemeClr val="dk1">
                      <a:alpha val="40000"/>
                    </a:schemeClr>
                  </a:outerShdw>
                </a:effectLst>
                <a:latin typeface="+mn-lt"/>
                <a:ea typeface="+mn-ea"/>
              </a:rPr>
              <a:t>《</a:t>
            </a:r>
            <a:r>
              <a:rPr lang="zh-CN" altLang="en-US" sz="2600" b="1" dirty="0">
                <a:effectLst>
                  <a:outerShdw blurRad="38100" dist="19050" dir="2700000" algn="tl" rotWithShape="0">
                    <a:schemeClr val="dk1">
                      <a:alpha val="40000"/>
                    </a:schemeClr>
                  </a:outerShdw>
                </a:effectLst>
                <a:latin typeface="+mn-lt"/>
                <a:ea typeface="+mn-ea"/>
              </a:rPr>
              <a:t>流浪地球</a:t>
            </a:r>
            <a:r>
              <a:rPr lang="en-US" altLang="zh-CN" sz="2600" b="1" dirty="0">
                <a:effectLst>
                  <a:outerShdw blurRad="38100" dist="19050" dir="2700000" algn="tl" rotWithShape="0">
                    <a:schemeClr val="dk1">
                      <a:alpha val="40000"/>
                    </a:schemeClr>
                  </a:outerShdw>
                </a:effectLst>
                <a:latin typeface="+mn-lt"/>
                <a:ea typeface="+mn-ea"/>
              </a:rPr>
              <a:t>》</a:t>
            </a:r>
            <a:r>
              <a:rPr lang="zh-CN" altLang="en-US" sz="2600" b="1" dirty="0">
                <a:effectLst>
                  <a:outerShdw blurRad="38100" dist="19050" dir="2700000" algn="tl" rotWithShape="0">
                    <a:schemeClr val="dk1">
                      <a:alpha val="40000"/>
                    </a:schemeClr>
                  </a:outerShdw>
                </a:effectLst>
                <a:latin typeface="+mn-lt"/>
                <a:ea typeface="+mn-ea"/>
              </a:rPr>
              <a:t>的观众零食和饮料数据的似然分布中</a:t>
            </a:r>
            <a:r>
              <a:rPr lang="en-US" altLang="zh-CN" sz="2600" b="1" dirty="0">
                <a:effectLst>
                  <a:outerShdw blurRad="38100" dist="19050" dir="2700000" algn="tl" rotWithShape="0">
                    <a:schemeClr val="dk1">
                      <a:alpha val="40000"/>
                    </a:schemeClr>
                  </a:outerShdw>
                </a:effectLst>
                <a:latin typeface="+mn-lt"/>
                <a:ea typeface="+mn-ea"/>
              </a:rPr>
              <a:t>3</a:t>
            </a:r>
            <a:r>
              <a:rPr lang="zh-CN" altLang="en-US" sz="2600" b="1" dirty="0">
                <a:effectLst>
                  <a:outerShdw blurRad="38100" dist="19050" dir="2700000" algn="tl" rotWithShape="0">
                    <a:schemeClr val="dk1">
                      <a:alpha val="40000"/>
                    </a:schemeClr>
                  </a:outerShdw>
                </a:effectLst>
                <a:latin typeface="+mn-lt"/>
                <a:ea typeface="+mn-ea"/>
              </a:rPr>
              <a:t>个条件对应的似然值，不喜欢</a:t>
            </a:r>
            <a:r>
              <a:rPr lang="en-US" altLang="zh-CN" sz="2600" b="1" dirty="0">
                <a:effectLst>
                  <a:outerShdw blurRad="38100" dist="19050" dir="2700000" algn="tl" rotWithShape="0">
                    <a:schemeClr val="dk1">
                      <a:alpha val="40000"/>
                    </a:schemeClr>
                  </a:outerShdw>
                </a:effectLst>
                <a:latin typeface="+mn-lt"/>
                <a:ea typeface="+mn-ea"/>
              </a:rPr>
              <a:t>《</a:t>
            </a:r>
            <a:r>
              <a:rPr lang="zh-CN" altLang="en-US" sz="2600" b="1" dirty="0">
                <a:effectLst>
                  <a:outerShdw blurRad="38100" dist="19050" dir="2700000" algn="tl" rotWithShape="0">
                    <a:schemeClr val="dk1">
                      <a:alpha val="40000"/>
                    </a:schemeClr>
                  </a:outerShdw>
                </a:effectLst>
                <a:latin typeface="+mn-lt"/>
                <a:ea typeface="+mn-ea"/>
              </a:rPr>
              <a:t>流浪地球</a:t>
            </a:r>
            <a:r>
              <a:rPr lang="en-US" altLang="zh-CN" sz="2600" b="1" dirty="0">
                <a:effectLst>
                  <a:outerShdw blurRad="38100" dist="19050" dir="2700000" algn="tl" rotWithShape="0">
                    <a:schemeClr val="dk1">
                      <a:alpha val="40000"/>
                    </a:schemeClr>
                  </a:outerShdw>
                </a:effectLst>
                <a:latin typeface="+mn-lt"/>
                <a:ea typeface="+mn-ea"/>
              </a:rPr>
              <a:t>》</a:t>
            </a:r>
            <a:r>
              <a:rPr lang="zh-CN" altLang="en-US" sz="2600" b="1" dirty="0">
                <a:effectLst>
                  <a:outerShdw blurRad="38100" dist="19050" dir="2700000" algn="tl" rotWithShape="0">
                    <a:schemeClr val="dk1">
                      <a:alpha val="40000"/>
                    </a:schemeClr>
                  </a:outerShdw>
                </a:effectLst>
                <a:latin typeface="+mn-lt"/>
                <a:ea typeface="+mn-ea"/>
              </a:rPr>
              <a:t>的观众零食和饮料数据对应的概率计算，不喜欢</a:t>
            </a:r>
            <a:r>
              <a:rPr lang="en-US" altLang="zh-CN" sz="2600" b="1" dirty="0">
                <a:effectLst>
                  <a:outerShdw blurRad="38100" dist="19050" dir="2700000" algn="tl" rotWithShape="0">
                    <a:schemeClr val="dk1">
                      <a:alpha val="40000"/>
                    </a:schemeClr>
                  </a:outerShdw>
                </a:effectLst>
                <a:latin typeface="+mn-lt"/>
                <a:ea typeface="+mn-ea"/>
              </a:rPr>
              <a:t>《</a:t>
            </a:r>
            <a:r>
              <a:rPr lang="zh-CN" altLang="en-US" sz="2600" b="1" dirty="0">
                <a:effectLst>
                  <a:outerShdw blurRad="38100" dist="19050" dir="2700000" algn="tl" rotWithShape="0">
                    <a:schemeClr val="dk1">
                      <a:alpha val="40000"/>
                    </a:schemeClr>
                  </a:outerShdw>
                </a:effectLst>
                <a:latin typeface="+mn-lt"/>
                <a:ea typeface="+mn-ea"/>
              </a:rPr>
              <a:t>流浪地球</a:t>
            </a:r>
            <a:r>
              <a:rPr lang="en-US" altLang="zh-CN" sz="2600" b="1" dirty="0">
                <a:effectLst>
                  <a:outerShdw blurRad="38100" dist="19050" dir="2700000" algn="tl" rotWithShape="0">
                    <a:schemeClr val="dk1">
                      <a:alpha val="40000"/>
                    </a:schemeClr>
                  </a:outerShdw>
                </a:effectLst>
                <a:latin typeface="+mn-lt"/>
                <a:ea typeface="+mn-ea"/>
              </a:rPr>
              <a:t>》</a:t>
            </a:r>
            <a:r>
              <a:rPr lang="zh-CN" altLang="en-US" sz="2600" b="1" dirty="0">
                <a:effectLst>
                  <a:outerShdw blurRad="38100" dist="19050" dir="2700000" algn="tl" rotWithShape="0">
                    <a:schemeClr val="dk1">
                      <a:alpha val="40000"/>
                    </a:schemeClr>
                  </a:outerShdw>
                </a:effectLst>
                <a:latin typeface="+mn-lt"/>
                <a:ea typeface="+mn-ea"/>
              </a:rPr>
              <a:t>的观众对应的概率约为</a:t>
            </a:r>
            <a:r>
              <a:rPr lang="en-US" altLang="zh-CN" sz="2600" b="1" dirty="0">
                <a:effectLst>
                  <a:outerShdw blurRad="38100" dist="19050" dir="2700000" algn="tl" rotWithShape="0">
                    <a:schemeClr val="dk1">
                      <a:alpha val="40000"/>
                    </a:schemeClr>
                  </a:outerShdw>
                </a:effectLst>
                <a:latin typeface="+mn-lt"/>
                <a:ea typeface="+mn-ea"/>
              </a:rPr>
              <a:t>-48</a:t>
            </a:r>
            <a:r>
              <a:rPr lang="zh-CN" altLang="en-US" sz="2600" b="1" dirty="0">
                <a:effectLst>
                  <a:outerShdw blurRad="38100" dist="19050" dir="2700000" algn="tl" rotWithShape="0">
                    <a:schemeClr val="dk1">
                      <a:alpha val="40000"/>
                    </a:schemeClr>
                  </a:outerShdw>
                </a:effectLst>
                <a:latin typeface="+mn-lt"/>
                <a:ea typeface="+mn-ea"/>
              </a:rPr>
              <a:t>。</a:t>
            </a:r>
          </a:p>
          <a:p>
            <a:pPr marL="0" lvl="1">
              <a:lnSpc>
                <a:spcPct val="150000"/>
              </a:lnSpc>
            </a:pPr>
            <a:r>
              <a:rPr lang="zh-CN" altLang="en-US" sz="2600" b="1" dirty="0">
                <a:effectLst>
                  <a:outerShdw blurRad="38100" dist="19050" dir="2700000" algn="tl" rotWithShape="0">
                    <a:schemeClr val="dk1">
                      <a:alpha val="40000"/>
                    </a:schemeClr>
                  </a:outerShdw>
                </a:effectLst>
                <a:latin typeface="+mn-lt"/>
                <a:ea typeface="+mn-ea"/>
              </a:rPr>
              <a:t>由于概率值</a:t>
            </a:r>
            <a:r>
              <a:rPr lang="en-US" altLang="zh-CN" sz="2600" b="1" dirty="0">
                <a:effectLst>
                  <a:outerShdw blurRad="38100" dist="19050" dir="2700000" algn="tl" rotWithShape="0">
                    <a:schemeClr val="dk1">
                      <a:alpha val="40000"/>
                    </a:schemeClr>
                  </a:outerShdw>
                </a:effectLst>
                <a:latin typeface="+mn-lt"/>
                <a:ea typeface="+mn-ea"/>
              </a:rPr>
              <a:t>-48</a:t>
            </a:r>
            <a:r>
              <a:rPr lang="zh-CN" altLang="en-US" sz="2600" b="1" dirty="0">
                <a:effectLst>
                  <a:outerShdw blurRad="38100" dist="19050" dir="2700000" algn="tl" rotWithShape="0">
                    <a:schemeClr val="dk1">
                      <a:alpha val="40000"/>
                    </a:schemeClr>
                  </a:outerShdw>
                </a:effectLst>
                <a:latin typeface="+mn-lt"/>
                <a:ea typeface="+mn-ea"/>
              </a:rPr>
              <a:t>大于</a:t>
            </a:r>
            <a:r>
              <a:rPr lang="en-US" altLang="zh-CN" sz="2600" b="1" dirty="0">
                <a:effectLst>
                  <a:outerShdw blurRad="38100" dist="19050" dir="2700000" algn="tl" rotWithShape="0">
                    <a:schemeClr val="dk1">
                      <a:alpha val="40000"/>
                    </a:schemeClr>
                  </a:outerShdw>
                </a:effectLst>
                <a:latin typeface="+mn-lt"/>
                <a:ea typeface="+mn-ea"/>
              </a:rPr>
              <a:t>-124</a:t>
            </a:r>
            <a:r>
              <a:rPr lang="zh-CN" altLang="en-US" sz="2600" b="1" dirty="0">
                <a:effectLst>
                  <a:outerShdw blurRad="38100" dist="19050" dir="2700000" algn="tl" rotWithShape="0">
                    <a:schemeClr val="dk1">
                      <a:alpha val="40000"/>
                    </a:schemeClr>
                  </a:outerShdw>
                </a:effectLst>
                <a:latin typeface="+mn-lt"/>
                <a:ea typeface="+mn-ea"/>
              </a:rPr>
              <a:t>，所以认为食用了 </a:t>
            </a:r>
            <a:r>
              <a:rPr lang="en-US" altLang="zh-CN" sz="2600" b="1" dirty="0">
                <a:effectLst>
                  <a:outerShdw blurRad="38100" dist="19050" dir="2700000" algn="tl" rotWithShape="0">
                    <a:schemeClr val="dk1">
                      <a:alpha val="40000"/>
                    </a:schemeClr>
                  </a:outerShdw>
                </a:effectLst>
                <a:latin typeface="+mn-lt"/>
                <a:ea typeface="+mn-ea"/>
              </a:rPr>
              <a:t>50g</a:t>
            </a:r>
            <a:r>
              <a:rPr lang="zh-CN" altLang="en-US" sz="2600" b="1" dirty="0">
                <a:effectLst>
                  <a:outerShdw blurRad="38100" dist="19050" dir="2700000" algn="tl" rotWithShape="0">
                    <a:schemeClr val="dk1">
                      <a:alpha val="40000"/>
                    </a:schemeClr>
                  </a:outerShdw>
                </a:effectLst>
                <a:latin typeface="+mn-lt"/>
                <a:ea typeface="+mn-ea"/>
              </a:rPr>
              <a:t>爆米花、</a:t>
            </a:r>
            <a:r>
              <a:rPr lang="en-US" altLang="zh-CN" sz="2600" b="1" dirty="0">
                <a:effectLst>
                  <a:outerShdw blurRad="38100" dist="19050" dir="2700000" algn="tl" rotWithShape="0">
                    <a:schemeClr val="dk1">
                      <a:alpha val="40000"/>
                    </a:schemeClr>
                  </a:outerShdw>
                </a:effectLst>
                <a:latin typeface="+mn-lt"/>
                <a:ea typeface="+mn-ea"/>
              </a:rPr>
              <a:t>500ml</a:t>
            </a:r>
            <a:r>
              <a:rPr lang="zh-CN" altLang="en-US" sz="2600" b="1" dirty="0">
                <a:effectLst>
                  <a:outerShdw blurRad="38100" dist="19050" dir="2700000" algn="tl" rotWithShape="0">
                    <a:schemeClr val="dk1">
                      <a:alpha val="40000"/>
                    </a:schemeClr>
                  </a:outerShdw>
                </a:effectLst>
                <a:latin typeface="+mn-lt"/>
                <a:ea typeface="+mn-ea"/>
              </a:rPr>
              <a:t>苏打水和</a:t>
            </a:r>
            <a:r>
              <a:rPr lang="en-US" altLang="zh-CN" sz="2600" b="1" dirty="0">
                <a:effectLst>
                  <a:outerShdw blurRad="38100" dist="19050" dir="2700000" algn="tl" rotWithShape="0">
                    <a:schemeClr val="dk1">
                      <a:alpha val="40000"/>
                    </a:schemeClr>
                  </a:outerShdw>
                </a:effectLst>
                <a:latin typeface="+mn-lt"/>
                <a:ea typeface="+mn-ea"/>
              </a:rPr>
              <a:t>25g</a:t>
            </a:r>
            <a:r>
              <a:rPr lang="zh-CN" altLang="en-US" sz="2600" b="1" dirty="0">
                <a:effectLst>
                  <a:outerShdw blurRad="38100" dist="19050" dir="2700000" algn="tl" rotWithShape="0">
                    <a:schemeClr val="dk1">
                      <a:alpha val="40000"/>
                    </a:schemeClr>
                  </a:outerShdw>
                </a:effectLst>
                <a:latin typeface="+mn-lt"/>
                <a:ea typeface="+mn-ea"/>
              </a:rPr>
              <a:t>糖的观众不喜欢</a:t>
            </a:r>
            <a:r>
              <a:rPr lang="en-US" altLang="zh-CN" sz="2600" b="1" dirty="0">
                <a:effectLst>
                  <a:outerShdw blurRad="38100" dist="19050" dir="2700000" algn="tl" rotWithShape="0">
                    <a:schemeClr val="dk1">
                      <a:alpha val="40000"/>
                    </a:schemeClr>
                  </a:outerShdw>
                </a:effectLst>
                <a:latin typeface="+mn-lt"/>
                <a:ea typeface="+mn-ea"/>
              </a:rPr>
              <a:t>《</a:t>
            </a:r>
            <a:r>
              <a:rPr lang="zh-CN" altLang="en-US" sz="2600" b="1" dirty="0">
                <a:effectLst>
                  <a:outerShdw blurRad="38100" dist="19050" dir="2700000" algn="tl" rotWithShape="0">
                    <a:schemeClr val="dk1">
                      <a:alpha val="40000"/>
                    </a:schemeClr>
                  </a:outerShdw>
                </a:effectLst>
                <a:latin typeface="+mn-lt"/>
                <a:ea typeface="+mn-ea"/>
              </a:rPr>
              <a:t>流浪地球</a:t>
            </a:r>
            <a:r>
              <a:rPr lang="en-US" altLang="zh-CN" sz="2600" b="1" dirty="0">
                <a:effectLst>
                  <a:outerShdw blurRad="38100" dist="19050" dir="2700000" algn="tl" rotWithShape="0">
                    <a:schemeClr val="dk1">
                      <a:alpha val="40000"/>
                    </a:schemeClr>
                  </a:outerShdw>
                </a:effectLst>
                <a:latin typeface="+mn-lt"/>
                <a:ea typeface="+mn-ea"/>
              </a:rPr>
              <a:t>》</a:t>
            </a:r>
            <a:r>
              <a:rPr lang="zh-CN" altLang="en-US" sz="2600" b="1" dirty="0">
                <a:effectLst>
                  <a:outerShdw blurRad="38100" dist="19050" dir="2700000" algn="tl" rotWithShape="0">
                    <a:schemeClr val="dk1">
                      <a:alpha val="40000"/>
                    </a:schemeClr>
                  </a:outerShdw>
                </a:effectLst>
                <a:latin typeface="+mn-lt"/>
                <a:ea typeface="+mn-ea"/>
              </a:rPr>
              <a:t>的可能性大于喜欢</a:t>
            </a:r>
            <a:r>
              <a:rPr lang="en-US" altLang="zh-CN" sz="2600" b="1" dirty="0">
                <a:effectLst>
                  <a:outerShdw blurRad="38100" dist="19050" dir="2700000" algn="tl" rotWithShape="0">
                    <a:schemeClr val="dk1">
                      <a:alpha val="40000"/>
                    </a:schemeClr>
                  </a:outerShdw>
                </a:effectLst>
                <a:latin typeface="+mn-lt"/>
                <a:ea typeface="+mn-ea"/>
              </a:rPr>
              <a:t>《</a:t>
            </a:r>
            <a:r>
              <a:rPr lang="zh-CN" altLang="en-US" sz="2600" b="1" dirty="0">
                <a:effectLst>
                  <a:outerShdw blurRad="38100" dist="19050" dir="2700000" algn="tl" rotWithShape="0">
                    <a:schemeClr val="dk1">
                      <a:alpha val="40000"/>
                    </a:schemeClr>
                  </a:outerShdw>
                </a:effectLst>
                <a:latin typeface="+mn-lt"/>
                <a:ea typeface="+mn-ea"/>
              </a:rPr>
              <a:t>流浪地球</a:t>
            </a:r>
            <a:r>
              <a:rPr lang="en-US" altLang="zh-CN" sz="2600" b="1" dirty="0">
                <a:effectLst>
                  <a:outerShdw blurRad="38100" dist="19050" dir="2700000" algn="tl" rotWithShape="0">
                    <a:schemeClr val="dk1">
                      <a:alpha val="40000"/>
                    </a:schemeClr>
                  </a:outerShdw>
                </a:effectLst>
                <a:latin typeface="+mn-lt"/>
                <a:ea typeface="+mn-ea"/>
              </a:rPr>
              <a:t>》</a:t>
            </a:r>
            <a:r>
              <a:rPr lang="zh-CN" altLang="en-US" sz="2600" b="1" dirty="0">
                <a:effectLst>
                  <a:outerShdw blurRad="38100" dist="19050" dir="2700000" algn="tl" rotWithShape="0">
                    <a:schemeClr val="dk1">
                      <a:alpha val="40000"/>
                    </a:schemeClr>
                  </a:outerShdw>
                </a:effectLst>
                <a:latin typeface="+mn-lt"/>
                <a:ea typeface="+mn-ea"/>
              </a:rPr>
              <a:t>的。</a:t>
            </a:r>
          </a:p>
          <a:p>
            <a:pPr marL="0" lvl="1">
              <a:lnSpc>
                <a:spcPct val="150000"/>
              </a:lnSpc>
            </a:pPr>
            <a:r>
              <a:rPr lang="zh-CN" altLang="en-US" sz="2600" b="1" dirty="0">
                <a:effectLst>
                  <a:outerShdw blurRad="38100" dist="19050" dir="2700000" algn="tl" rotWithShape="0">
                    <a:schemeClr val="dk1">
                      <a:alpha val="40000"/>
                    </a:schemeClr>
                  </a:outerShdw>
                </a:effectLst>
                <a:latin typeface="+mn-lt"/>
                <a:ea typeface="+mn-ea"/>
              </a:rPr>
              <a:t>上述李四对观众类别进行分类预测的思路方法为高斯朴素贝叶斯的算法原理</a:t>
            </a:r>
            <a:r>
              <a:rPr lang="zh-CN" altLang="en-US" sz="2600" b="1" dirty="0" smtClean="0">
                <a:effectLst>
                  <a:outerShdw blurRad="38100" dist="19050" dir="2700000" algn="tl" rotWithShape="0">
                    <a:schemeClr val="dk1">
                      <a:alpha val="40000"/>
                    </a:schemeClr>
                  </a:outerShdw>
                </a:effectLst>
                <a:latin typeface="+mn-lt"/>
                <a:ea typeface="+mn-ea"/>
              </a:rPr>
              <a:t>。</a:t>
            </a:r>
            <a:endParaRPr lang="zh-CN" altLang="en-US" sz="2600" b="1" dirty="0">
              <a:effectLst>
                <a:outerShdw blurRad="38100" dist="19050" dir="2700000" algn="tl" rotWithShape="0">
                  <a:schemeClr val="dk1">
                    <a:alpha val="40000"/>
                  </a:schemeClr>
                </a:outerShdw>
              </a:effectLst>
              <a:latin typeface="+mn-lt"/>
              <a:ea typeface="+mn-ea"/>
            </a:endParaRPr>
          </a:p>
        </p:txBody>
      </p:sp>
    </p:spTree>
    <p:extLst>
      <p:ext uri="{BB962C8B-B14F-4D97-AF65-F5344CB8AC3E}">
        <p14:creationId xmlns:p14="http://schemas.microsoft.com/office/powerpoint/2010/main" val="1260256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Autofit/>
          </a:bodyPr>
          <a:lstStyle/>
          <a:p>
            <a:pPr>
              <a:lnSpc>
                <a:spcPct val="150000"/>
              </a:lnSpc>
            </a:pPr>
            <a:r>
              <a:rPr lang="en-US" altLang="zh-CN" sz="4000" b="1" dirty="0">
                <a:effectLst>
                  <a:outerShdw blurRad="38100" dist="19050" dir="2700000" algn="tl" rotWithShape="0">
                    <a:schemeClr val="dk1">
                      <a:alpha val="40000"/>
                    </a:schemeClr>
                  </a:outerShdw>
                </a:effectLst>
              </a:rPr>
              <a:t>6.1.3 </a:t>
            </a:r>
            <a:r>
              <a:rPr lang="zh-CN" altLang="en-US" sz="4000" b="1" dirty="0">
                <a:effectLst>
                  <a:outerShdw blurRad="38100" dist="19050" dir="2700000" algn="tl" rotWithShape="0">
                    <a:schemeClr val="dk1">
                      <a:alpha val="40000"/>
                    </a:schemeClr>
                  </a:outerShdw>
                </a:effectLst>
              </a:rPr>
              <a:t>高斯朴素贝叶斯算法</a:t>
            </a:r>
            <a:endParaRPr lang="zh-CN" altLang="en-US" sz="4000" b="1" dirty="0">
              <a:effectLst>
                <a:outerShdw blurRad="38100" dist="19050" dir="2700000" algn="tl" rotWithShape="0">
                  <a:schemeClr val="dk1">
                    <a:alpha val="40000"/>
                  </a:schemeClr>
                </a:outerShdw>
              </a:effectLst>
            </a:endParaRPr>
          </a:p>
        </p:txBody>
      </p:sp>
      <p:sp>
        <p:nvSpPr>
          <p:cNvPr id="4" name="内容占位符 3"/>
          <p:cNvSpPr>
            <a:spLocks noGrp="1"/>
          </p:cNvSpPr>
          <p:nvPr>
            <p:ph idx="1"/>
          </p:nvPr>
        </p:nvSpPr>
        <p:spPr>
          <a:xfrm>
            <a:off x="402334" y="1385232"/>
            <a:ext cx="11166779" cy="4844916"/>
          </a:xfrm>
          <a:noFill/>
        </p:spPr>
        <p:txBody>
          <a:bodyPr wrap="square" rtlCol="0" anchor="t">
            <a:spAutoFit/>
          </a:bodyPr>
          <a:lstStyle/>
          <a:p>
            <a:pPr marL="0" lvl="1">
              <a:lnSpc>
                <a:spcPct val="150000"/>
              </a:lnSpc>
            </a:pPr>
            <a:r>
              <a:rPr lang="en-US" altLang="zh-CN" sz="2000" b="1" dirty="0" err="1">
                <a:effectLst>
                  <a:outerShdw blurRad="38100" dist="19050" dir="2700000" algn="tl" rotWithShape="0">
                    <a:schemeClr val="dk1">
                      <a:alpha val="40000"/>
                    </a:schemeClr>
                  </a:outerShdw>
                </a:effectLst>
                <a:latin typeface="+mn-lt"/>
                <a:ea typeface="+mn-ea"/>
              </a:rPr>
              <a:t>scikit</a:t>
            </a:r>
            <a:r>
              <a:rPr lang="en-US" altLang="zh-CN" sz="2000" b="1" dirty="0">
                <a:effectLst>
                  <a:outerShdw blurRad="38100" dist="19050" dir="2700000" algn="tl" rotWithShape="0">
                    <a:schemeClr val="dk1">
                      <a:alpha val="40000"/>
                    </a:schemeClr>
                  </a:outerShdw>
                </a:effectLst>
                <a:latin typeface="+mn-lt"/>
                <a:ea typeface="+mn-ea"/>
              </a:rPr>
              <a:t>-learn</a:t>
            </a:r>
            <a:r>
              <a:rPr lang="zh-CN" altLang="en-US" sz="2000" b="1" dirty="0">
                <a:effectLst>
                  <a:outerShdw blurRad="38100" dist="19050" dir="2700000" algn="tl" rotWithShape="0">
                    <a:schemeClr val="dk1">
                      <a:alpha val="40000"/>
                    </a:schemeClr>
                  </a:outerShdw>
                </a:effectLst>
                <a:latin typeface="+mn-lt"/>
                <a:ea typeface="+mn-ea"/>
              </a:rPr>
              <a:t>库中的</a:t>
            </a:r>
            <a:r>
              <a:rPr lang="en-US" altLang="zh-CN" sz="2000" b="1" dirty="0" err="1">
                <a:effectLst>
                  <a:outerShdw blurRad="38100" dist="19050" dir="2700000" algn="tl" rotWithShape="0">
                    <a:schemeClr val="dk1">
                      <a:alpha val="40000"/>
                    </a:schemeClr>
                  </a:outerShdw>
                </a:effectLst>
                <a:latin typeface="+mn-lt"/>
                <a:ea typeface="+mn-ea"/>
              </a:rPr>
              <a:t>naive_bayes</a:t>
            </a:r>
            <a:r>
              <a:rPr lang="zh-CN" altLang="en-US" sz="2000" b="1" dirty="0">
                <a:effectLst>
                  <a:outerShdw blurRad="38100" dist="19050" dir="2700000" algn="tl" rotWithShape="0">
                    <a:schemeClr val="dk1">
                      <a:alpha val="40000"/>
                    </a:schemeClr>
                  </a:outerShdw>
                </a:effectLst>
                <a:latin typeface="+mn-lt"/>
                <a:ea typeface="+mn-ea"/>
              </a:rPr>
              <a:t>模块提供了</a:t>
            </a:r>
            <a:r>
              <a:rPr lang="en-US" altLang="zh-CN" sz="2000" b="1" dirty="0" err="1">
                <a:effectLst>
                  <a:outerShdw blurRad="38100" dist="19050" dir="2700000" algn="tl" rotWithShape="0">
                    <a:schemeClr val="dk1">
                      <a:alpha val="40000"/>
                    </a:schemeClr>
                  </a:outerShdw>
                </a:effectLst>
                <a:latin typeface="+mn-lt"/>
                <a:ea typeface="+mn-ea"/>
              </a:rPr>
              <a:t>GaussianNB</a:t>
            </a:r>
            <a:r>
              <a:rPr lang="zh-CN" altLang="en-US" sz="2000" b="1" dirty="0">
                <a:effectLst>
                  <a:outerShdw blurRad="38100" dist="19050" dir="2700000" algn="tl" rotWithShape="0">
                    <a:schemeClr val="dk1">
                      <a:alpha val="40000"/>
                    </a:schemeClr>
                  </a:outerShdw>
                </a:effectLst>
                <a:latin typeface="+mn-lt"/>
                <a:ea typeface="+mn-ea"/>
              </a:rPr>
              <a:t>类作为高斯朴素贝叶斯模型。基本定义如下：</a:t>
            </a:r>
          </a:p>
          <a:p>
            <a:pPr marL="457200" lvl="2">
              <a:lnSpc>
                <a:spcPct val="150000"/>
              </a:lnSpc>
            </a:pPr>
            <a:r>
              <a:rPr lang="en-US" altLang="zh-CN" sz="2200" b="1" dirty="0">
                <a:effectLst>
                  <a:outerShdw blurRad="38100" dist="19050" dir="2700000" algn="tl" rotWithShape="0">
                    <a:schemeClr val="dk1">
                      <a:alpha val="40000"/>
                    </a:schemeClr>
                  </a:outerShdw>
                </a:effectLst>
                <a:latin typeface="+mn-lt"/>
                <a:ea typeface="+mn-ea"/>
              </a:rPr>
              <a:t>class </a:t>
            </a:r>
            <a:r>
              <a:rPr lang="en-US" altLang="zh-CN" sz="2200" b="1" dirty="0" err="1">
                <a:effectLst>
                  <a:outerShdw blurRad="38100" dist="19050" dir="2700000" algn="tl" rotWithShape="0">
                    <a:schemeClr val="dk1">
                      <a:alpha val="40000"/>
                    </a:schemeClr>
                  </a:outerShdw>
                </a:effectLst>
                <a:latin typeface="+mn-lt"/>
                <a:ea typeface="+mn-ea"/>
              </a:rPr>
              <a:t>sklearn.naive_bayes</a:t>
            </a:r>
            <a:r>
              <a:rPr lang="en-US" altLang="zh-CN" sz="2200" b="1" dirty="0">
                <a:effectLst>
                  <a:outerShdw blurRad="38100" dist="19050" dir="2700000" algn="tl" rotWithShape="0">
                    <a:schemeClr val="dk1">
                      <a:alpha val="40000"/>
                    </a:schemeClr>
                  </a:outerShdw>
                </a:effectLst>
                <a:latin typeface="+mn-lt"/>
                <a:ea typeface="+mn-ea"/>
              </a:rPr>
              <a:t>. </a:t>
            </a:r>
            <a:r>
              <a:rPr lang="en-US" altLang="zh-CN" sz="2200" b="1" dirty="0" err="1">
                <a:effectLst>
                  <a:outerShdw blurRad="38100" dist="19050" dir="2700000" algn="tl" rotWithShape="0">
                    <a:schemeClr val="dk1">
                      <a:alpha val="40000"/>
                    </a:schemeClr>
                  </a:outerShdw>
                </a:effectLst>
                <a:latin typeface="+mn-lt"/>
                <a:ea typeface="+mn-ea"/>
              </a:rPr>
              <a:t>GaussianNB</a:t>
            </a:r>
            <a:r>
              <a:rPr lang="en-US" altLang="zh-CN" sz="2200" b="1" dirty="0">
                <a:effectLst>
                  <a:outerShdw blurRad="38100" dist="19050" dir="2700000" algn="tl" rotWithShape="0">
                    <a:schemeClr val="dk1">
                      <a:alpha val="40000"/>
                    </a:schemeClr>
                  </a:outerShdw>
                </a:effectLst>
                <a:latin typeface="+mn-lt"/>
                <a:ea typeface="+mn-ea"/>
              </a:rPr>
              <a:t>(priors=None, </a:t>
            </a:r>
            <a:r>
              <a:rPr lang="en-US" altLang="zh-CN" sz="2200" b="1" dirty="0" err="1">
                <a:effectLst>
                  <a:outerShdw blurRad="38100" dist="19050" dir="2700000" algn="tl" rotWithShape="0">
                    <a:schemeClr val="dk1">
                      <a:alpha val="40000"/>
                    </a:schemeClr>
                  </a:outerShdw>
                </a:effectLst>
                <a:latin typeface="+mn-lt"/>
                <a:ea typeface="+mn-ea"/>
              </a:rPr>
              <a:t>var_smoothing</a:t>
            </a:r>
            <a:r>
              <a:rPr lang="en-US" altLang="zh-CN" sz="2200" b="1" dirty="0">
                <a:effectLst>
                  <a:outerShdw blurRad="38100" dist="19050" dir="2700000" algn="tl" rotWithShape="0">
                    <a:schemeClr val="dk1">
                      <a:alpha val="40000"/>
                    </a:schemeClr>
                  </a:outerShdw>
                </a:effectLst>
                <a:latin typeface="+mn-lt"/>
                <a:ea typeface="+mn-ea"/>
              </a:rPr>
              <a:t>=1e-09)</a:t>
            </a:r>
          </a:p>
          <a:p>
            <a:pPr marL="0" lvl="1">
              <a:lnSpc>
                <a:spcPct val="150000"/>
              </a:lnSpc>
            </a:pPr>
            <a:r>
              <a:rPr lang="zh-CN" altLang="en-US" sz="2000" b="1" dirty="0">
                <a:effectLst>
                  <a:outerShdw blurRad="38100" dist="19050" dir="2700000" algn="tl" rotWithShape="0">
                    <a:schemeClr val="dk1">
                      <a:alpha val="40000"/>
                    </a:schemeClr>
                  </a:outerShdw>
                </a:effectLst>
                <a:latin typeface="+mn-lt"/>
                <a:ea typeface="+mn-ea"/>
              </a:rPr>
              <a:t>参数说明如下：</a:t>
            </a:r>
          </a:p>
          <a:p>
            <a:pPr marL="457200" lvl="2">
              <a:lnSpc>
                <a:spcPct val="150000"/>
              </a:lnSpc>
            </a:pPr>
            <a:r>
              <a:rPr lang="en-US" altLang="zh-CN" sz="2200" b="1" dirty="0">
                <a:effectLst>
                  <a:outerShdw blurRad="38100" dist="19050" dir="2700000" algn="tl" rotWithShape="0">
                    <a:schemeClr val="dk1">
                      <a:alpha val="40000"/>
                    </a:schemeClr>
                  </a:outerShdw>
                </a:effectLst>
                <a:latin typeface="+mn-lt"/>
                <a:ea typeface="+mn-ea"/>
              </a:rPr>
              <a:t>priors</a:t>
            </a:r>
            <a:r>
              <a:rPr lang="zh-CN" altLang="en-US" sz="2200" b="1" dirty="0">
                <a:effectLst>
                  <a:outerShdw blurRad="38100" dist="19050" dir="2700000" algn="tl" rotWithShape="0">
                    <a:schemeClr val="dk1">
                      <a:alpha val="40000"/>
                    </a:schemeClr>
                  </a:outerShdw>
                </a:effectLst>
                <a:latin typeface="+mn-lt"/>
                <a:ea typeface="+mn-ea"/>
              </a:rPr>
              <a:t>：表示类的先验概率，对应</a:t>
            </a:r>
            <a:r>
              <a:rPr lang="en-US" altLang="zh-CN" sz="2200" b="1" dirty="0">
                <a:effectLst>
                  <a:outerShdw blurRad="38100" dist="19050" dir="2700000" algn="tl" rotWithShape="0">
                    <a:schemeClr val="dk1">
                      <a:alpha val="40000"/>
                    </a:schemeClr>
                  </a:outerShdw>
                </a:effectLst>
                <a:latin typeface="+mn-lt"/>
                <a:ea typeface="+mn-ea"/>
              </a:rPr>
              <a:t>Y</a:t>
            </a:r>
            <a:r>
              <a:rPr lang="zh-CN" altLang="en-US" sz="2200" b="1" dirty="0">
                <a:effectLst>
                  <a:outerShdw blurRad="38100" dist="19050" dir="2700000" algn="tl" rotWithShape="0">
                    <a:schemeClr val="dk1">
                      <a:alpha val="40000"/>
                    </a:schemeClr>
                  </a:outerShdw>
                </a:effectLst>
                <a:latin typeface="+mn-lt"/>
                <a:ea typeface="+mn-ea"/>
              </a:rPr>
              <a:t>的各个类别的先验概率</a:t>
            </a:r>
            <a:r>
              <a:rPr lang="en-US" altLang="zh-CN" sz="2200" b="1" dirty="0">
                <a:effectLst>
                  <a:outerShdw blurRad="38100" dist="19050" dir="2700000" algn="tl" rotWithShape="0">
                    <a:schemeClr val="dk1">
                      <a:alpha val="40000"/>
                    </a:schemeClr>
                  </a:outerShdw>
                </a:effectLst>
                <a:latin typeface="+mn-lt"/>
                <a:ea typeface="+mn-ea"/>
              </a:rPr>
              <a:t>P(Y=</a:t>
            </a:r>
            <a:r>
              <a:rPr lang="en-US" altLang="zh-CN" sz="2200" b="1" dirty="0" err="1">
                <a:effectLst>
                  <a:outerShdw blurRad="38100" dist="19050" dir="2700000" algn="tl" rotWithShape="0">
                    <a:schemeClr val="dk1">
                      <a:alpha val="40000"/>
                    </a:schemeClr>
                  </a:outerShdw>
                </a:effectLst>
                <a:latin typeface="+mn-lt"/>
                <a:ea typeface="+mn-ea"/>
              </a:rPr>
              <a:t>Ck</a:t>
            </a:r>
            <a:r>
              <a:rPr lang="en-US" altLang="zh-CN" sz="2200" b="1" dirty="0">
                <a:effectLst>
                  <a:outerShdw blurRad="38100" dist="19050" dir="2700000" algn="tl" rotWithShape="0">
                    <a:schemeClr val="dk1">
                      <a:alpha val="40000"/>
                    </a:schemeClr>
                  </a:outerShdw>
                </a:effectLst>
                <a:latin typeface="+mn-lt"/>
                <a:ea typeface="+mn-ea"/>
              </a:rPr>
              <a:t>)</a:t>
            </a:r>
            <a:r>
              <a:rPr lang="zh-CN" altLang="en-US" sz="2200" b="1" dirty="0">
                <a:effectLst>
                  <a:outerShdw blurRad="38100" dist="19050" dir="2700000" algn="tl" rotWithShape="0">
                    <a:schemeClr val="dk1">
                      <a:alpha val="40000"/>
                    </a:schemeClr>
                  </a:outerShdw>
                </a:effectLst>
                <a:latin typeface="+mn-lt"/>
                <a:ea typeface="+mn-ea"/>
              </a:rPr>
              <a:t>。这个值默认不给定，如果没有给定，模型则根据样本数据自己计算；如果给出的话就以</a:t>
            </a:r>
            <a:r>
              <a:rPr lang="en-US" altLang="zh-CN" sz="2200" b="1" dirty="0">
                <a:effectLst>
                  <a:outerShdw blurRad="38100" dist="19050" dir="2700000" algn="tl" rotWithShape="0">
                    <a:schemeClr val="dk1">
                      <a:alpha val="40000"/>
                    </a:schemeClr>
                  </a:outerShdw>
                </a:effectLst>
                <a:latin typeface="+mn-lt"/>
                <a:ea typeface="+mn-ea"/>
              </a:rPr>
              <a:t>priors </a:t>
            </a:r>
            <a:r>
              <a:rPr lang="zh-CN" altLang="en-US" sz="2200" b="1" dirty="0">
                <a:effectLst>
                  <a:outerShdw blurRad="38100" dist="19050" dir="2700000" algn="tl" rotWithShape="0">
                    <a:schemeClr val="dk1">
                      <a:alpha val="40000"/>
                    </a:schemeClr>
                  </a:outerShdw>
                </a:effectLst>
                <a:latin typeface="+mn-lt"/>
                <a:ea typeface="+mn-ea"/>
              </a:rPr>
              <a:t>为准。</a:t>
            </a:r>
          </a:p>
          <a:p>
            <a:pPr marL="457200" lvl="2">
              <a:lnSpc>
                <a:spcPct val="150000"/>
              </a:lnSpc>
            </a:pPr>
            <a:r>
              <a:rPr lang="en-US" altLang="zh-CN" sz="2200" b="1" dirty="0" err="1">
                <a:effectLst>
                  <a:outerShdw blurRad="38100" dist="19050" dir="2700000" algn="tl" rotWithShape="0">
                    <a:schemeClr val="dk1">
                      <a:alpha val="40000"/>
                    </a:schemeClr>
                  </a:outerShdw>
                </a:effectLst>
                <a:latin typeface="+mn-lt"/>
                <a:ea typeface="+mn-ea"/>
              </a:rPr>
              <a:t>var_smoothing</a:t>
            </a:r>
            <a:r>
              <a:rPr lang="zh-CN" altLang="en-US" sz="2200" b="1" dirty="0">
                <a:effectLst>
                  <a:outerShdw blurRad="38100" dist="19050" dir="2700000" algn="tl" rotWithShape="0">
                    <a:schemeClr val="dk1">
                      <a:alpha val="40000"/>
                    </a:schemeClr>
                  </a:outerShdw>
                </a:effectLst>
                <a:latin typeface="+mn-lt"/>
                <a:ea typeface="+mn-ea"/>
              </a:rPr>
              <a:t>：浮点数，可不填（默认值</a:t>
            </a:r>
            <a:r>
              <a:rPr lang="en-US" altLang="zh-CN" sz="2200" b="1" dirty="0">
                <a:effectLst>
                  <a:outerShdw blurRad="38100" dist="19050" dir="2700000" algn="tl" rotWithShape="0">
                    <a:schemeClr val="dk1">
                      <a:alpha val="40000"/>
                    </a:schemeClr>
                  </a:outerShdw>
                </a:effectLst>
                <a:latin typeface="+mn-lt"/>
                <a:ea typeface="+mn-ea"/>
              </a:rPr>
              <a:t>= 1e-9</a:t>
            </a:r>
            <a:r>
              <a:rPr lang="zh-CN" altLang="en-US" sz="2200" b="1" dirty="0">
                <a:effectLst>
                  <a:outerShdw blurRad="38100" dist="19050" dir="2700000" algn="tl" rotWithShape="0">
                    <a:schemeClr val="dk1">
                      <a:alpha val="40000"/>
                    </a:schemeClr>
                  </a:outerShdw>
                </a:effectLst>
                <a:latin typeface="+mn-lt"/>
                <a:ea typeface="+mn-ea"/>
              </a:rPr>
              <a:t>）。在估计方差时，为了追求估计的稳定性，将所有特征的方差中最大的方差以某个比例添加到估计的方差中，这个比例由</a:t>
            </a:r>
            <a:r>
              <a:rPr lang="en-US" altLang="zh-CN" sz="2200" b="1" dirty="0" err="1">
                <a:effectLst>
                  <a:outerShdw blurRad="38100" dist="19050" dir="2700000" algn="tl" rotWithShape="0">
                    <a:schemeClr val="dk1">
                      <a:alpha val="40000"/>
                    </a:schemeClr>
                  </a:outerShdw>
                </a:effectLst>
                <a:latin typeface="+mn-lt"/>
                <a:ea typeface="+mn-ea"/>
              </a:rPr>
              <a:t>var_smoothing</a:t>
            </a:r>
            <a:r>
              <a:rPr lang="zh-CN" altLang="en-US" sz="2200" b="1" dirty="0">
                <a:effectLst>
                  <a:outerShdw blurRad="38100" dist="19050" dir="2700000" algn="tl" rotWithShape="0">
                    <a:schemeClr val="dk1">
                      <a:alpha val="40000"/>
                    </a:schemeClr>
                  </a:outerShdw>
                </a:effectLst>
                <a:latin typeface="+mn-lt"/>
                <a:ea typeface="+mn-ea"/>
              </a:rPr>
              <a:t>参数控制。</a:t>
            </a:r>
          </a:p>
          <a:p>
            <a:pPr marL="0" lvl="1">
              <a:lnSpc>
                <a:spcPct val="150000"/>
              </a:lnSpc>
            </a:pPr>
            <a:r>
              <a:rPr lang="en-US" altLang="zh-CN" sz="2000" b="1" dirty="0" err="1">
                <a:effectLst>
                  <a:outerShdw blurRad="38100" dist="19050" dir="2700000" algn="tl" rotWithShape="0">
                    <a:schemeClr val="dk1">
                      <a:alpha val="40000"/>
                    </a:schemeClr>
                  </a:outerShdw>
                </a:effectLst>
                <a:latin typeface="+mn-lt"/>
                <a:ea typeface="+mn-ea"/>
              </a:rPr>
              <a:t>GaussianNB</a:t>
            </a:r>
            <a:r>
              <a:rPr lang="zh-CN" altLang="en-US" sz="2000" b="1" dirty="0">
                <a:effectLst>
                  <a:outerShdw blurRad="38100" dist="19050" dir="2700000" algn="tl" rotWithShape="0">
                    <a:schemeClr val="dk1">
                      <a:alpha val="40000"/>
                    </a:schemeClr>
                  </a:outerShdw>
                </a:effectLst>
                <a:latin typeface="+mn-lt"/>
                <a:ea typeface="+mn-ea"/>
              </a:rPr>
              <a:t>类的拟合、预测方法与</a:t>
            </a:r>
            <a:r>
              <a:rPr lang="en-US" altLang="zh-CN" sz="2000" b="1" dirty="0" err="1">
                <a:effectLst>
                  <a:outerShdw blurRad="38100" dist="19050" dir="2700000" algn="tl" rotWithShape="0">
                    <a:schemeClr val="dk1">
                      <a:alpha val="40000"/>
                    </a:schemeClr>
                  </a:outerShdw>
                </a:effectLst>
                <a:latin typeface="+mn-lt"/>
                <a:ea typeface="+mn-ea"/>
              </a:rPr>
              <a:t>BernoulliNB</a:t>
            </a:r>
            <a:r>
              <a:rPr lang="zh-CN" altLang="en-US" sz="2000" b="1" dirty="0">
                <a:effectLst>
                  <a:outerShdw blurRad="38100" dist="19050" dir="2700000" algn="tl" rotWithShape="0">
                    <a:schemeClr val="dk1">
                      <a:alpha val="40000"/>
                    </a:schemeClr>
                  </a:outerShdw>
                </a:effectLst>
                <a:latin typeface="+mn-lt"/>
                <a:ea typeface="+mn-ea"/>
              </a:rPr>
              <a:t>类一样，这里就不再描述了。</a:t>
            </a:r>
          </a:p>
        </p:txBody>
      </p:sp>
    </p:spTree>
    <p:extLst>
      <p:ext uri="{BB962C8B-B14F-4D97-AF65-F5344CB8AC3E}">
        <p14:creationId xmlns:p14="http://schemas.microsoft.com/office/powerpoint/2010/main" val="1291791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Autofit/>
          </a:bodyPr>
          <a:lstStyle/>
          <a:p>
            <a:pPr>
              <a:lnSpc>
                <a:spcPct val="150000"/>
              </a:lnSpc>
            </a:pPr>
            <a:r>
              <a:rPr lang="en-US" altLang="zh-CN" sz="4000" b="1" dirty="0">
                <a:effectLst>
                  <a:outerShdw blurRad="38100" dist="19050" dir="2700000" algn="tl" rotWithShape="0">
                    <a:schemeClr val="dk1">
                      <a:alpha val="40000"/>
                    </a:schemeClr>
                  </a:outerShdw>
                </a:effectLst>
              </a:rPr>
              <a:t>6.1.4  </a:t>
            </a:r>
            <a:r>
              <a:rPr lang="zh-CN" altLang="en-US" sz="4000" b="1" dirty="0">
                <a:effectLst>
                  <a:outerShdw blurRad="38100" dist="19050" dir="2700000" algn="tl" rotWithShape="0">
                    <a:schemeClr val="dk1">
                      <a:alpha val="40000"/>
                    </a:schemeClr>
                  </a:outerShdw>
                </a:effectLst>
              </a:rPr>
              <a:t>多项式朴素贝叶斯算法</a:t>
            </a:r>
            <a:endParaRPr lang="zh-CN" altLang="en-US" sz="4000" b="1" dirty="0">
              <a:effectLst>
                <a:outerShdw blurRad="38100" dist="19050" dir="2700000" algn="tl" rotWithShape="0">
                  <a:schemeClr val="dk1">
                    <a:alpha val="40000"/>
                  </a:schemeClr>
                </a:outerShdw>
              </a:effectLst>
            </a:endParaRPr>
          </a:p>
        </p:txBody>
      </p:sp>
      <p:sp>
        <p:nvSpPr>
          <p:cNvPr id="4" name="内容占位符 3"/>
          <p:cNvSpPr>
            <a:spLocks noGrp="1"/>
          </p:cNvSpPr>
          <p:nvPr>
            <p:ph idx="1"/>
          </p:nvPr>
        </p:nvSpPr>
        <p:spPr>
          <a:xfrm>
            <a:off x="402334" y="1385232"/>
            <a:ext cx="11166779" cy="4353179"/>
          </a:xfrm>
          <a:noFill/>
        </p:spPr>
        <p:txBody>
          <a:bodyPr wrap="square" rtlCol="0" anchor="t">
            <a:spAutoFit/>
          </a:bodyPr>
          <a:lstStyle/>
          <a:p>
            <a:pPr marL="0" lvl="1">
              <a:lnSpc>
                <a:spcPct val="150000"/>
              </a:lnSpc>
            </a:pPr>
            <a:r>
              <a:rPr lang="zh-CN" altLang="en-US" sz="2600" b="1" dirty="0">
                <a:effectLst>
                  <a:outerShdw blurRad="38100" dist="19050" dir="2700000" algn="tl" rotWithShape="0">
                    <a:schemeClr val="dk1">
                      <a:alpha val="40000"/>
                    </a:schemeClr>
                  </a:outerShdw>
                </a:effectLst>
                <a:latin typeface="+mn-lt"/>
                <a:ea typeface="+mn-ea"/>
              </a:rPr>
              <a:t>多项式朴素贝叶斯适用于离散变量，其假设各个特征</a:t>
            </a:r>
            <a:r>
              <a:rPr lang="en-US" altLang="zh-CN" sz="2600" b="1" dirty="0">
                <a:effectLst>
                  <a:outerShdw blurRad="38100" dist="19050" dir="2700000" algn="tl" rotWithShape="0">
                    <a:schemeClr val="dk1">
                      <a:alpha val="40000"/>
                    </a:schemeClr>
                  </a:outerShdw>
                </a:effectLst>
                <a:latin typeface="+mn-lt"/>
                <a:ea typeface="+mn-ea"/>
              </a:rPr>
              <a:t>xi</a:t>
            </a:r>
            <a:r>
              <a:rPr lang="zh-CN" altLang="en-US" sz="2600" b="1" dirty="0">
                <a:effectLst>
                  <a:outerShdw blurRad="38100" dist="19050" dir="2700000" algn="tl" rotWithShape="0">
                    <a:schemeClr val="dk1">
                      <a:alpha val="40000"/>
                    </a:schemeClr>
                  </a:outerShdw>
                </a:effectLst>
                <a:latin typeface="+mn-lt"/>
                <a:ea typeface="+mn-ea"/>
              </a:rPr>
              <a:t>在各个类别</a:t>
            </a:r>
            <a:r>
              <a:rPr lang="en-US" altLang="zh-CN" sz="2600" b="1" dirty="0">
                <a:effectLst>
                  <a:outerShdw blurRad="38100" dist="19050" dir="2700000" algn="tl" rotWithShape="0">
                    <a:schemeClr val="dk1">
                      <a:alpha val="40000"/>
                    </a:schemeClr>
                  </a:outerShdw>
                </a:effectLst>
                <a:latin typeface="+mn-lt"/>
                <a:ea typeface="+mn-ea"/>
              </a:rPr>
              <a:t>y</a:t>
            </a:r>
            <a:r>
              <a:rPr lang="zh-CN" altLang="en-US" sz="2600" b="1" dirty="0">
                <a:effectLst>
                  <a:outerShdw blurRad="38100" dist="19050" dir="2700000" algn="tl" rotWithShape="0">
                    <a:schemeClr val="dk1">
                      <a:alpha val="40000"/>
                    </a:schemeClr>
                  </a:outerShdw>
                </a:effectLst>
                <a:latin typeface="+mn-lt"/>
                <a:ea typeface="+mn-ea"/>
              </a:rPr>
              <a:t>下是服从多项式分布的，故每个特征值不能是负数。</a:t>
            </a:r>
          </a:p>
          <a:p>
            <a:pPr marL="0" lvl="1">
              <a:lnSpc>
                <a:spcPct val="150000"/>
              </a:lnSpc>
            </a:pPr>
            <a:r>
              <a:rPr lang="zh-CN" altLang="en-US" sz="2600" b="1" dirty="0">
                <a:effectLst>
                  <a:outerShdw blurRad="38100" dist="19050" dir="2700000" algn="tl" rotWithShape="0">
                    <a:schemeClr val="dk1">
                      <a:alpha val="40000"/>
                    </a:schemeClr>
                  </a:outerShdw>
                </a:effectLst>
                <a:latin typeface="+mn-lt"/>
                <a:ea typeface="+mn-ea"/>
              </a:rPr>
              <a:t>多项式实验中的实验结果都很具体，它所涉及的特征往往是次数，频率，计数，出现与否这样的概念，这些概念都是离散的正整数，因此，</a:t>
            </a:r>
            <a:r>
              <a:rPr lang="en-US" altLang="zh-CN" sz="2600" b="1" dirty="0" err="1">
                <a:effectLst>
                  <a:outerShdw blurRad="38100" dist="19050" dir="2700000" algn="tl" rotWithShape="0">
                    <a:schemeClr val="dk1">
                      <a:alpha val="40000"/>
                    </a:schemeClr>
                  </a:outerShdw>
                </a:effectLst>
                <a:latin typeface="+mn-lt"/>
                <a:ea typeface="+mn-ea"/>
              </a:rPr>
              <a:t>scikit</a:t>
            </a:r>
            <a:r>
              <a:rPr lang="en-US" altLang="zh-CN" sz="2600" b="1" dirty="0">
                <a:effectLst>
                  <a:outerShdw blurRad="38100" dist="19050" dir="2700000" algn="tl" rotWithShape="0">
                    <a:schemeClr val="dk1">
                      <a:alpha val="40000"/>
                    </a:schemeClr>
                  </a:outerShdw>
                </a:effectLst>
                <a:latin typeface="+mn-lt"/>
                <a:ea typeface="+mn-ea"/>
              </a:rPr>
              <a:t>-learn</a:t>
            </a:r>
            <a:r>
              <a:rPr lang="zh-CN" altLang="en-US" sz="2600" b="1" dirty="0">
                <a:effectLst>
                  <a:outerShdw blurRad="38100" dist="19050" dir="2700000" algn="tl" rotWithShape="0">
                    <a:schemeClr val="dk1">
                      <a:alpha val="40000"/>
                    </a:schemeClr>
                  </a:outerShdw>
                </a:effectLst>
                <a:latin typeface="+mn-lt"/>
                <a:ea typeface="+mn-ea"/>
              </a:rPr>
              <a:t>中的多项式朴素贝叶斯模型不接受负值的输入。 </a:t>
            </a:r>
          </a:p>
          <a:p>
            <a:pPr marL="0" lvl="1">
              <a:lnSpc>
                <a:spcPct val="150000"/>
              </a:lnSpc>
            </a:pPr>
            <a:r>
              <a:rPr lang="zh-CN" altLang="en-US" sz="2600" b="1" dirty="0">
                <a:effectLst>
                  <a:outerShdw blurRad="38100" dist="19050" dir="2700000" algn="tl" rotWithShape="0">
                    <a:schemeClr val="dk1">
                      <a:alpha val="40000"/>
                    </a:schemeClr>
                  </a:outerShdw>
                </a:effectLst>
                <a:latin typeface="+mn-lt"/>
                <a:ea typeface="+mn-ea"/>
              </a:rPr>
              <a:t>多项式朴素贝叶斯的特征矩阵经常是稀疏矩阵（不一定总是稀疏矩阵），适合离散特征的分类问题。（例如：文本分类中的单词计数）</a:t>
            </a:r>
            <a:r>
              <a:rPr lang="zh-CN" altLang="en-US" sz="2600" b="1" dirty="0" smtClean="0">
                <a:effectLst>
                  <a:outerShdw blurRad="38100" dist="19050" dir="2700000" algn="tl" rotWithShape="0">
                    <a:schemeClr val="dk1">
                      <a:alpha val="40000"/>
                    </a:schemeClr>
                  </a:outerShdw>
                </a:effectLst>
                <a:latin typeface="+mn-lt"/>
                <a:ea typeface="+mn-ea"/>
              </a:rPr>
              <a:t>。</a:t>
            </a:r>
            <a:endParaRPr lang="zh-CN" altLang="en-US" sz="2600" b="1" dirty="0">
              <a:effectLst>
                <a:outerShdw blurRad="38100" dist="19050" dir="2700000" algn="tl" rotWithShape="0">
                  <a:schemeClr val="dk1">
                    <a:alpha val="40000"/>
                  </a:schemeClr>
                </a:outerShdw>
              </a:effectLst>
              <a:latin typeface="+mn-lt"/>
              <a:ea typeface="+mn-ea"/>
            </a:endParaRPr>
          </a:p>
        </p:txBody>
      </p:sp>
    </p:spTree>
    <p:extLst>
      <p:ext uri="{BB962C8B-B14F-4D97-AF65-F5344CB8AC3E}">
        <p14:creationId xmlns:p14="http://schemas.microsoft.com/office/powerpoint/2010/main" val="57342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Autofit/>
          </a:bodyPr>
          <a:lstStyle/>
          <a:p>
            <a:pPr>
              <a:lnSpc>
                <a:spcPct val="150000"/>
              </a:lnSpc>
            </a:pPr>
            <a:r>
              <a:rPr lang="en-US" altLang="zh-CN" sz="4000" b="1" dirty="0">
                <a:effectLst>
                  <a:outerShdw blurRad="38100" dist="19050" dir="2700000" algn="tl" rotWithShape="0">
                    <a:schemeClr val="dk1">
                      <a:alpha val="40000"/>
                    </a:schemeClr>
                  </a:outerShdw>
                </a:effectLst>
              </a:rPr>
              <a:t>6.1.4  </a:t>
            </a:r>
            <a:r>
              <a:rPr lang="zh-CN" altLang="en-US" sz="4000" b="1" dirty="0">
                <a:effectLst>
                  <a:outerShdw blurRad="38100" dist="19050" dir="2700000" algn="tl" rotWithShape="0">
                    <a:schemeClr val="dk1">
                      <a:alpha val="40000"/>
                    </a:schemeClr>
                  </a:outerShdw>
                </a:effectLst>
              </a:rPr>
              <a:t>多项式朴素贝叶斯算法</a:t>
            </a:r>
            <a:endParaRPr lang="zh-CN" altLang="en-US" sz="4000" b="1" dirty="0">
              <a:effectLst>
                <a:outerShdw blurRad="38100" dist="19050" dir="2700000" algn="tl" rotWithShape="0">
                  <a:schemeClr val="dk1">
                    <a:alpha val="40000"/>
                  </a:schemeClr>
                </a:outerShdw>
              </a:effectLst>
            </a:endParaRPr>
          </a:p>
        </p:txBody>
      </p:sp>
      <p:sp>
        <p:nvSpPr>
          <p:cNvPr id="4" name="内容占位符 3"/>
          <p:cNvSpPr>
            <a:spLocks noGrp="1"/>
          </p:cNvSpPr>
          <p:nvPr>
            <p:ph idx="1"/>
          </p:nvPr>
        </p:nvSpPr>
        <p:spPr>
          <a:xfrm>
            <a:off x="402334" y="1385232"/>
            <a:ext cx="11166779" cy="2476191"/>
          </a:xfrm>
          <a:noFill/>
        </p:spPr>
        <p:txBody>
          <a:bodyPr wrap="square" rtlCol="0" anchor="t">
            <a:spAutoFit/>
          </a:bodyPr>
          <a:lstStyle/>
          <a:p>
            <a:pPr marL="0" lvl="1">
              <a:lnSpc>
                <a:spcPct val="150000"/>
              </a:lnSpc>
            </a:pPr>
            <a:r>
              <a:rPr lang="en-US" altLang="zh-CN" sz="2000" b="1" dirty="0">
                <a:effectLst>
                  <a:outerShdw blurRad="38100" dist="19050" dir="2700000" algn="tl" rotWithShape="0">
                    <a:schemeClr val="dk1">
                      <a:alpha val="40000"/>
                    </a:schemeClr>
                  </a:outerShdw>
                </a:effectLst>
                <a:latin typeface="+mn-lt"/>
                <a:ea typeface="+mn-ea"/>
              </a:rPr>
              <a:t>1. </a:t>
            </a:r>
            <a:r>
              <a:rPr lang="zh-CN" altLang="en-US" sz="2000" b="1" dirty="0">
                <a:effectLst>
                  <a:outerShdw blurRad="38100" dist="19050" dir="2700000" algn="tl" rotWithShape="0">
                    <a:schemeClr val="dk1">
                      <a:alpha val="40000"/>
                    </a:schemeClr>
                  </a:outerShdw>
                </a:effectLst>
                <a:latin typeface="+mn-lt"/>
                <a:ea typeface="+mn-ea"/>
              </a:rPr>
              <a:t>多项式朴素贝叶斯原理</a:t>
            </a:r>
          </a:p>
          <a:p>
            <a:pPr marL="0" lvl="1">
              <a:lnSpc>
                <a:spcPct val="150000"/>
              </a:lnSpc>
            </a:pPr>
            <a:r>
              <a:rPr lang="zh-CN" altLang="en-US" sz="2000" b="1" dirty="0">
                <a:effectLst>
                  <a:outerShdw blurRad="38100" dist="19050" dir="2700000" algn="tl" rotWithShape="0">
                    <a:schemeClr val="dk1">
                      <a:alpha val="40000"/>
                    </a:schemeClr>
                  </a:outerShdw>
                </a:effectLst>
                <a:latin typeface="+mn-lt"/>
                <a:ea typeface="+mn-ea"/>
              </a:rPr>
              <a:t>假设存在一人，名叫张三，张三于某日打开电脑邮箱查看邮件，收到了来自家人跟朋友的正常邮件共</a:t>
            </a:r>
            <a:r>
              <a:rPr lang="en-US" altLang="zh-CN" sz="2000" b="1" dirty="0">
                <a:effectLst>
                  <a:outerShdw blurRad="38100" dist="19050" dir="2700000" algn="tl" rotWithShape="0">
                    <a:schemeClr val="dk1">
                      <a:alpha val="40000"/>
                    </a:schemeClr>
                  </a:outerShdw>
                </a:effectLst>
                <a:latin typeface="+mn-lt"/>
                <a:ea typeface="+mn-ea"/>
              </a:rPr>
              <a:t>8</a:t>
            </a:r>
            <a:r>
              <a:rPr lang="zh-CN" altLang="en-US" sz="2000" b="1" dirty="0">
                <a:effectLst>
                  <a:outerShdw blurRad="38100" dist="19050" dir="2700000" algn="tl" rotWithShape="0">
                    <a:schemeClr val="dk1">
                      <a:alpha val="40000"/>
                    </a:schemeClr>
                  </a:outerShdw>
                </a:effectLst>
                <a:latin typeface="+mn-lt"/>
                <a:ea typeface="+mn-ea"/>
              </a:rPr>
              <a:t>封，以及来自各种广告商发的垃圾邮件共</a:t>
            </a:r>
            <a:r>
              <a:rPr lang="en-US" altLang="zh-CN" sz="2000" b="1" dirty="0">
                <a:effectLst>
                  <a:outerShdw blurRad="38100" dist="19050" dir="2700000" algn="tl" rotWithShape="0">
                    <a:schemeClr val="dk1">
                      <a:alpha val="40000"/>
                    </a:schemeClr>
                  </a:outerShdw>
                </a:effectLst>
                <a:latin typeface="+mn-lt"/>
                <a:ea typeface="+mn-ea"/>
              </a:rPr>
              <a:t>4</a:t>
            </a:r>
            <a:r>
              <a:rPr lang="zh-CN" altLang="en-US" sz="2000" b="1" dirty="0">
                <a:effectLst>
                  <a:outerShdw blurRad="38100" dist="19050" dir="2700000" algn="tl" rotWithShape="0">
                    <a:schemeClr val="dk1">
                      <a:alpha val="40000"/>
                    </a:schemeClr>
                  </a:outerShdw>
                </a:effectLst>
                <a:latin typeface="+mn-lt"/>
                <a:ea typeface="+mn-ea"/>
              </a:rPr>
              <a:t>封，张三想要利用这些邮件来制作一个可以过滤垃圾邮件的模型。</a:t>
            </a:r>
          </a:p>
          <a:p>
            <a:pPr marL="0" lvl="1">
              <a:lnSpc>
                <a:spcPct val="150000"/>
              </a:lnSpc>
            </a:pPr>
            <a:r>
              <a:rPr lang="zh-CN" altLang="en-US" sz="2000" b="1" dirty="0">
                <a:effectLst>
                  <a:outerShdw blurRad="38100" dist="19050" dir="2700000" algn="tl" rotWithShape="0">
                    <a:schemeClr val="dk1">
                      <a:alpha val="40000"/>
                    </a:schemeClr>
                  </a:outerShdw>
                </a:effectLst>
                <a:latin typeface="+mn-lt"/>
                <a:ea typeface="+mn-ea"/>
              </a:rPr>
              <a:t>张三统计了所有正常邮件中出现的单词以及各单词的数量，并提取了其中的四个单词对应的数据</a:t>
            </a:r>
            <a:r>
              <a:rPr lang="zh-CN" altLang="en-US" sz="2000" b="1" dirty="0" smtClean="0">
                <a:effectLst>
                  <a:outerShdw blurRad="38100" dist="19050" dir="2700000" algn="tl" rotWithShape="0">
                    <a:schemeClr val="dk1">
                      <a:alpha val="40000"/>
                    </a:schemeClr>
                  </a:outerShdw>
                </a:effectLst>
                <a:latin typeface="+mn-lt"/>
                <a:ea typeface="+mn-ea"/>
              </a:rPr>
              <a:t>：</a:t>
            </a:r>
            <a:endParaRPr lang="zh-CN" altLang="en-US" sz="2000" b="1" dirty="0">
              <a:effectLst>
                <a:outerShdw blurRad="38100" dist="19050" dir="2700000" algn="tl" rotWithShape="0">
                  <a:schemeClr val="dk1">
                    <a:alpha val="40000"/>
                  </a:schemeClr>
                </a:outerShdw>
              </a:effectLst>
              <a:latin typeface="+mn-lt"/>
              <a:ea typeface="+mn-ea"/>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4021137"/>
            <a:ext cx="972502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5400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Autofit/>
          </a:bodyPr>
          <a:lstStyle/>
          <a:p>
            <a:pPr>
              <a:lnSpc>
                <a:spcPct val="150000"/>
              </a:lnSpc>
            </a:pPr>
            <a:r>
              <a:rPr lang="en-US" altLang="zh-CN" sz="4000" b="1" dirty="0">
                <a:effectLst>
                  <a:outerShdw blurRad="38100" dist="19050" dir="2700000" algn="tl" rotWithShape="0">
                    <a:schemeClr val="dk1">
                      <a:alpha val="40000"/>
                    </a:schemeClr>
                  </a:outerShdw>
                </a:effectLst>
              </a:rPr>
              <a:t>6.1.4  </a:t>
            </a:r>
            <a:r>
              <a:rPr lang="zh-CN" altLang="en-US" sz="4000" b="1" dirty="0">
                <a:effectLst>
                  <a:outerShdw blurRad="38100" dist="19050" dir="2700000" algn="tl" rotWithShape="0">
                    <a:schemeClr val="dk1">
                      <a:alpha val="40000"/>
                    </a:schemeClr>
                  </a:outerShdw>
                </a:effectLst>
              </a:rPr>
              <a:t>多项式朴素贝叶斯算法</a:t>
            </a:r>
            <a:endParaRPr lang="zh-CN" altLang="en-US" sz="4000" b="1" dirty="0">
              <a:effectLst>
                <a:outerShdw blurRad="38100" dist="19050" dir="2700000" algn="tl" rotWithShape="0">
                  <a:schemeClr val="dk1">
                    <a:alpha val="40000"/>
                  </a:schemeClr>
                </a:outerShdw>
              </a:effectLst>
            </a:endParaRPr>
          </a:p>
        </p:txBody>
      </p:sp>
      <p:sp>
        <p:nvSpPr>
          <p:cNvPr id="4" name="内容占位符 3"/>
          <p:cNvSpPr>
            <a:spLocks noGrp="1"/>
          </p:cNvSpPr>
          <p:nvPr>
            <p:ph idx="1"/>
          </p:nvPr>
        </p:nvSpPr>
        <p:spPr>
          <a:xfrm>
            <a:off x="402334" y="1385232"/>
            <a:ext cx="11166779" cy="1224118"/>
          </a:xfrm>
          <a:noFill/>
        </p:spPr>
        <p:txBody>
          <a:bodyPr wrap="square" rtlCol="0" anchor="t">
            <a:spAutoFit/>
          </a:bodyPr>
          <a:lstStyle/>
          <a:p>
            <a:pPr marL="0" lvl="1">
              <a:lnSpc>
                <a:spcPct val="150000"/>
              </a:lnSpc>
            </a:pPr>
            <a:r>
              <a:rPr lang="zh-CN" altLang="en-US" sz="2600" b="1" dirty="0">
                <a:effectLst>
                  <a:outerShdw blurRad="38100" dist="19050" dir="2700000" algn="tl" rotWithShape="0">
                    <a:schemeClr val="dk1">
                      <a:alpha val="40000"/>
                    </a:schemeClr>
                  </a:outerShdw>
                </a:effectLst>
                <a:latin typeface="+mn-lt"/>
                <a:ea typeface="+mn-ea"/>
              </a:rPr>
              <a:t>张三也统计了所有垃圾邮件中出现的单词以及各单词的数量，并提取了其中的四个单词对应的数据</a:t>
            </a:r>
            <a:r>
              <a:rPr lang="zh-CN" altLang="en-US" sz="2600" b="1" dirty="0" smtClean="0">
                <a:effectLst>
                  <a:outerShdw blurRad="38100" dist="19050" dir="2700000" algn="tl" rotWithShape="0">
                    <a:schemeClr val="dk1">
                      <a:alpha val="40000"/>
                    </a:schemeClr>
                  </a:outerShdw>
                </a:effectLst>
                <a:latin typeface="+mn-lt"/>
                <a:ea typeface="+mn-ea"/>
              </a:rPr>
              <a:t>：</a:t>
            </a:r>
            <a:endParaRPr lang="zh-CN" altLang="en-US" sz="2600" b="1" dirty="0">
              <a:effectLst>
                <a:outerShdw blurRad="38100" dist="19050" dir="2700000" algn="tl" rotWithShape="0">
                  <a:schemeClr val="dk1">
                    <a:alpha val="40000"/>
                  </a:schemeClr>
                </a:outerShdw>
              </a:effectLst>
              <a:latin typeface="+mn-lt"/>
              <a:ea typeface="+mn-ea"/>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438" y="3138488"/>
            <a:ext cx="97631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540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614805"/>
            <a:ext cx="2590800"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38"/>
          <p:cNvGrpSpPr/>
          <p:nvPr/>
        </p:nvGrpSpPr>
        <p:grpSpPr bwMode="auto">
          <a:xfrm>
            <a:off x="4668838" y="1754188"/>
            <a:ext cx="5818187" cy="2751137"/>
            <a:chOff x="4668961" y="1520691"/>
            <a:chExt cx="4346331" cy="2750245"/>
          </a:xfrm>
        </p:grpSpPr>
        <p:grpSp>
          <p:nvGrpSpPr>
            <p:cNvPr id="6" name="组合 13"/>
            <p:cNvGrpSpPr/>
            <p:nvPr/>
          </p:nvGrpSpPr>
          <p:grpSpPr bwMode="auto">
            <a:xfrm>
              <a:off x="4684591" y="1520691"/>
              <a:ext cx="4330701" cy="580259"/>
              <a:chOff x="0" y="-8800"/>
              <a:chExt cx="4331070" cy="580808"/>
            </a:xfrm>
          </p:grpSpPr>
          <p:sp>
            <p:nvSpPr>
              <p:cNvPr id="17" name="任意多边形 45"/>
              <p:cNvSpPr/>
              <p:nvPr/>
            </p:nvSpPr>
            <p:spPr bwMode="auto">
              <a:xfrm>
                <a:off x="21207" y="470408"/>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任意多边形 126"/>
              <p:cNvSpPr/>
              <p:nvPr/>
            </p:nvSpPr>
            <p:spPr bwMode="auto">
              <a:xfrm>
                <a:off x="1439654" y="470408"/>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文本框 69"/>
              <p:cNvSpPr txBox="1">
                <a:spLocks noChangeArrowheads="1"/>
              </p:cNvSpPr>
              <p:nvPr/>
            </p:nvSpPr>
            <p:spPr bwMode="auto">
              <a:xfrm>
                <a:off x="1738194" y="-8800"/>
                <a:ext cx="2457689" cy="46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solidFill>
                      <a:srgbClr val="262626"/>
                    </a:solidFill>
                    <a:latin typeface="微软雅黑" panose="020B0503020204020204" pitchFamily="34" charset="-122"/>
                    <a:ea typeface="微软雅黑" panose="020B0503020204020204" pitchFamily="34" charset="-122"/>
                  </a:rPr>
                  <a:t>项目知识准备</a:t>
                </a:r>
                <a:endParaRPr lang="zh-CN" altLang="zh-CN" sz="2400" b="1" dirty="0">
                  <a:solidFill>
                    <a:srgbClr val="262626"/>
                  </a:solidFill>
                  <a:latin typeface="微软雅黑" panose="020B0503020204020204" pitchFamily="34" charset="-122"/>
                  <a:ea typeface="微软雅黑" panose="020B0503020204020204" pitchFamily="34" charset="-122"/>
                </a:endParaRPr>
              </a:p>
            </p:txBody>
          </p:sp>
          <p:sp>
            <p:nvSpPr>
              <p:cNvPr id="20" name="文本框 69"/>
              <p:cNvSpPr txBox="1">
                <a:spLocks noChangeArrowheads="1"/>
              </p:cNvSpPr>
              <p:nvPr/>
            </p:nvSpPr>
            <p:spPr bwMode="auto">
              <a:xfrm>
                <a:off x="0" y="0"/>
                <a:ext cx="1329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2400" b="1">
                    <a:solidFill>
                      <a:srgbClr val="262626"/>
                    </a:solidFill>
                    <a:latin typeface="微软雅黑" panose="020B0503020204020204" pitchFamily="34" charset="-122"/>
                    <a:ea typeface="微软雅黑" panose="020B0503020204020204" pitchFamily="34" charset="-122"/>
                  </a:rPr>
                  <a:t>第一节</a:t>
                </a:r>
              </a:p>
            </p:txBody>
          </p:sp>
        </p:grpSp>
        <p:grpSp>
          <p:nvGrpSpPr>
            <p:cNvPr id="7" name="组合 15"/>
            <p:cNvGrpSpPr/>
            <p:nvPr/>
          </p:nvGrpSpPr>
          <p:grpSpPr bwMode="auto">
            <a:xfrm>
              <a:off x="4668961" y="2595632"/>
              <a:ext cx="4330701" cy="573055"/>
              <a:chOff x="0" y="0"/>
              <a:chExt cx="4331070" cy="572008"/>
            </a:xfrm>
          </p:grpSpPr>
          <p:sp>
            <p:nvSpPr>
              <p:cNvPr id="13" name="任意多边形 53"/>
              <p:cNvSpPr/>
              <p:nvPr/>
            </p:nvSpPr>
            <p:spPr bwMode="auto">
              <a:xfrm>
                <a:off x="21207" y="470408"/>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4" name="任意多边形 127"/>
              <p:cNvSpPr/>
              <p:nvPr/>
            </p:nvSpPr>
            <p:spPr bwMode="auto">
              <a:xfrm>
                <a:off x="1439654" y="470408"/>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5" name="文本框 69"/>
              <p:cNvSpPr txBox="1">
                <a:spLocks noChangeArrowheads="1"/>
              </p:cNvSpPr>
              <p:nvPr/>
            </p:nvSpPr>
            <p:spPr bwMode="auto">
              <a:xfrm>
                <a:off x="1727372" y="0"/>
                <a:ext cx="2369840" cy="46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solidFill>
                      <a:srgbClr val="262626"/>
                    </a:solidFill>
                    <a:latin typeface="微软雅黑" panose="020B0503020204020204" pitchFamily="34" charset="-122"/>
                    <a:ea typeface="微软雅黑" panose="020B0503020204020204" pitchFamily="34" charset="-122"/>
                  </a:rPr>
                  <a:t>项目实训</a:t>
                </a:r>
                <a:endParaRPr lang="zh-CN" altLang="zh-CN" sz="2400" b="1" dirty="0">
                  <a:solidFill>
                    <a:srgbClr val="262626"/>
                  </a:solidFill>
                  <a:latin typeface="微软雅黑" panose="020B0503020204020204" pitchFamily="34" charset="-122"/>
                  <a:ea typeface="微软雅黑" panose="020B0503020204020204" pitchFamily="34" charset="-122"/>
                </a:endParaRPr>
              </a:p>
            </p:txBody>
          </p:sp>
          <p:sp>
            <p:nvSpPr>
              <p:cNvPr id="16" name="文本框 69"/>
              <p:cNvSpPr txBox="1">
                <a:spLocks noChangeArrowheads="1"/>
              </p:cNvSpPr>
              <p:nvPr/>
            </p:nvSpPr>
            <p:spPr bwMode="auto">
              <a:xfrm>
                <a:off x="0" y="0"/>
                <a:ext cx="1329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2400" b="1">
                    <a:solidFill>
                      <a:srgbClr val="262626"/>
                    </a:solidFill>
                    <a:latin typeface="微软雅黑" panose="020B0503020204020204" pitchFamily="34" charset="-122"/>
                    <a:ea typeface="微软雅黑" panose="020B0503020204020204" pitchFamily="34" charset="-122"/>
                  </a:rPr>
                  <a:t>第二节</a:t>
                </a:r>
              </a:p>
            </p:txBody>
          </p:sp>
        </p:grpSp>
        <p:grpSp>
          <p:nvGrpSpPr>
            <p:cNvPr id="8" name="组合 17"/>
            <p:cNvGrpSpPr/>
            <p:nvPr/>
          </p:nvGrpSpPr>
          <p:grpSpPr bwMode="auto">
            <a:xfrm>
              <a:off x="4668961" y="3697882"/>
              <a:ext cx="4330701" cy="573054"/>
              <a:chOff x="0" y="0"/>
              <a:chExt cx="4331070" cy="572008"/>
            </a:xfrm>
          </p:grpSpPr>
          <p:sp>
            <p:nvSpPr>
              <p:cNvPr id="9" name="任意多边形 63"/>
              <p:cNvSpPr/>
              <p:nvPr/>
            </p:nvSpPr>
            <p:spPr bwMode="auto">
              <a:xfrm>
                <a:off x="21207" y="470408"/>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 name="任意多边形 129"/>
              <p:cNvSpPr/>
              <p:nvPr/>
            </p:nvSpPr>
            <p:spPr bwMode="auto">
              <a:xfrm>
                <a:off x="1439654" y="470408"/>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1" name="文本框 69"/>
              <p:cNvSpPr txBox="1">
                <a:spLocks noChangeArrowheads="1"/>
              </p:cNvSpPr>
              <p:nvPr/>
            </p:nvSpPr>
            <p:spPr bwMode="auto">
              <a:xfrm>
                <a:off x="1727372" y="1"/>
                <a:ext cx="2529568" cy="45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solidFill>
                      <a:srgbClr val="262626"/>
                    </a:solidFill>
                    <a:latin typeface="微软雅黑" panose="020B0503020204020204" pitchFamily="34" charset="-122"/>
                    <a:ea typeface="微软雅黑" panose="020B0503020204020204" pitchFamily="34" charset="-122"/>
                  </a:rPr>
                  <a:t>项目拓展</a:t>
                </a:r>
                <a:endParaRPr lang="zh-CN" altLang="en-US" sz="2400" b="1" dirty="0">
                  <a:solidFill>
                    <a:srgbClr val="262626"/>
                  </a:solidFill>
                  <a:latin typeface="微软雅黑" panose="020B0503020204020204" pitchFamily="34" charset="-122"/>
                  <a:ea typeface="微软雅黑" panose="020B0503020204020204" pitchFamily="34" charset="-122"/>
                </a:endParaRPr>
              </a:p>
            </p:txBody>
          </p:sp>
          <p:sp>
            <p:nvSpPr>
              <p:cNvPr id="12" name="文本框 69"/>
              <p:cNvSpPr txBox="1">
                <a:spLocks noChangeArrowheads="1"/>
              </p:cNvSpPr>
              <p:nvPr/>
            </p:nvSpPr>
            <p:spPr bwMode="auto">
              <a:xfrm>
                <a:off x="0" y="0"/>
                <a:ext cx="1329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2400" b="1">
                    <a:solidFill>
                      <a:srgbClr val="262626"/>
                    </a:solidFill>
                    <a:latin typeface="微软雅黑" panose="020B0503020204020204" pitchFamily="34" charset="-122"/>
                    <a:ea typeface="微软雅黑" panose="020B0503020204020204" pitchFamily="34" charset="-122"/>
                  </a:rPr>
                  <a:t>第</a:t>
                </a:r>
                <a:r>
                  <a:rPr lang="zh-CN" altLang="en-US" sz="2400" b="1">
                    <a:solidFill>
                      <a:srgbClr val="262626"/>
                    </a:solidFill>
                    <a:latin typeface="微软雅黑" panose="020B0503020204020204" pitchFamily="34" charset="-122"/>
                    <a:ea typeface="微软雅黑" panose="020B0503020204020204" pitchFamily="34" charset="-122"/>
                  </a:rPr>
                  <a:t>三</a:t>
                </a:r>
                <a:r>
                  <a:rPr lang="zh-CN" altLang="zh-CN" sz="2400" b="1">
                    <a:solidFill>
                      <a:srgbClr val="262626"/>
                    </a:solidFill>
                    <a:latin typeface="微软雅黑" panose="020B0503020204020204" pitchFamily="34" charset="-122"/>
                    <a:ea typeface="微软雅黑" panose="020B0503020204020204" pitchFamily="34" charset="-122"/>
                  </a:rPr>
                  <a:t>节</a:t>
                </a:r>
              </a:p>
            </p:txBody>
          </p:sp>
        </p:grpSp>
      </p:grpSp>
      <p:sp>
        <p:nvSpPr>
          <p:cNvPr id="21" name="标题 20"/>
          <p:cNvSpPr>
            <a:spLocks noGrp="1"/>
          </p:cNvSpPr>
          <p:nvPr>
            <p:ph type="title"/>
          </p:nvPr>
        </p:nvSpPr>
        <p:spPr/>
        <p:txBody>
          <a:bodyPr>
            <a:normAutofit/>
          </a:bodyPr>
          <a:lstStyle/>
          <a:p>
            <a:r>
              <a:rPr lang="zh-CN" altLang="en-US" dirty="0"/>
              <a:t>目录 </a:t>
            </a:r>
            <a:r>
              <a:rPr lang="en-US" altLang="zh-CN" dirty="0" smtClean="0"/>
              <a:t>content</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Autofit/>
          </a:bodyPr>
          <a:lstStyle/>
          <a:p>
            <a:pPr>
              <a:lnSpc>
                <a:spcPct val="150000"/>
              </a:lnSpc>
            </a:pPr>
            <a:r>
              <a:rPr lang="en-US" altLang="zh-CN" sz="4000" b="1" dirty="0">
                <a:effectLst>
                  <a:outerShdw blurRad="38100" dist="19050" dir="2700000" algn="tl" rotWithShape="0">
                    <a:schemeClr val="dk1">
                      <a:alpha val="40000"/>
                    </a:schemeClr>
                  </a:outerShdw>
                </a:effectLst>
              </a:rPr>
              <a:t>6.1.4  </a:t>
            </a:r>
            <a:r>
              <a:rPr lang="zh-CN" altLang="en-US" sz="4000" b="1" dirty="0">
                <a:effectLst>
                  <a:outerShdw blurRad="38100" dist="19050" dir="2700000" algn="tl" rotWithShape="0">
                    <a:schemeClr val="dk1">
                      <a:alpha val="40000"/>
                    </a:schemeClr>
                  </a:outerShdw>
                </a:effectLst>
              </a:rPr>
              <a:t>多项式朴素贝叶斯算法</a:t>
            </a:r>
            <a:endParaRPr lang="zh-CN" altLang="en-US" sz="4000" b="1" dirty="0">
              <a:effectLst>
                <a:outerShdw blurRad="38100" dist="19050" dir="2700000" algn="tl" rotWithShape="0">
                  <a:schemeClr val="dk1">
                    <a:alpha val="40000"/>
                  </a:schemeClr>
                </a:outerShdw>
              </a:effectLst>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25" y="1700213"/>
            <a:ext cx="981075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540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Autofit/>
          </a:bodyPr>
          <a:lstStyle/>
          <a:p>
            <a:pPr>
              <a:lnSpc>
                <a:spcPct val="150000"/>
              </a:lnSpc>
            </a:pPr>
            <a:r>
              <a:rPr lang="en-US" altLang="zh-CN" sz="4000" b="1" dirty="0">
                <a:effectLst>
                  <a:outerShdw blurRad="38100" dist="19050" dir="2700000" algn="tl" rotWithShape="0">
                    <a:schemeClr val="dk1">
                      <a:alpha val="40000"/>
                    </a:schemeClr>
                  </a:outerShdw>
                </a:effectLst>
              </a:rPr>
              <a:t>6.1.4  </a:t>
            </a:r>
            <a:r>
              <a:rPr lang="zh-CN" altLang="en-US" sz="4000" b="1" dirty="0">
                <a:effectLst>
                  <a:outerShdw blurRad="38100" dist="19050" dir="2700000" algn="tl" rotWithShape="0">
                    <a:schemeClr val="dk1">
                      <a:alpha val="40000"/>
                    </a:schemeClr>
                  </a:outerShdw>
                </a:effectLst>
              </a:rPr>
              <a:t>多项式朴素贝叶斯算法</a:t>
            </a:r>
            <a:endParaRPr lang="zh-CN" altLang="en-US" sz="4000" b="1" dirty="0">
              <a:effectLst>
                <a:outerShdw blurRad="38100" dist="19050" dir="2700000" algn="tl" rotWithShape="0">
                  <a:schemeClr val="dk1">
                    <a:alpha val="40000"/>
                  </a:schemeClr>
                </a:outerShdw>
              </a:effectLst>
            </a:endParaRPr>
          </a:p>
        </p:txBody>
      </p:sp>
      <p:sp>
        <p:nvSpPr>
          <p:cNvPr id="4" name="内容占位符 3"/>
          <p:cNvSpPr>
            <a:spLocks noGrp="1"/>
          </p:cNvSpPr>
          <p:nvPr>
            <p:ph idx="1"/>
          </p:nvPr>
        </p:nvSpPr>
        <p:spPr>
          <a:xfrm>
            <a:off x="402334" y="1385232"/>
            <a:ext cx="11166779" cy="5068695"/>
          </a:xfrm>
          <a:noFill/>
        </p:spPr>
        <p:txBody>
          <a:bodyPr wrap="square" rtlCol="0" anchor="t">
            <a:spAutoFit/>
          </a:bodyPr>
          <a:lstStyle/>
          <a:p>
            <a:pPr marL="0" lvl="1">
              <a:lnSpc>
                <a:spcPct val="150000"/>
              </a:lnSpc>
            </a:pPr>
            <a:r>
              <a:rPr lang="en-US" altLang="zh-CN" b="1" dirty="0">
                <a:effectLst>
                  <a:outerShdw blurRad="38100" dist="19050" dir="2700000" algn="tl" rotWithShape="0">
                    <a:schemeClr val="dk1">
                      <a:alpha val="40000"/>
                    </a:schemeClr>
                  </a:outerShdw>
                </a:effectLst>
                <a:latin typeface="+mn-lt"/>
                <a:ea typeface="+mn-ea"/>
              </a:rPr>
              <a:t>2. </a:t>
            </a:r>
            <a:r>
              <a:rPr lang="en-US" altLang="zh-CN" b="1" dirty="0" err="1">
                <a:effectLst>
                  <a:outerShdw blurRad="38100" dist="19050" dir="2700000" algn="tl" rotWithShape="0">
                    <a:schemeClr val="dk1">
                      <a:alpha val="40000"/>
                    </a:schemeClr>
                  </a:outerShdw>
                </a:effectLst>
                <a:latin typeface="+mn-lt"/>
                <a:ea typeface="+mn-ea"/>
              </a:rPr>
              <a:t>MultinomialNB</a:t>
            </a:r>
            <a:r>
              <a:rPr lang="zh-CN" altLang="en-US" b="1" dirty="0">
                <a:effectLst>
                  <a:outerShdw blurRad="38100" dist="19050" dir="2700000" algn="tl" rotWithShape="0">
                    <a:schemeClr val="dk1">
                      <a:alpha val="40000"/>
                    </a:schemeClr>
                  </a:outerShdw>
                </a:effectLst>
                <a:latin typeface="+mn-lt"/>
                <a:ea typeface="+mn-ea"/>
              </a:rPr>
              <a:t>模型</a:t>
            </a:r>
          </a:p>
          <a:p>
            <a:pPr marL="0" lvl="1">
              <a:lnSpc>
                <a:spcPct val="150000"/>
              </a:lnSpc>
            </a:pPr>
            <a:r>
              <a:rPr lang="en-US" altLang="zh-CN" b="1" dirty="0" err="1">
                <a:effectLst>
                  <a:outerShdw blurRad="38100" dist="19050" dir="2700000" algn="tl" rotWithShape="0">
                    <a:schemeClr val="dk1">
                      <a:alpha val="40000"/>
                    </a:schemeClr>
                  </a:outerShdw>
                </a:effectLst>
                <a:latin typeface="+mn-lt"/>
                <a:ea typeface="+mn-ea"/>
              </a:rPr>
              <a:t>scikit</a:t>
            </a:r>
            <a:r>
              <a:rPr lang="en-US" altLang="zh-CN" b="1" dirty="0">
                <a:effectLst>
                  <a:outerShdw blurRad="38100" dist="19050" dir="2700000" algn="tl" rotWithShape="0">
                    <a:schemeClr val="dk1">
                      <a:alpha val="40000"/>
                    </a:schemeClr>
                  </a:outerShdw>
                </a:effectLst>
                <a:latin typeface="+mn-lt"/>
                <a:ea typeface="+mn-ea"/>
              </a:rPr>
              <a:t>-learn</a:t>
            </a:r>
            <a:r>
              <a:rPr lang="zh-CN" altLang="en-US" b="1" dirty="0">
                <a:effectLst>
                  <a:outerShdw blurRad="38100" dist="19050" dir="2700000" algn="tl" rotWithShape="0">
                    <a:schemeClr val="dk1">
                      <a:alpha val="40000"/>
                    </a:schemeClr>
                  </a:outerShdw>
                </a:effectLst>
                <a:latin typeface="+mn-lt"/>
                <a:ea typeface="+mn-ea"/>
              </a:rPr>
              <a:t>库中的</a:t>
            </a:r>
            <a:r>
              <a:rPr lang="en-US" altLang="zh-CN" b="1" dirty="0" err="1">
                <a:effectLst>
                  <a:outerShdw blurRad="38100" dist="19050" dir="2700000" algn="tl" rotWithShape="0">
                    <a:schemeClr val="dk1">
                      <a:alpha val="40000"/>
                    </a:schemeClr>
                  </a:outerShdw>
                </a:effectLst>
                <a:latin typeface="+mn-lt"/>
                <a:ea typeface="+mn-ea"/>
              </a:rPr>
              <a:t>naive_bayes</a:t>
            </a:r>
            <a:r>
              <a:rPr lang="zh-CN" altLang="en-US" b="1" dirty="0">
                <a:effectLst>
                  <a:outerShdw blurRad="38100" dist="19050" dir="2700000" algn="tl" rotWithShape="0">
                    <a:schemeClr val="dk1">
                      <a:alpha val="40000"/>
                    </a:schemeClr>
                  </a:outerShdw>
                </a:effectLst>
                <a:latin typeface="+mn-lt"/>
                <a:ea typeface="+mn-ea"/>
              </a:rPr>
              <a:t>模块提供了</a:t>
            </a:r>
            <a:r>
              <a:rPr lang="en-US" altLang="zh-CN" b="1" dirty="0" err="1">
                <a:effectLst>
                  <a:outerShdw blurRad="38100" dist="19050" dir="2700000" algn="tl" rotWithShape="0">
                    <a:schemeClr val="dk1">
                      <a:alpha val="40000"/>
                    </a:schemeClr>
                  </a:outerShdw>
                </a:effectLst>
                <a:latin typeface="+mn-lt"/>
                <a:ea typeface="+mn-ea"/>
              </a:rPr>
              <a:t>MultinomialNB</a:t>
            </a:r>
            <a:r>
              <a:rPr lang="zh-CN" altLang="en-US" b="1" dirty="0">
                <a:effectLst>
                  <a:outerShdw blurRad="38100" dist="19050" dir="2700000" algn="tl" rotWithShape="0">
                    <a:schemeClr val="dk1">
                      <a:alpha val="40000"/>
                    </a:schemeClr>
                  </a:outerShdw>
                </a:effectLst>
                <a:latin typeface="+mn-lt"/>
                <a:ea typeface="+mn-ea"/>
              </a:rPr>
              <a:t>类作为多项式朴素贝叶斯模型。基本定义如下：</a:t>
            </a:r>
          </a:p>
          <a:p>
            <a:pPr marL="457200" lvl="2">
              <a:lnSpc>
                <a:spcPct val="150000"/>
              </a:lnSpc>
            </a:pPr>
            <a:r>
              <a:rPr lang="en-US" altLang="zh-CN" sz="1800" b="1" dirty="0">
                <a:effectLst>
                  <a:outerShdw blurRad="38100" dist="19050" dir="2700000" algn="tl" rotWithShape="0">
                    <a:schemeClr val="dk1">
                      <a:alpha val="40000"/>
                    </a:schemeClr>
                  </a:outerShdw>
                </a:effectLst>
                <a:latin typeface="+mn-lt"/>
                <a:ea typeface="+mn-ea"/>
              </a:rPr>
              <a:t>class </a:t>
            </a:r>
            <a:r>
              <a:rPr lang="en-US" altLang="zh-CN" sz="1800" b="1" dirty="0" err="1">
                <a:effectLst>
                  <a:outerShdw blurRad="38100" dist="19050" dir="2700000" algn="tl" rotWithShape="0">
                    <a:schemeClr val="dk1">
                      <a:alpha val="40000"/>
                    </a:schemeClr>
                  </a:outerShdw>
                </a:effectLst>
                <a:latin typeface="+mn-lt"/>
                <a:ea typeface="+mn-ea"/>
              </a:rPr>
              <a:t>sklearn.naive_bayes</a:t>
            </a:r>
            <a:r>
              <a:rPr lang="en-US" altLang="zh-CN" sz="1800" b="1" dirty="0">
                <a:effectLst>
                  <a:outerShdw blurRad="38100" dist="19050" dir="2700000" algn="tl" rotWithShape="0">
                    <a:schemeClr val="dk1">
                      <a:alpha val="40000"/>
                    </a:schemeClr>
                  </a:outerShdw>
                </a:effectLst>
                <a:latin typeface="+mn-lt"/>
                <a:ea typeface="+mn-ea"/>
              </a:rPr>
              <a:t>. </a:t>
            </a:r>
            <a:r>
              <a:rPr lang="en-US" altLang="zh-CN" sz="1800" b="1" dirty="0" err="1">
                <a:effectLst>
                  <a:outerShdw blurRad="38100" dist="19050" dir="2700000" algn="tl" rotWithShape="0">
                    <a:schemeClr val="dk1">
                      <a:alpha val="40000"/>
                    </a:schemeClr>
                  </a:outerShdw>
                </a:effectLst>
                <a:latin typeface="+mn-lt"/>
                <a:ea typeface="+mn-ea"/>
              </a:rPr>
              <a:t>MultinomialNB</a:t>
            </a:r>
            <a:r>
              <a:rPr lang="en-US" altLang="zh-CN" sz="1800" b="1" dirty="0">
                <a:effectLst>
                  <a:outerShdw blurRad="38100" dist="19050" dir="2700000" algn="tl" rotWithShape="0">
                    <a:schemeClr val="dk1">
                      <a:alpha val="40000"/>
                    </a:schemeClr>
                  </a:outerShdw>
                </a:effectLst>
                <a:latin typeface="+mn-lt"/>
                <a:ea typeface="+mn-ea"/>
              </a:rPr>
              <a:t>(alpha=1.0, </a:t>
            </a:r>
            <a:r>
              <a:rPr lang="en-US" altLang="zh-CN" sz="1800" b="1" dirty="0" err="1">
                <a:effectLst>
                  <a:outerShdw blurRad="38100" dist="19050" dir="2700000" algn="tl" rotWithShape="0">
                    <a:schemeClr val="dk1">
                      <a:alpha val="40000"/>
                    </a:schemeClr>
                  </a:outerShdw>
                </a:effectLst>
                <a:latin typeface="+mn-lt"/>
                <a:ea typeface="+mn-ea"/>
              </a:rPr>
              <a:t>class_prior</a:t>
            </a:r>
            <a:r>
              <a:rPr lang="en-US" altLang="zh-CN" sz="1800" b="1" dirty="0">
                <a:effectLst>
                  <a:outerShdw blurRad="38100" dist="19050" dir="2700000" algn="tl" rotWithShape="0">
                    <a:schemeClr val="dk1">
                      <a:alpha val="40000"/>
                    </a:schemeClr>
                  </a:outerShdw>
                </a:effectLst>
                <a:latin typeface="+mn-lt"/>
                <a:ea typeface="+mn-ea"/>
              </a:rPr>
              <a:t>=None, </a:t>
            </a:r>
            <a:r>
              <a:rPr lang="en-US" altLang="zh-CN" sz="1800" b="1" dirty="0" err="1" smtClean="0">
                <a:effectLst>
                  <a:outerShdw blurRad="38100" dist="19050" dir="2700000" algn="tl" rotWithShape="0">
                    <a:schemeClr val="dk1">
                      <a:alpha val="40000"/>
                    </a:schemeClr>
                  </a:outerShdw>
                </a:effectLst>
                <a:latin typeface="+mn-lt"/>
                <a:ea typeface="+mn-ea"/>
              </a:rPr>
              <a:t>fit_prior</a:t>
            </a:r>
            <a:r>
              <a:rPr lang="en-US" altLang="zh-CN" sz="1800" b="1" dirty="0" smtClean="0">
                <a:effectLst>
                  <a:outerShdw blurRad="38100" dist="19050" dir="2700000" algn="tl" rotWithShape="0">
                    <a:schemeClr val="dk1">
                      <a:alpha val="40000"/>
                    </a:schemeClr>
                  </a:outerShdw>
                </a:effectLst>
                <a:latin typeface="+mn-lt"/>
                <a:ea typeface="+mn-ea"/>
              </a:rPr>
              <a:t>=True</a:t>
            </a:r>
            <a:r>
              <a:rPr lang="en-US" altLang="zh-CN" sz="1800" b="1" dirty="0">
                <a:effectLst>
                  <a:outerShdw blurRad="38100" dist="19050" dir="2700000" algn="tl" rotWithShape="0">
                    <a:schemeClr val="dk1">
                      <a:alpha val="40000"/>
                    </a:schemeClr>
                  </a:outerShdw>
                </a:effectLst>
                <a:latin typeface="+mn-lt"/>
                <a:ea typeface="+mn-ea"/>
              </a:rPr>
              <a:t>)</a:t>
            </a:r>
          </a:p>
          <a:p>
            <a:pPr marL="0" lvl="1">
              <a:lnSpc>
                <a:spcPct val="150000"/>
              </a:lnSpc>
            </a:pPr>
            <a:r>
              <a:rPr lang="zh-CN" altLang="en-US" b="1" dirty="0">
                <a:effectLst>
                  <a:outerShdw blurRad="38100" dist="19050" dir="2700000" algn="tl" rotWithShape="0">
                    <a:schemeClr val="dk1">
                      <a:alpha val="40000"/>
                    </a:schemeClr>
                  </a:outerShdw>
                </a:effectLst>
                <a:latin typeface="+mn-lt"/>
                <a:ea typeface="+mn-ea"/>
              </a:rPr>
              <a:t>参数说明如下：</a:t>
            </a:r>
          </a:p>
          <a:p>
            <a:pPr marL="457200" lvl="2">
              <a:lnSpc>
                <a:spcPct val="150000"/>
              </a:lnSpc>
            </a:pPr>
            <a:r>
              <a:rPr lang="en-US" altLang="zh-CN" sz="1800" b="1" dirty="0">
                <a:effectLst>
                  <a:outerShdw blurRad="38100" dist="19050" dir="2700000" algn="tl" rotWithShape="0">
                    <a:schemeClr val="dk1">
                      <a:alpha val="40000"/>
                    </a:schemeClr>
                  </a:outerShdw>
                </a:effectLst>
                <a:latin typeface="+mn-lt"/>
                <a:ea typeface="+mn-ea"/>
              </a:rPr>
              <a:t>alpha</a:t>
            </a:r>
            <a:r>
              <a:rPr lang="zh-CN" altLang="en-US" sz="1800" b="1" dirty="0">
                <a:effectLst>
                  <a:outerShdw blurRad="38100" dist="19050" dir="2700000" algn="tl" rotWithShape="0">
                    <a:schemeClr val="dk1">
                      <a:alpha val="40000"/>
                    </a:schemeClr>
                  </a:outerShdw>
                </a:effectLst>
                <a:latin typeface="+mn-lt"/>
                <a:ea typeface="+mn-ea"/>
              </a:rPr>
              <a:t>：先验平滑因子，默认为</a:t>
            </a:r>
            <a:r>
              <a:rPr lang="en-US" altLang="zh-CN" sz="1800" b="1" dirty="0">
                <a:effectLst>
                  <a:outerShdw blurRad="38100" dist="19050" dir="2700000" algn="tl" rotWithShape="0">
                    <a:schemeClr val="dk1">
                      <a:alpha val="40000"/>
                    </a:schemeClr>
                  </a:outerShdw>
                </a:effectLst>
                <a:latin typeface="+mn-lt"/>
                <a:ea typeface="+mn-ea"/>
              </a:rPr>
              <a:t>1.0</a:t>
            </a:r>
            <a:r>
              <a:rPr lang="zh-CN" altLang="en-US" sz="1800" b="1" dirty="0">
                <a:effectLst>
                  <a:outerShdw blurRad="38100" dist="19050" dir="2700000" algn="tl" rotWithShape="0">
                    <a:schemeClr val="dk1">
                      <a:alpha val="40000"/>
                    </a:schemeClr>
                  </a:outerShdw>
                </a:effectLst>
                <a:latin typeface="+mn-lt"/>
                <a:ea typeface="+mn-ea"/>
              </a:rPr>
              <a:t>，即添加拉普拉斯平滑，如果这个参数设置为</a:t>
            </a:r>
            <a:r>
              <a:rPr lang="en-US" altLang="zh-CN" sz="1800" b="1" dirty="0">
                <a:effectLst>
                  <a:outerShdw blurRad="38100" dist="19050" dir="2700000" algn="tl" rotWithShape="0">
                    <a:schemeClr val="dk1">
                      <a:alpha val="40000"/>
                    </a:schemeClr>
                  </a:outerShdw>
                </a:effectLst>
                <a:latin typeface="+mn-lt"/>
                <a:ea typeface="+mn-ea"/>
              </a:rPr>
              <a:t>0</a:t>
            </a:r>
            <a:r>
              <a:rPr lang="zh-CN" altLang="en-US" sz="1800" b="1" dirty="0">
                <a:effectLst>
                  <a:outerShdw blurRad="38100" dist="19050" dir="2700000" algn="tl" rotWithShape="0">
                    <a:schemeClr val="dk1">
                      <a:alpha val="40000"/>
                    </a:schemeClr>
                  </a:outerShdw>
                </a:effectLst>
                <a:latin typeface="+mn-lt"/>
                <a:ea typeface="+mn-ea"/>
              </a:rPr>
              <a:t>，就是不添加平滑。</a:t>
            </a:r>
          </a:p>
          <a:p>
            <a:pPr marL="457200" lvl="2">
              <a:lnSpc>
                <a:spcPct val="150000"/>
              </a:lnSpc>
            </a:pPr>
            <a:r>
              <a:rPr lang="en-US" altLang="zh-CN" sz="1800" b="1" dirty="0" err="1">
                <a:effectLst>
                  <a:outerShdw blurRad="38100" dist="19050" dir="2700000" algn="tl" rotWithShape="0">
                    <a:schemeClr val="dk1">
                      <a:alpha val="40000"/>
                    </a:schemeClr>
                  </a:outerShdw>
                </a:effectLst>
                <a:latin typeface="+mn-lt"/>
                <a:ea typeface="+mn-ea"/>
              </a:rPr>
              <a:t>fit_prior</a:t>
            </a:r>
            <a:r>
              <a:rPr lang="zh-CN" altLang="en-US" sz="1800" b="1" dirty="0">
                <a:effectLst>
                  <a:outerShdw blurRad="38100" dist="19050" dir="2700000" algn="tl" rotWithShape="0">
                    <a:schemeClr val="dk1">
                      <a:alpha val="40000"/>
                    </a:schemeClr>
                  </a:outerShdw>
                </a:effectLst>
                <a:latin typeface="+mn-lt"/>
                <a:ea typeface="+mn-ea"/>
              </a:rPr>
              <a:t>：表示是否要考虑先验概率。如果是</a:t>
            </a:r>
            <a:r>
              <a:rPr lang="en-US" altLang="zh-CN" sz="1800" b="1" dirty="0">
                <a:effectLst>
                  <a:outerShdw blurRad="38100" dist="19050" dir="2700000" algn="tl" rotWithShape="0">
                    <a:schemeClr val="dk1">
                      <a:alpha val="40000"/>
                    </a:schemeClr>
                  </a:outerShdw>
                </a:effectLst>
                <a:latin typeface="+mn-lt"/>
                <a:ea typeface="+mn-ea"/>
              </a:rPr>
              <a:t>false</a:t>
            </a:r>
            <a:r>
              <a:rPr lang="zh-CN" altLang="en-US" sz="1800" b="1" dirty="0">
                <a:effectLst>
                  <a:outerShdw blurRad="38100" dist="19050" dir="2700000" algn="tl" rotWithShape="0">
                    <a:schemeClr val="dk1">
                      <a:alpha val="40000"/>
                    </a:schemeClr>
                  </a:outerShdw>
                </a:effectLst>
                <a:latin typeface="+mn-lt"/>
                <a:ea typeface="+mn-ea"/>
              </a:rPr>
              <a:t>，则考虑所有类别都有相同的先验概率。否则可以自己用第</a:t>
            </a:r>
            <a:r>
              <a:rPr lang="en-US" altLang="zh-CN" sz="1800" b="1" dirty="0">
                <a:effectLst>
                  <a:outerShdw blurRad="38100" dist="19050" dir="2700000" algn="tl" rotWithShape="0">
                    <a:schemeClr val="dk1">
                      <a:alpha val="40000"/>
                    </a:schemeClr>
                  </a:outerShdw>
                </a:effectLst>
                <a:latin typeface="+mn-lt"/>
                <a:ea typeface="+mn-ea"/>
              </a:rPr>
              <a:t>3</a:t>
            </a:r>
            <a:r>
              <a:rPr lang="zh-CN" altLang="en-US" sz="1800" b="1" dirty="0">
                <a:effectLst>
                  <a:outerShdw blurRad="38100" dist="19050" dir="2700000" algn="tl" rotWithShape="0">
                    <a:schemeClr val="dk1">
                      <a:alpha val="40000"/>
                    </a:schemeClr>
                  </a:outerShdw>
                </a:effectLst>
                <a:latin typeface="+mn-lt"/>
                <a:ea typeface="+mn-ea"/>
              </a:rPr>
              <a:t>个参数</a:t>
            </a:r>
            <a:r>
              <a:rPr lang="en-US" altLang="zh-CN" sz="1800" b="1" dirty="0" err="1">
                <a:effectLst>
                  <a:outerShdw blurRad="38100" dist="19050" dir="2700000" algn="tl" rotWithShape="0">
                    <a:schemeClr val="dk1">
                      <a:alpha val="40000"/>
                    </a:schemeClr>
                  </a:outerShdw>
                </a:effectLst>
                <a:latin typeface="+mn-lt"/>
                <a:ea typeface="+mn-ea"/>
              </a:rPr>
              <a:t>class_prior</a:t>
            </a:r>
            <a:r>
              <a:rPr lang="zh-CN" altLang="en-US" sz="1800" b="1" dirty="0">
                <a:effectLst>
                  <a:outerShdw blurRad="38100" dist="19050" dir="2700000" algn="tl" rotWithShape="0">
                    <a:schemeClr val="dk1">
                      <a:alpha val="40000"/>
                    </a:schemeClr>
                  </a:outerShdw>
                </a:effectLst>
                <a:latin typeface="+mn-lt"/>
                <a:ea typeface="+mn-ea"/>
              </a:rPr>
              <a:t>输入先验概率，或者不输入第</a:t>
            </a:r>
            <a:r>
              <a:rPr lang="en-US" altLang="zh-CN" sz="1800" b="1" dirty="0">
                <a:effectLst>
                  <a:outerShdw blurRad="38100" dist="19050" dir="2700000" algn="tl" rotWithShape="0">
                    <a:schemeClr val="dk1">
                      <a:alpha val="40000"/>
                    </a:schemeClr>
                  </a:outerShdw>
                </a:effectLst>
                <a:latin typeface="+mn-lt"/>
                <a:ea typeface="+mn-ea"/>
              </a:rPr>
              <a:t>3</a:t>
            </a:r>
            <a:r>
              <a:rPr lang="zh-CN" altLang="en-US" sz="1800" b="1" dirty="0">
                <a:effectLst>
                  <a:outerShdw blurRad="38100" dist="19050" dir="2700000" algn="tl" rotWithShape="0">
                    <a:schemeClr val="dk1">
                      <a:alpha val="40000"/>
                    </a:schemeClr>
                  </a:outerShdw>
                </a:effectLst>
                <a:latin typeface="+mn-lt"/>
                <a:ea typeface="+mn-ea"/>
              </a:rPr>
              <a:t>个参数</a:t>
            </a:r>
            <a:r>
              <a:rPr lang="en-US" altLang="zh-CN" sz="1800" b="1" dirty="0" err="1">
                <a:effectLst>
                  <a:outerShdw blurRad="38100" dist="19050" dir="2700000" algn="tl" rotWithShape="0">
                    <a:schemeClr val="dk1">
                      <a:alpha val="40000"/>
                    </a:schemeClr>
                  </a:outerShdw>
                </a:effectLst>
                <a:latin typeface="+mn-lt"/>
                <a:ea typeface="+mn-ea"/>
              </a:rPr>
              <a:t>class_prior</a:t>
            </a:r>
            <a:r>
              <a:rPr lang="zh-CN" altLang="en-US" sz="1800" b="1" dirty="0">
                <a:effectLst>
                  <a:outerShdw blurRad="38100" dist="19050" dir="2700000" algn="tl" rotWithShape="0">
                    <a:schemeClr val="dk1">
                      <a:alpha val="40000"/>
                    </a:schemeClr>
                  </a:outerShdw>
                </a:effectLst>
                <a:latin typeface="+mn-lt"/>
                <a:ea typeface="+mn-ea"/>
              </a:rPr>
              <a:t>，让</a:t>
            </a:r>
            <a:r>
              <a:rPr lang="en-US" altLang="zh-CN" sz="1800" b="1" dirty="0" err="1">
                <a:effectLst>
                  <a:outerShdw blurRad="38100" dist="19050" dir="2700000" algn="tl" rotWithShape="0">
                    <a:schemeClr val="dk1">
                      <a:alpha val="40000"/>
                    </a:schemeClr>
                  </a:outerShdw>
                </a:effectLst>
                <a:latin typeface="+mn-lt"/>
                <a:ea typeface="+mn-ea"/>
              </a:rPr>
              <a:t>MultinomialNB</a:t>
            </a:r>
            <a:r>
              <a:rPr lang="zh-CN" altLang="en-US" sz="1800" b="1" dirty="0">
                <a:effectLst>
                  <a:outerShdw blurRad="38100" dist="19050" dir="2700000" algn="tl" rotWithShape="0">
                    <a:schemeClr val="dk1">
                      <a:alpha val="40000"/>
                    </a:schemeClr>
                  </a:outerShdw>
                </a:effectLst>
                <a:latin typeface="+mn-lt"/>
                <a:ea typeface="+mn-ea"/>
              </a:rPr>
              <a:t>自己从训练集样本来计算先验概率。</a:t>
            </a:r>
          </a:p>
          <a:p>
            <a:pPr marL="457200" lvl="2">
              <a:lnSpc>
                <a:spcPct val="150000"/>
              </a:lnSpc>
            </a:pPr>
            <a:r>
              <a:rPr lang="en-US" altLang="zh-CN" sz="1800" b="1" dirty="0" err="1">
                <a:effectLst>
                  <a:outerShdw blurRad="38100" dist="19050" dir="2700000" algn="tl" rotWithShape="0">
                    <a:schemeClr val="dk1">
                      <a:alpha val="40000"/>
                    </a:schemeClr>
                  </a:outerShdw>
                </a:effectLst>
                <a:latin typeface="+mn-lt"/>
                <a:ea typeface="+mn-ea"/>
              </a:rPr>
              <a:t>class_prior</a:t>
            </a:r>
            <a:r>
              <a:rPr lang="zh-CN" altLang="en-US" sz="1800" b="1" dirty="0">
                <a:effectLst>
                  <a:outerShdw blurRad="38100" dist="19050" dir="2700000" algn="tl" rotWithShape="0">
                    <a:schemeClr val="dk1">
                      <a:alpha val="40000"/>
                    </a:schemeClr>
                  </a:outerShdw>
                </a:effectLst>
                <a:latin typeface="+mn-lt"/>
                <a:ea typeface="+mn-ea"/>
              </a:rPr>
              <a:t>：一个数组，它指定了每个分类的先验概率。如果指定了该参数，则每个分类的先验概率不再从数据集中学习。</a:t>
            </a:r>
          </a:p>
          <a:p>
            <a:pPr marL="0" lvl="1">
              <a:lnSpc>
                <a:spcPct val="150000"/>
              </a:lnSpc>
            </a:pPr>
            <a:endParaRPr lang="en-US" altLang="zh-CN" b="1" dirty="0">
              <a:effectLst>
                <a:outerShdw blurRad="38100" dist="19050" dir="2700000" algn="tl" rotWithShape="0">
                  <a:schemeClr val="dk1">
                    <a:alpha val="40000"/>
                  </a:schemeClr>
                </a:outerShdw>
              </a:effectLst>
              <a:latin typeface="+mn-lt"/>
              <a:ea typeface="+mn-ea"/>
            </a:endParaRPr>
          </a:p>
        </p:txBody>
      </p:sp>
    </p:spTree>
    <p:extLst>
      <p:ext uri="{BB962C8B-B14F-4D97-AF65-F5344CB8AC3E}">
        <p14:creationId xmlns:p14="http://schemas.microsoft.com/office/powerpoint/2010/main" val="1280540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13"/>
          <p:cNvGrpSpPr/>
          <p:nvPr/>
        </p:nvGrpSpPr>
        <p:grpSpPr bwMode="auto">
          <a:xfrm>
            <a:off x="2447925" y="2501900"/>
            <a:ext cx="7296150" cy="981075"/>
            <a:chOff x="0" y="135717"/>
            <a:chExt cx="4331070" cy="582450"/>
          </a:xfrm>
        </p:grpSpPr>
        <p:sp>
          <p:nvSpPr>
            <p:cNvPr id="5126" name="任意多边形 45"/>
            <p:cNvSpPr/>
            <p:nvPr/>
          </p:nvSpPr>
          <p:spPr bwMode="auto">
            <a:xfrm>
              <a:off x="21207" y="616567"/>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7" name="任意多边形 126"/>
            <p:cNvSpPr/>
            <p:nvPr/>
          </p:nvSpPr>
          <p:spPr bwMode="auto">
            <a:xfrm>
              <a:off x="1439654" y="616567"/>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8" name="文本框 69"/>
            <p:cNvSpPr txBox="1">
              <a:spLocks noChangeArrowheads="1"/>
            </p:cNvSpPr>
            <p:nvPr/>
          </p:nvSpPr>
          <p:spPr bwMode="auto">
            <a:xfrm>
              <a:off x="1591673" y="135717"/>
              <a:ext cx="2568758" cy="41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000" b="1" dirty="0" smtClean="0">
                  <a:solidFill>
                    <a:srgbClr val="262626"/>
                  </a:solidFill>
                  <a:latin typeface="微软雅黑" panose="020B0503020204020204" pitchFamily="34" charset="-122"/>
                  <a:ea typeface="微软雅黑" panose="020B0503020204020204" pitchFamily="34" charset="-122"/>
                </a:rPr>
                <a:t>项目实训</a:t>
              </a:r>
              <a:endParaRPr lang="zh-CN" altLang="zh-CN" sz="4000" b="1" dirty="0">
                <a:solidFill>
                  <a:srgbClr val="262626"/>
                </a:solidFill>
                <a:latin typeface="微软雅黑" panose="020B0503020204020204" pitchFamily="34" charset="-122"/>
                <a:ea typeface="微软雅黑" panose="020B0503020204020204" pitchFamily="34" charset="-122"/>
              </a:endParaRPr>
            </a:p>
          </p:txBody>
        </p:sp>
        <p:sp>
          <p:nvSpPr>
            <p:cNvPr id="5129" name="文本框 69"/>
            <p:cNvSpPr txBox="1">
              <a:spLocks noChangeArrowheads="1"/>
            </p:cNvSpPr>
            <p:nvPr/>
          </p:nvSpPr>
          <p:spPr bwMode="auto">
            <a:xfrm>
              <a:off x="0" y="146159"/>
              <a:ext cx="1329134" cy="456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4400" b="1">
                  <a:solidFill>
                    <a:srgbClr val="262626"/>
                  </a:solidFill>
                  <a:latin typeface="微软雅黑" panose="020B0503020204020204" pitchFamily="34" charset="-122"/>
                  <a:ea typeface="微软雅黑" panose="020B0503020204020204" pitchFamily="34" charset="-122"/>
                </a:rPr>
                <a:t>第二节</a:t>
              </a:r>
            </a:p>
          </p:txBody>
        </p:sp>
      </p:gr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直角三角形 4"/>
          <p:cNvSpPr>
            <a:spLocks noChangeArrowheads="1"/>
          </p:cNvSpPr>
          <p:nvPr/>
        </p:nvSpPr>
        <p:spPr bwMode="auto">
          <a:xfrm rot="-5400000">
            <a:off x="11830050" y="6515100"/>
            <a:ext cx="273050" cy="273050"/>
          </a:xfrm>
          <a:prstGeom prst="rtTriangle">
            <a:avLst/>
          </a:prstGeom>
          <a:solidFill>
            <a:srgbClr val="E5AA5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标题 1"/>
          <p:cNvSpPr>
            <a:spLocks noGrp="1"/>
          </p:cNvSpPr>
          <p:nvPr>
            <p:ph type="title"/>
          </p:nvPr>
        </p:nvSpPr>
        <p:spPr/>
        <p:txBody>
          <a:bodyPr>
            <a:normAutofit/>
          </a:bodyPr>
          <a:lstStyle/>
          <a:p>
            <a:r>
              <a:rPr lang="zh-CN" altLang="en-US" dirty="0">
                <a:sym typeface="+mn-lt"/>
              </a:rPr>
              <a:t>项目实训</a:t>
            </a:r>
          </a:p>
        </p:txBody>
      </p:sp>
      <p:sp>
        <p:nvSpPr>
          <p:cNvPr id="4" name="文本框 3"/>
          <p:cNvSpPr txBox="1"/>
          <p:nvPr/>
        </p:nvSpPr>
        <p:spPr>
          <a:xfrm>
            <a:off x="1965675" y="1262773"/>
            <a:ext cx="7824711" cy="2308324"/>
          </a:xfrm>
          <a:prstGeom prst="rect">
            <a:avLst/>
          </a:prstGeom>
          <a:noFill/>
        </p:spPr>
        <p:txBody>
          <a:bodyPr wrap="square" rtlCol="0" anchor="t">
            <a:spAutoFit/>
          </a:bodyPr>
          <a:lstStyle/>
          <a:p>
            <a:pPr indent="0">
              <a:lnSpc>
                <a:spcPct val="200000"/>
              </a:lnSpc>
              <a:buNone/>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6.2.1</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伯努利朴素贝叶斯模型实现天气</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预测</a:t>
            </a:r>
            <a:endPar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indent="0">
              <a:lnSpc>
                <a:spcPct val="200000"/>
              </a:lnSpc>
              <a:buNone/>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6.2.2</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高斯朴素贝叶斯模型实现连续值的</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分类</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indent="0">
              <a:lnSpc>
                <a:spcPct val="200000"/>
              </a:lnSpc>
              <a:buNone/>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6.2.3</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多项式朴素贝叶斯模型实现离散特征的分类</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6.2.1</a:t>
            </a:r>
            <a:r>
              <a:rPr lang="zh-CN" altLang="en-US" dirty="0"/>
              <a:t>伯努利朴素贝叶斯模型实现天气预测</a:t>
            </a:r>
            <a:endParaRPr lang="zh-CN" altLang="en-US" dirty="0"/>
          </a:p>
        </p:txBody>
      </p:sp>
      <p:sp>
        <p:nvSpPr>
          <p:cNvPr id="3" name="内容占位符 2"/>
          <p:cNvSpPr>
            <a:spLocks noGrp="1"/>
          </p:cNvSpPr>
          <p:nvPr>
            <p:ph idx="1"/>
          </p:nvPr>
        </p:nvSpPr>
        <p:spPr>
          <a:xfrm>
            <a:off x="838200" y="1652204"/>
            <a:ext cx="10515600" cy="1816209"/>
          </a:xfrm>
        </p:spPr>
        <p:txBody>
          <a:bodyPr>
            <a:normAutofit/>
          </a:bodyPr>
          <a:lstStyle/>
          <a:p>
            <a:r>
              <a:rPr lang="en-US" altLang="zh-CN" sz="2400" dirty="0"/>
              <a:t>1. </a:t>
            </a:r>
            <a:r>
              <a:rPr lang="zh-CN" altLang="en-US" sz="2400" dirty="0"/>
              <a:t>数据收集和</a:t>
            </a:r>
            <a:r>
              <a:rPr lang="zh-CN" altLang="en-US" sz="2400" dirty="0" smtClean="0"/>
              <a:t>分析</a:t>
            </a:r>
            <a:endParaRPr lang="en-US" altLang="zh-CN" sz="2400" dirty="0" smtClean="0"/>
          </a:p>
          <a:p>
            <a:r>
              <a:rPr lang="en-US" altLang="zh-CN" sz="2400" dirty="0"/>
              <a:t>首先收集前</a:t>
            </a:r>
            <a:r>
              <a:rPr lang="en-US" altLang="zh-CN" sz="2400" b="1" dirty="0"/>
              <a:t>7</a:t>
            </a:r>
            <a:r>
              <a:rPr lang="en-US" altLang="zh-CN" sz="2400" dirty="0"/>
              <a:t>天内和气象有关的信息，包括是否刮北风、闷热、多云，以及天气预报有 雨等数据，如表</a:t>
            </a:r>
            <a:r>
              <a:rPr lang="en-US" altLang="zh-CN" sz="2400" b="1" dirty="0"/>
              <a:t>6-7</a:t>
            </a:r>
            <a:r>
              <a:rPr lang="en-US" altLang="zh-CN" sz="2400" dirty="0"/>
              <a:t>所示。</a:t>
            </a: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062" y="3035027"/>
            <a:ext cx="7859834" cy="287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26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6.2.1</a:t>
            </a:r>
            <a:r>
              <a:rPr lang="zh-CN" altLang="en-US" dirty="0"/>
              <a:t>伯努利朴素贝叶斯模型实现天气预测</a:t>
            </a:r>
            <a:endParaRPr lang="zh-CN" altLang="en-US" dirty="0"/>
          </a:p>
        </p:txBody>
      </p:sp>
      <p:sp>
        <p:nvSpPr>
          <p:cNvPr id="3" name="内容占位符 2"/>
          <p:cNvSpPr>
            <a:spLocks noGrp="1"/>
          </p:cNvSpPr>
          <p:nvPr>
            <p:ph idx="1"/>
          </p:nvPr>
        </p:nvSpPr>
        <p:spPr>
          <a:xfrm>
            <a:off x="838200" y="1652204"/>
            <a:ext cx="10515600" cy="2052693"/>
          </a:xfrm>
        </p:spPr>
        <p:txBody>
          <a:bodyPr>
            <a:normAutofit lnSpcReduction="10000"/>
          </a:bodyPr>
          <a:lstStyle/>
          <a:p>
            <a:pPr>
              <a:lnSpc>
                <a:spcPct val="150000"/>
              </a:lnSpc>
            </a:pPr>
            <a:r>
              <a:rPr lang="en-US" altLang="zh-CN" sz="2400" dirty="0"/>
              <a:t>2. </a:t>
            </a:r>
            <a:r>
              <a:rPr lang="zh-CN" altLang="en-US" sz="2400" dirty="0"/>
              <a:t>创建贝努利朴素贝叶斯模型并进行天气</a:t>
            </a:r>
            <a:r>
              <a:rPr lang="zh-CN" altLang="en-US" sz="2400" dirty="0" smtClean="0"/>
              <a:t>预测</a:t>
            </a:r>
            <a:endParaRPr lang="en-US" altLang="zh-CN" sz="2400" dirty="0" smtClean="0"/>
          </a:p>
          <a:p>
            <a:pPr lvl="1">
              <a:lnSpc>
                <a:spcPct val="150000"/>
              </a:lnSpc>
            </a:pPr>
            <a:r>
              <a:rPr lang="zh-CN" altLang="zh-CN" sz="2000" dirty="0"/>
              <a:t>我们使用</a:t>
            </a:r>
            <a:r>
              <a:rPr lang="en-US" altLang="zh-CN" sz="2000" dirty="0" err="1"/>
              <a:t>scikit</a:t>
            </a:r>
            <a:r>
              <a:rPr lang="en-US" altLang="zh-CN" sz="2000" dirty="0"/>
              <a:t>-learn</a:t>
            </a:r>
            <a:r>
              <a:rPr lang="zh-CN" altLang="zh-CN" sz="2000" dirty="0"/>
              <a:t>的</a:t>
            </a:r>
            <a:r>
              <a:rPr lang="en-US" altLang="zh-CN" sz="2000" dirty="0" err="1"/>
              <a:t>naive_bayes</a:t>
            </a:r>
            <a:r>
              <a:rPr lang="zh-CN" altLang="zh-CN" sz="2000" dirty="0"/>
              <a:t>模块中的</a:t>
            </a:r>
            <a:r>
              <a:rPr lang="en-US" altLang="zh-CN" sz="2000" dirty="0" err="1"/>
              <a:t>BernoulliNB</a:t>
            </a:r>
            <a:r>
              <a:rPr lang="zh-CN" altLang="zh-CN" sz="2000" dirty="0"/>
              <a:t>类构造贝努利朴素贝叶斯模型并使用过去</a:t>
            </a:r>
            <a:r>
              <a:rPr lang="en-US" altLang="zh-CN" sz="2000" dirty="0"/>
              <a:t>7</a:t>
            </a:r>
            <a:r>
              <a:rPr lang="zh-CN" altLang="zh-CN" sz="2000" dirty="0"/>
              <a:t>天的气象数据对模型进行训练，并使用测试数据进行预测。要进行预测的这一天，没有刮北风，也不闷热，但是多云，天气预报没有说有雨。</a:t>
            </a:r>
            <a:endParaRPr lang="zh-CN" altLang="en-US" sz="20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5576" y="4725714"/>
            <a:ext cx="37814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850" y="3767138"/>
            <a:ext cx="16668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6581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6.2.1</a:t>
            </a:r>
            <a:r>
              <a:rPr lang="zh-CN" altLang="en-US" dirty="0"/>
              <a:t>伯努利朴素贝叶斯模型实现天气预测</a:t>
            </a:r>
            <a:endParaRPr lang="zh-CN" altLang="en-US" dirty="0"/>
          </a:p>
        </p:txBody>
      </p:sp>
      <p:sp>
        <p:nvSpPr>
          <p:cNvPr id="3" name="内容占位符 2"/>
          <p:cNvSpPr>
            <a:spLocks noGrp="1"/>
          </p:cNvSpPr>
          <p:nvPr>
            <p:ph idx="1"/>
          </p:nvPr>
        </p:nvSpPr>
        <p:spPr>
          <a:xfrm>
            <a:off x="838200" y="1652204"/>
            <a:ext cx="10515600" cy="1816209"/>
          </a:xfrm>
        </p:spPr>
        <p:txBody>
          <a:bodyPr>
            <a:normAutofit/>
          </a:bodyPr>
          <a:lstStyle/>
          <a:p>
            <a:r>
              <a:rPr lang="en-US" altLang="zh-CN" sz="2400" b="1" dirty="0"/>
              <a:t>3. </a:t>
            </a:r>
            <a:r>
              <a:rPr lang="zh-CN" altLang="zh-CN" sz="2400" b="1" dirty="0"/>
              <a:t>预测并分析预测</a:t>
            </a:r>
            <a:r>
              <a:rPr lang="zh-CN" altLang="zh-CN" sz="2400" b="1" dirty="0" smtClean="0"/>
              <a:t>结果</a:t>
            </a:r>
            <a:endParaRPr lang="en-US" altLang="zh-CN" sz="2400" b="1" dirty="0" smtClean="0"/>
          </a:p>
          <a:p>
            <a:r>
              <a:rPr lang="zh-CN" altLang="zh-CN" sz="2400" dirty="0"/>
              <a:t>给出另一天的天气情况，刮了北风，而且很闷热，但云量不多，同时天气预报说有雨，测试模型给出的预测结果和分类的概率。</a:t>
            </a:r>
            <a:endParaRPr lang="zh-CN" alt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990" y="3072174"/>
            <a:ext cx="2223431" cy="91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227" y="4402686"/>
            <a:ext cx="5373938" cy="95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7420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6.2.2 </a:t>
            </a:r>
            <a:r>
              <a:rPr lang="zh-CN" altLang="zh-CN" dirty="0"/>
              <a:t>高斯朴素贝叶斯实现连续值的分类</a:t>
            </a:r>
            <a:endParaRPr lang="zh-CN" altLang="en-US" dirty="0"/>
          </a:p>
        </p:txBody>
      </p:sp>
      <p:sp>
        <p:nvSpPr>
          <p:cNvPr id="3" name="内容占位符 2"/>
          <p:cNvSpPr>
            <a:spLocks noGrp="1"/>
          </p:cNvSpPr>
          <p:nvPr>
            <p:ph idx="1"/>
          </p:nvPr>
        </p:nvSpPr>
        <p:spPr>
          <a:xfrm>
            <a:off x="838200" y="1652204"/>
            <a:ext cx="10515600" cy="586499"/>
          </a:xfrm>
        </p:spPr>
        <p:txBody>
          <a:bodyPr>
            <a:normAutofit/>
          </a:bodyPr>
          <a:lstStyle/>
          <a:p>
            <a:r>
              <a:rPr lang="en-US" altLang="zh-CN" sz="2400" b="1" dirty="0"/>
              <a:t>1. </a:t>
            </a:r>
            <a:r>
              <a:rPr lang="zh-CN" altLang="zh-CN" sz="2400" b="1" dirty="0"/>
              <a:t>准备数据集并用</a:t>
            </a:r>
            <a:r>
              <a:rPr lang="en-US" altLang="zh-CN" sz="2400" b="1" dirty="0" err="1"/>
              <a:t>BernoulliNB</a:t>
            </a:r>
            <a:r>
              <a:rPr lang="zh-CN" altLang="zh-CN" sz="2400" b="1" dirty="0"/>
              <a:t>类进行分类</a:t>
            </a:r>
            <a:endParaRPr lang="zh-CN" alt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834" y="2211771"/>
            <a:ext cx="47244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7420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6.2.2 </a:t>
            </a:r>
            <a:r>
              <a:rPr lang="zh-CN" altLang="zh-CN" dirty="0"/>
              <a:t>高斯朴素贝叶斯实现连续值的分类</a:t>
            </a:r>
            <a:endParaRPr lang="zh-CN" altLang="en-US" dirty="0"/>
          </a:p>
        </p:txBody>
      </p:sp>
      <p:sp>
        <p:nvSpPr>
          <p:cNvPr id="3" name="内容占位符 2"/>
          <p:cNvSpPr>
            <a:spLocks noGrp="1"/>
          </p:cNvSpPr>
          <p:nvPr>
            <p:ph idx="1"/>
          </p:nvPr>
        </p:nvSpPr>
        <p:spPr>
          <a:xfrm>
            <a:off x="838200" y="1652205"/>
            <a:ext cx="10515600" cy="964872"/>
          </a:xfrm>
        </p:spPr>
        <p:txBody>
          <a:bodyPr>
            <a:normAutofit/>
          </a:bodyPr>
          <a:lstStyle/>
          <a:p>
            <a:r>
              <a:rPr lang="en-US" altLang="zh-CN" sz="2400" b="1" dirty="0"/>
              <a:t>2. </a:t>
            </a:r>
            <a:r>
              <a:rPr lang="zh-CN" altLang="zh-CN" sz="2400" b="1" dirty="0"/>
              <a:t>使用高斯朴素贝叶斯模型进行分类</a:t>
            </a:r>
            <a:endParaRPr lang="zh-CN" alt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9185" y="2195020"/>
            <a:ext cx="498157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831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6.2.3 </a:t>
            </a:r>
            <a:r>
              <a:rPr lang="zh-CN" altLang="zh-CN" sz="4000" dirty="0"/>
              <a:t>多项式朴素贝叶斯实现离散特征的分类</a:t>
            </a:r>
            <a:endParaRPr lang="zh-CN" altLang="en-US" sz="4000" dirty="0"/>
          </a:p>
        </p:txBody>
      </p:sp>
      <p:sp>
        <p:nvSpPr>
          <p:cNvPr id="3" name="内容占位符 2"/>
          <p:cNvSpPr>
            <a:spLocks noGrp="1"/>
          </p:cNvSpPr>
          <p:nvPr>
            <p:ph idx="1"/>
          </p:nvPr>
        </p:nvSpPr>
        <p:spPr>
          <a:xfrm>
            <a:off x="838200" y="1652204"/>
            <a:ext cx="10515600" cy="1816209"/>
          </a:xfrm>
        </p:spPr>
        <p:txBody>
          <a:bodyPr>
            <a:normAutofit/>
          </a:bodyPr>
          <a:lstStyle/>
          <a:p>
            <a:r>
              <a:rPr lang="en-US" altLang="zh-CN" sz="2400" b="1" dirty="0"/>
              <a:t>1. </a:t>
            </a:r>
            <a:r>
              <a:rPr lang="zh-CN" altLang="zh-CN" sz="2400" b="1" dirty="0"/>
              <a:t>使用多项式朴素贝叶斯模型进行分类</a:t>
            </a:r>
            <a:endParaRPr lang="zh-CN" alt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950" y="2181882"/>
            <a:ext cx="53721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831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13"/>
          <p:cNvGrpSpPr/>
          <p:nvPr/>
        </p:nvGrpSpPr>
        <p:grpSpPr bwMode="auto">
          <a:xfrm>
            <a:off x="2447925" y="2501900"/>
            <a:ext cx="7296150" cy="981075"/>
            <a:chOff x="0" y="135717"/>
            <a:chExt cx="4331070" cy="582450"/>
          </a:xfrm>
        </p:grpSpPr>
        <p:sp>
          <p:nvSpPr>
            <p:cNvPr id="5126" name="任意多边形 45"/>
            <p:cNvSpPr/>
            <p:nvPr/>
          </p:nvSpPr>
          <p:spPr bwMode="auto">
            <a:xfrm>
              <a:off x="21207" y="616567"/>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7" name="任意多边形 126"/>
            <p:cNvSpPr/>
            <p:nvPr/>
          </p:nvSpPr>
          <p:spPr bwMode="auto">
            <a:xfrm>
              <a:off x="1439654" y="616567"/>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8" name="文本框 69"/>
            <p:cNvSpPr txBox="1">
              <a:spLocks noChangeArrowheads="1"/>
            </p:cNvSpPr>
            <p:nvPr/>
          </p:nvSpPr>
          <p:spPr bwMode="auto">
            <a:xfrm>
              <a:off x="1591673" y="135717"/>
              <a:ext cx="2568758" cy="42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4000" b="1" dirty="0">
                  <a:solidFill>
                    <a:srgbClr val="262626"/>
                  </a:solidFill>
                  <a:latin typeface="微软雅黑" panose="020B0503020204020204" pitchFamily="34" charset="-122"/>
                  <a:ea typeface="微软雅黑" panose="020B0503020204020204" pitchFamily="34" charset="-122"/>
                </a:rPr>
                <a:t>项目知识准备</a:t>
              </a:r>
              <a:endParaRPr lang="zh-CN" altLang="zh-CN" sz="4000" b="1" dirty="0">
                <a:solidFill>
                  <a:srgbClr val="262626"/>
                </a:solidFill>
                <a:latin typeface="微软雅黑" panose="020B0503020204020204" pitchFamily="34" charset="-122"/>
                <a:ea typeface="微软雅黑" panose="020B0503020204020204" pitchFamily="34" charset="-122"/>
              </a:endParaRPr>
            </a:p>
          </p:txBody>
        </p:sp>
        <p:sp>
          <p:nvSpPr>
            <p:cNvPr id="5129" name="文本框 69"/>
            <p:cNvSpPr txBox="1">
              <a:spLocks noChangeArrowheads="1"/>
            </p:cNvSpPr>
            <p:nvPr/>
          </p:nvSpPr>
          <p:spPr bwMode="auto">
            <a:xfrm>
              <a:off x="0" y="146159"/>
              <a:ext cx="1329134" cy="45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4400" b="1">
                  <a:solidFill>
                    <a:srgbClr val="262626"/>
                  </a:solidFill>
                  <a:latin typeface="微软雅黑" panose="020B0503020204020204" pitchFamily="34" charset="-122"/>
                  <a:ea typeface="微软雅黑" panose="020B0503020204020204" pitchFamily="34" charset="-122"/>
                </a:rPr>
                <a:t>第一节</a:t>
              </a:r>
            </a:p>
          </p:txBody>
        </p:sp>
      </p:gr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6.2.3 </a:t>
            </a:r>
            <a:r>
              <a:rPr lang="zh-CN" altLang="zh-CN" sz="4000" dirty="0"/>
              <a:t>多项式朴素贝叶斯实现离散特征的分类</a:t>
            </a:r>
            <a:endParaRPr lang="zh-CN" altLang="en-US" sz="4000" dirty="0"/>
          </a:p>
        </p:txBody>
      </p:sp>
      <p:sp>
        <p:nvSpPr>
          <p:cNvPr id="3" name="内容占位符 2"/>
          <p:cNvSpPr>
            <a:spLocks noGrp="1"/>
          </p:cNvSpPr>
          <p:nvPr>
            <p:ph idx="1"/>
          </p:nvPr>
        </p:nvSpPr>
        <p:spPr>
          <a:xfrm>
            <a:off x="838200" y="1652204"/>
            <a:ext cx="10515600" cy="1816209"/>
          </a:xfrm>
        </p:spPr>
        <p:txBody>
          <a:bodyPr>
            <a:normAutofit/>
          </a:bodyPr>
          <a:lstStyle/>
          <a:p>
            <a:r>
              <a:rPr lang="en-US" altLang="zh-CN" sz="2400" b="1" dirty="0"/>
              <a:t>2. </a:t>
            </a:r>
            <a:r>
              <a:rPr lang="zh-CN" altLang="zh-CN" sz="2400" b="1" dirty="0"/>
              <a:t>数值离散化处理后重新拟合模型进行</a:t>
            </a:r>
            <a:r>
              <a:rPr lang="zh-CN" altLang="zh-CN" sz="2400" b="1" dirty="0" smtClean="0"/>
              <a:t>分类</a:t>
            </a:r>
            <a:endParaRPr lang="zh-CN" altLang="zh-CN"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8798" y="2045905"/>
            <a:ext cx="552450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2566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13"/>
          <p:cNvGrpSpPr/>
          <p:nvPr/>
        </p:nvGrpSpPr>
        <p:grpSpPr bwMode="auto">
          <a:xfrm>
            <a:off x="2447925" y="2501900"/>
            <a:ext cx="8103235" cy="981075"/>
            <a:chOff x="0" y="135717"/>
            <a:chExt cx="4331070" cy="582450"/>
          </a:xfrm>
        </p:grpSpPr>
        <p:sp>
          <p:nvSpPr>
            <p:cNvPr id="5126" name="任意多边形 45"/>
            <p:cNvSpPr/>
            <p:nvPr/>
          </p:nvSpPr>
          <p:spPr bwMode="auto">
            <a:xfrm>
              <a:off x="21207" y="616567"/>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7" name="任意多边形 126"/>
            <p:cNvSpPr/>
            <p:nvPr/>
          </p:nvSpPr>
          <p:spPr bwMode="auto">
            <a:xfrm>
              <a:off x="1439654" y="616567"/>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8" name="文本框 69"/>
            <p:cNvSpPr txBox="1">
              <a:spLocks noChangeArrowheads="1"/>
            </p:cNvSpPr>
            <p:nvPr/>
          </p:nvSpPr>
          <p:spPr bwMode="auto">
            <a:xfrm>
              <a:off x="1591673" y="135717"/>
              <a:ext cx="2568758" cy="41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4000" b="1" dirty="0">
                  <a:solidFill>
                    <a:srgbClr val="262626"/>
                  </a:solidFill>
                  <a:latin typeface="微软雅黑" panose="020B0503020204020204" pitchFamily="34" charset="-122"/>
                  <a:ea typeface="微软雅黑" panose="020B0503020204020204" pitchFamily="34" charset="-122"/>
                </a:rPr>
                <a:t>项目拓展</a:t>
              </a:r>
              <a:endParaRPr lang="zh-CN" altLang="zh-CN" sz="4000" b="1" dirty="0">
                <a:solidFill>
                  <a:srgbClr val="262626"/>
                </a:solidFill>
                <a:latin typeface="微软雅黑" panose="020B0503020204020204" pitchFamily="34" charset="-122"/>
                <a:ea typeface="微软雅黑" panose="020B0503020204020204" pitchFamily="34" charset="-122"/>
              </a:endParaRPr>
            </a:p>
          </p:txBody>
        </p:sp>
        <p:sp>
          <p:nvSpPr>
            <p:cNvPr id="5129" name="文本框 69"/>
            <p:cNvSpPr txBox="1">
              <a:spLocks noChangeArrowheads="1"/>
            </p:cNvSpPr>
            <p:nvPr/>
          </p:nvSpPr>
          <p:spPr bwMode="auto">
            <a:xfrm>
              <a:off x="0" y="146159"/>
              <a:ext cx="1329134" cy="456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4400" b="1">
                  <a:solidFill>
                    <a:srgbClr val="262626"/>
                  </a:solidFill>
                  <a:latin typeface="微软雅黑" panose="020B0503020204020204" pitchFamily="34" charset="-122"/>
                  <a:ea typeface="微软雅黑" panose="020B0503020204020204" pitchFamily="34" charset="-122"/>
                </a:rPr>
                <a:t>第三节</a:t>
              </a:r>
            </a:p>
          </p:txBody>
        </p:sp>
      </p:gr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直角三角形 4"/>
          <p:cNvSpPr>
            <a:spLocks noChangeArrowheads="1"/>
          </p:cNvSpPr>
          <p:nvPr/>
        </p:nvSpPr>
        <p:spPr bwMode="auto">
          <a:xfrm rot="-5400000">
            <a:off x="11830050" y="6515100"/>
            <a:ext cx="273050" cy="273050"/>
          </a:xfrm>
          <a:prstGeom prst="rtTriangle">
            <a:avLst/>
          </a:prstGeom>
          <a:solidFill>
            <a:srgbClr val="E5AA5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标题 1"/>
          <p:cNvSpPr>
            <a:spLocks noGrp="1"/>
          </p:cNvSpPr>
          <p:nvPr>
            <p:ph type="title"/>
          </p:nvPr>
        </p:nvSpPr>
        <p:spPr/>
        <p:txBody>
          <a:bodyPr>
            <a:normAutofit/>
          </a:bodyPr>
          <a:lstStyle/>
          <a:p>
            <a:r>
              <a:rPr lang="zh-CN" altLang="en-US" dirty="0">
                <a:sym typeface="+mn-lt"/>
              </a:rPr>
              <a:t>项目拓展</a:t>
            </a:r>
            <a:r>
              <a:rPr lang="en-US" altLang="zh-CN" dirty="0">
                <a:sym typeface="+mn-lt"/>
              </a:rPr>
              <a:t>——</a:t>
            </a:r>
            <a:r>
              <a:rPr lang="zh-CN" altLang="en-US" dirty="0">
                <a:sym typeface="+mn-lt"/>
              </a:rPr>
              <a:t>估算个人年收入等级</a:t>
            </a:r>
            <a:endParaRPr lang="zh-CN" altLang="en-US" dirty="0">
              <a:sym typeface="+mn-lt"/>
            </a:endParaRPr>
          </a:p>
        </p:txBody>
      </p:sp>
      <p:sp>
        <p:nvSpPr>
          <p:cNvPr id="4" name="文本框 3"/>
          <p:cNvSpPr txBox="1"/>
          <p:nvPr/>
        </p:nvSpPr>
        <p:spPr>
          <a:xfrm>
            <a:off x="1965675" y="1262773"/>
            <a:ext cx="7824711" cy="3046988"/>
          </a:xfrm>
          <a:prstGeom prst="rect">
            <a:avLst/>
          </a:prstGeom>
          <a:noFill/>
        </p:spPr>
        <p:txBody>
          <a:bodyPr wrap="square" rtlCol="0" anchor="t">
            <a:spAutoFit/>
          </a:bodyPr>
          <a:lstStyle/>
          <a:p>
            <a:pPr marL="457200" indent="-457200">
              <a:lnSpc>
                <a:spcPct val="200000"/>
              </a:lnSpc>
              <a:buAutoNum type="arabicPeriod"/>
            </a:pP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数据准备</a:t>
            </a:r>
            <a:endPar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a:lnSpc>
                <a:spcPct val="200000"/>
              </a:lnSpc>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2.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将数据集进行数据转换并编码</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处理</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a:lnSpc>
                <a:spcPct val="200000"/>
              </a:lnSpc>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3.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使用高斯朴素贝叶斯进行</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建模</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a:lnSpc>
                <a:spcPct val="200000"/>
              </a:lnSpc>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4.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用模型进行</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预测</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p:txBody>
      </p:sp>
    </p:spTree>
    <p:extLst>
      <p:ext uri="{BB962C8B-B14F-4D97-AF65-F5344CB8AC3E}">
        <p14:creationId xmlns:p14="http://schemas.microsoft.com/office/powerpoint/2010/main" val="61194715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stretch>
            <a:fillRect/>
          </a:stretch>
        </p:blipFill>
        <p:spPr>
          <a:xfrm>
            <a:off x="-48082" y="0"/>
            <a:ext cx="12240082" cy="7650051"/>
          </a:xfrm>
          <a:prstGeom prst="rect">
            <a:avLst/>
          </a:prstGeom>
        </p:spPr>
      </p:pic>
      <p:sp>
        <p:nvSpPr>
          <p:cNvPr id="14" name="任意多边形 13"/>
          <p:cNvSpPr/>
          <p:nvPr/>
        </p:nvSpPr>
        <p:spPr>
          <a:xfrm rot="2968493">
            <a:off x="7178043" y="341404"/>
            <a:ext cx="6571333" cy="8927004"/>
          </a:xfrm>
          <a:custGeom>
            <a:avLst/>
            <a:gdLst>
              <a:gd name="connsiteX0" fmla="*/ 0 w 6571333"/>
              <a:gd name="connsiteY0" fmla="*/ 846961 h 8927004"/>
              <a:gd name="connsiteX1" fmla="*/ 724016 w 6571333"/>
              <a:gd name="connsiteY1" fmla="*/ 0 h 8927004"/>
              <a:gd name="connsiteX2" fmla="*/ 6571333 w 6571333"/>
              <a:gd name="connsiteY2" fmla="*/ 4998514 h 8927004"/>
              <a:gd name="connsiteX3" fmla="*/ 3213105 w 6571333"/>
              <a:gd name="connsiteY3" fmla="*/ 8927004 h 8927004"/>
              <a:gd name="connsiteX4" fmla="*/ 0 w 6571333"/>
              <a:gd name="connsiteY4" fmla="*/ 8927004 h 8927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1333" h="8927004">
                <a:moveTo>
                  <a:pt x="0" y="846961"/>
                </a:moveTo>
                <a:lnTo>
                  <a:pt x="724016" y="0"/>
                </a:lnTo>
                <a:lnTo>
                  <a:pt x="6571333" y="4998514"/>
                </a:lnTo>
                <a:lnTo>
                  <a:pt x="3213105" y="8927004"/>
                </a:lnTo>
                <a:lnTo>
                  <a:pt x="0" y="8927004"/>
                </a:lnTo>
                <a:close/>
              </a:path>
            </a:pathLst>
          </a:custGeom>
          <a:solidFill>
            <a:srgbClr val="D76739">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7485999" y="4658673"/>
            <a:ext cx="3448701" cy="923330"/>
          </a:xfrm>
          <a:prstGeom prst="rect">
            <a:avLst/>
          </a:prstGeom>
          <a:noFill/>
        </p:spPr>
        <p:txBody>
          <a:bodyPr wrap="square" rtlCol="0">
            <a:spAutoFit/>
          </a:bodyPr>
          <a:lstStyle/>
          <a:p>
            <a:pPr algn="dist"/>
            <a:r>
              <a:rPr lang="zh-CN" altLang="en-US" sz="5400" b="1" dirty="0" smtClean="0">
                <a:solidFill>
                  <a:schemeClr val="bg1"/>
                </a:solidFill>
                <a:latin typeface="微软雅黑" panose="020B0503020204020204" pitchFamily="34" charset="-122"/>
                <a:ea typeface="微软雅黑" panose="020B0503020204020204" pitchFamily="34" charset="-122"/>
              </a:rPr>
              <a:t>谢谢聆听</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7762549" y="5582003"/>
            <a:ext cx="2895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071991" y="5620103"/>
            <a:ext cx="4352915" cy="307777"/>
          </a:xfrm>
          <a:prstGeom prst="rect">
            <a:avLst/>
          </a:prstGeom>
        </p:spPr>
        <p:txBody>
          <a:bodyPr wrap="square">
            <a:spAutoFit/>
          </a:bodyPr>
          <a:lstStyle/>
          <a:p>
            <a:pPr algn="dist"/>
            <a:r>
              <a:rPr lang="en-US" altLang="zh-CN" sz="1400" dirty="0" smtClean="0">
                <a:solidFill>
                  <a:schemeClr val="bg1"/>
                </a:solidFill>
                <a:latin typeface="+mj-ea"/>
                <a:ea typeface="+mj-ea"/>
              </a:rPr>
              <a:t>THANKS FOR YOUR ATTENTION</a:t>
            </a:r>
            <a:endParaRPr lang="zh-CN" altLang="en-US" sz="1400" dirty="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直角三角形 4"/>
          <p:cNvSpPr>
            <a:spLocks noChangeArrowheads="1"/>
          </p:cNvSpPr>
          <p:nvPr/>
        </p:nvSpPr>
        <p:spPr bwMode="auto">
          <a:xfrm rot="-5400000">
            <a:off x="11830050" y="6515100"/>
            <a:ext cx="273050" cy="273050"/>
          </a:xfrm>
          <a:prstGeom prst="rtTriangle">
            <a:avLst/>
          </a:prstGeom>
          <a:solidFill>
            <a:srgbClr val="E5AA5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标题 1"/>
          <p:cNvSpPr>
            <a:spLocks noGrp="1"/>
          </p:cNvSpPr>
          <p:nvPr>
            <p:ph type="title"/>
          </p:nvPr>
        </p:nvSpPr>
        <p:spPr/>
        <p:txBody>
          <a:bodyPr>
            <a:normAutofit/>
          </a:bodyPr>
          <a:lstStyle/>
          <a:p>
            <a:r>
              <a:rPr lang="zh-CN" altLang="en-US" dirty="0">
                <a:latin typeface="微软雅黑" panose="020B0503020204020204" pitchFamily="34" charset="-122"/>
              </a:rPr>
              <a:t>项目知识</a:t>
            </a:r>
            <a:r>
              <a:rPr lang="zh-CN" altLang="en-US" dirty="0" smtClean="0">
                <a:latin typeface="微软雅黑" panose="020B0503020204020204" pitchFamily="34" charset="-122"/>
              </a:rPr>
              <a:t>准备</a:t>
            </a:r>
            <a:endParaRPr lang="zh-CN" altLang="en-US" dirty="0"/>
          </a:p>
        </p:txBody>
      </p:sp>
      <p:sp>
        <p:nvSpPr>
          <p:cNvPr id="3" name="文本框 2"/>
          <p:cNvSpPr txBox="1"/>
          <p:nvPr/>
        </p:nvSpPr>
        <p:spPr>
          <a:xfrm>
            <a:off x="1451923" y="1586107"/>
            <a:ext cx="9493885" cy="3416320"/>
          </a:xfrm>
          <a:prstGeom prst="rect">
            <a:avLst/>
          </a:prstGeom>
          <a:noFill/>
        </p:spPr>
        <p:txBody>
          <a:bodyPr wrap="square" rtlCol="0" anchor="t">
            <a:spAutoFit/>
          </a:bodyPr>
          <a:lstStyle/>
          <a:p>
            <a:pPr>
              <a:lnSpc>
                <a:spcPct val="150000"/>
              </a:lnSpc>
            </a:pPr>
            <a:r>
              <a:rPr lang="en-US" altLang="zh-CN" sz="3600" b="1" dirty="0">
                <a:effectLst>
                  <a:outerShdw blurRad="38100" dist="19050" dir="2700000" algn="tl" rotWithShape="0">
                    <a:schemeClr val="dk1">
                      <a:alpha val="40000"/>
                    </a:schemeClr>
                  </a:outerShdw>
                </a:effectLst>
                <a:sym typeface="+mn-ea"/>
              </a:rPr>
              <a:t>6.1.1</a:t>
            </a:r>
            <a:r>
              <a:rPr lang="zh-CN" altLang="en-US" sz="3600" b="1" dirty="0">
                <a:effectLst>
                  <a:outerShdw blurRad="38100" dist="19050" dir="2700000" algn="tl" rotWithShape="0">
                    <a:schemeClr val="dk1">
                      <a:alpha val="40000"/>
                    </a:schemeClr>
                  </a:outerShdw>
                </a:effectLst>
                <a:sym typeface="+mn-ea"/>
              </a:rPr>
              <a:t>朴素贝叶斯</a:t>
            </a:r>
            <a:r>
              <a:rPr lang="zh-CN" altLang="en-US" sz="3600" b="1" dirty="0" smtClean="0">
                <a:effectLst>
                  <a:outerShdw blurRad="38100" dist="19050" dir="2700000" algn="tl" rotWithShape="0">
                    <a:schemeClr val="dk1">
                      <a:alpha val="40000"/>
                    </a:schemeClr>
                  </a:outerShdw>
                </a:effectLst>
                <a:sym typeface="+mn-ea"/>
              </a:rPr>
              <a:t>原理</a:t>
            </a:r>
            <a:endParaRPr lang="en-US" altLang="zh-CN" sz="3600" b="1" dirty="0" smtClean="0">
              <a:effectLst>
                <a:outerShdw blurRad="38100" dist="19050" dir="2700000" algn="tl" rotWithShape="0">
                  <a:schemeClr val="dk1">
                    <a:alpha val="40000"/>
                  </a:schemeClr>
                </a:outerShdw>
              </a:effectLst>
              <a:sym typeface="+mn-ea"/>
            </a:endParaRPr>
          </a:p>
          <a:p>
            <a:pPr>
              <a:lnSpc>
                <a:spcPct val="150000"/>
              </a:lnSpc>
            </a:pPr>
            <a:r>
              <a:rPr lang="en-US" altLang="zh-CN" sz="3600" b="1" dirty="0">
                <a:effectLst>
                  <a:outerShdw blurRad="38100" dist="19050" dir="2700000" algn="tl" rotWithShape="0">
                    <a:schemeClr val="dk1">
                      <a:alpha val="40000"/>
                    </a:schemeClr>
                  </a:outerShdw>
                </a:effectLst>
                <a:sym typeface="+mn-ea"/>
              </a:rPr>
              <a:t>6.1.2</a:t>
            </a:r>
            <a:r>
              <a:rPr lang="zh-CN" altLang="en-US" sz="3600" b="1" dirty="0">
                <a:effectLst>
                  <a:outerShdw blurRad="38100" dist="19050" dir="2700000" algn="tl" rotWithShape="0">
                    <a:schemeClr val="dk1">
                      <a:alpha val="40000"/>
                    </a:schemeClr>
                  </a:outerShdw>
                </a:effectLst>
                <a:sym typeface="+mn-ea"/>
              </a:rPr>
              <a:t>伯努利朴素贝叶斯</a:t>
            </a:r>
            <a:r>
              <a:rPr lang="zh-CN" altLang="en-US" sz="3600" b="1" dirty="0" smtClean="0">
                <a:effectLst>
                  <a:outerShdw blurRad="38100" dist="19050" dir="2700000" algn="tl" rotWithShape="0">
                    <a:schemeClr val="dk1">
                      <a:alpha val="40000"/>
                    </a:schemeClr>
                  </a:outerShdw>
                </a:effectLst>
                <a:sym typeface="+mn-ea"/>
              </a:rPr>
              <a:t>算法</a:t>
            </a:r>
            <a:endParaRPr lang="en-US" altLang="zh-CN" sz="3600" b="1" dirty="0" smtClean="0">
              <a:effectLst>
                <a:outerShdw blurRad="38100" dist="19050" dir="2700000" algn="tl" rotWithShape="0">
                  <a:schemeClr val="dk1">
                    <a:alpha val="40000"/>
                  </a:schemeClr>
                </a:outerShdw>
              </a:effectLst>
              <a:sym typeface="+mn-ea"/>
            </a:endParaRPr>
          </a:p>
          <a:p>
            <a:pPr>
              <a:lnSpc>
                <a:spcPct val="150000"/>
              </a:lnSpc>
            </a:pPr>
            <a:r>
              <a:rPr lang="en-US" altLang="zh-CN" sz="3600" b="1" dirty="0">
                <a:effectLst>
                  <a:outerShdw blurRad="38100" dist="19050" dir="2700000" algn="tl" rotWithShape="0">
                    <a:schemeClr val="dk1">
                      <a:alpha val="40000"/>
                    </a:schemeClr>
                  </a:outerShdw>
                </a:effectLst>
                <a:sym typeface="+mn-ea"/>
              </a:rPr>
              <a:t>6.1.3</a:t>
            </a:r>
            <a:r>
              <a:rPr lang="zh-CN" altLang="en-US" sz="3600" b="1" dirty="0">
                <a:effectLst>
                  <a:outerShdw blurRad="38100" dist="19050" dir="2700000" algn="tl" rotWithShape="0">
                    <a:schemeClr val="dk1">
                      <a:alpha val="40000"/>
                    </a:schemeClr>
                  </a:outerShdw>
                </a:effectLst>
                <a:sym typeface="+mn-ea"/>
              </a:rPr>
              <a:t>高斯朴素贝叶斯算法</a:t>
            </a:r>
            <a:endParaRPr lang="en-US" altLang="zh-CN" sz="3600" b="1" dirty="0">
              <a:effectLst>
                <a:outerShdw blurRad="38100" dist="19050" dir="2700000" algn="tl" rotWithShape="0">
                  <a:schemeClr val="dk1">
                    <a:alpha val="40000"/>
                  </a:schemeClr>
                </a:outerShdw>
              </a:effectLst>
              <a:sym typeface="+mn-ea"/>
            </a:endParaRPr>
          </a:p>
          <a:p>
            <a:pPr>
              <a:lnSpc>
                <a:spcPct val="150000"/>
              </a:lnSpc>
            </a:pPr>
            <a:r>
              <a:rPr lang="en-US" altLang="zh-CN" sz="3600" b="1" dirty="0">
                <a:effectLst>
                  <a:outerShdw blurRad="38100" dist="19050" dir="2700000" algn="tl" rotWithShape="0">
                    <a:schemeClr val="dk1">
                      <a:alpha val="40000"/>
                    </a:schemeClr>
                  </a:outerShdw>
                </a:effectLst>
                <a:sym typeface="+mn-ea"/>
              </a:rPr>
              <a:t>6.1.4</a:t>
            </a:r>
            <a:r>
              <a:rPr lang="zh-CN" altLang="en-US" sz="3600" b="1" dirty="0">
                <a:effectLst>
                  <a:outerShdw blurRad="38100" dist="19050" dir="2700000" algn="tl" rotWithShape="0">
                    <a:schemeClr val="dk1">
                      <a:alpha val="40000"/>
                    </a:schemeClr>
                  </a:outerShdw>
                </a:effectLst>
                <a:sym typeface="+mn-ea"/>
              </a:rPr>
              <a:t>多项式朴素贝叶斯算法</a:t>
            </a:r>
            <a:endParaRPr lang="zh-CN" altLang="en-US" sz="3600" b="1" dirty="0">
              <a:effectLst>
                <a:outerShdw blurRad="38100" dist="19050" dir="2700000" algn="tl" rotWithShape="0">
                  <a:schemeClr val="dk1">
                    <a:alpha val="40000"/>
                  </a:schemeClr>
                </a:outerShdw>
              </a:effectLst>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fontScale="90000"/>
          </a:bodyPr>
          <a:lstStyle/>
          <a:p>
            <a:pPr>
              <a:lnSpc>
                <a:spcPct val="150000"/>
              </a:lnSpc>
            </a:pPr>
            <a:r>
              <a:rPr lang="en-US" altLang="zh-CN" b="1" dirty="0">
                <a:effectLst>
                  <a:outerShdw blurRad="38100" dist="19050" dir="2700000" algn="tl" rotWithShape="0">
                    <a:schemeClr val="dk1">
                      <a:alpha val="40000"/>
                    </a:schemeClr>
                  </a:outerShdw>
                </a:effectLst>
                <a:sym typeface="+mn-ea"/>
              </a:rPr>
              <a:t>6.1.1</a:t>
            </a:r>
            <a:r>
              <a:rPr lang="zh-CN" altLang="en-US" b="1" dirty="0">
                <a:effectLst>
                  <a:outerShdw blurRad="38100" dist="19050" dir="2700000" algn="tl" rotWithShape="0">
                    <a:schemeClr val="dk1">
                      <a:alpha val="40000"/>
                    </a:schemeClr>
                  </a:outerShdw>
                </a:effectLst>
                <a:sym typeface="+mn-ea"/>
              </a:rPr>
              <a:t>朴素贝叶斯原理</a:t>
            </a:r>
            <a:endParaRPr lang="en-US" altLang="zh-CN" b="1" dirty="0">
              <a:effectLst>
                <a:outerShdw blurRad="38100" dist="19050" dir="2700000" algn="tl" rotWithShape="0">
                  <a:schemeClr val="dk1">
                    <a:alpha val="40000"/>
                  </a:schemeClr>
                </a:outerShdw>
              </a:effectLst>
              <a:sym typeface="+mn-ea"/>
            </a:endParaRPr>
          </a:p>
        </p:txBody>
      </p:sp>
      <p:sp>
        <p:nvSpPr>
          <p:cNvPr id="4" name="内容占位符 3"/>
          <p:cNvSpPr>
            <a:spLocks noGrp="1"/>
          </p:cNvSpPr>
          <p:nvPr>
            <p:ph idx="1"/>
          </p:nvPr>
        </p:nvSpPr>
        <p:spPr>
          <a:xfrm>
            <a:off x="402334" y="1385232"/>
            <a:ext cx="11166779" cy="4041299"/>
          </a:xfrm>
          <a:noFill/>
        </p:spPr>
        <p:txBody>
          <a:bodyPr wrap="square" rtlCol="0" anchor="t">
            <a:spAutoFit/>
          </a:bodyPr>
          <a:lstStyle/>
          <a:p>
            <a:pPr marL="0" lvl="1">
              <a:lnSpc>
                <a:spcPct val="150000"/>
              </a:lnSpc>
            </a:pPr>
            <a:r>
              <a:rPr lang="en-US" altLang="zh-CN" sz="2400" b="1" dirty="0">
                <a:effectLst>
                  <a:outerShdw blurRad="38100" dist="19050" dir="2700000" algn="tl" rotWithShape="0">
                    <a:schemeClr val="dk1">
                      <a:alpha val="40000"/>
                    </a:schemeClr>
                  </a:outerShdw>
                </a:effectLst>
                <a:latin typeface="+mn-lt"/>
                <a:ea typeface="+mn-ea"/>
              </a:rPr>
              <a:t>1.	</a:t>
            </a:r>
            <a:r>
              <a:rPr lang="zh-CN" altLang="en-US" sz="2400" b="1" dirty="0">
                <a:effectLst>
                  <a:outerShdw blurRad="38100" dist="19050" dir="2700000" algn="tl" rotWithShape="0">
                    <a:schemeClr val="dk1">
                      <a:alpha val="40000"/>
                    </a:schemeClr>
                  </a:outerShdw>
                </a:effectLst>
                <a:latin typeface="+mn-lt"/>
                <a:ea typeface="+mn-ea"/>
              </a:rPr>
              <a:t>贝叶斯定理</a:t>
            </a:r>
          </a:p>
          <a:p>
            <a:pPr marL="457200" lvl="2">
              <a:lnSpc>
                <a:spcPct val="150000"/>
              </a:lnSpc>
            </a:pPr>
            <a:r>
              <a:rPr lang="zh-CN" altLang="en-US" sz="2400" b="1" dirty="0">
                <a:effectLst>
                  <a:outerShdw blurRad="38100" dist="19050" dir="2700000" algn="tl" rotWithShape="0">
                    <a:schemeClr val="dk1">
                      <a:alpha val="40000"/>
                    </a:schemeClr>
                  </a:outerShdw>
                </a:effectLst>
                <a:latin typeface="+mn-lt"/>
                <a:ea typeface="+mn-ea"/>
              </a:rPr>
              <a:t>贝叶斯定理是描述随机事件</a:t>
            </a:r>
            <a:r>
              <a:rPr lang="en-US" altLang="zh-CN" sz="2400" b="1" dirty="0">
                <a:effectLst>
                  <a:outerShdw blurRad="38100" dist="19050" dir="2700000" algn="tl" rotWithShape="0">
                    <a:schemeClr val="dk1">
                      <a:alpha val="40000"/>
                    </a:schemeClr>
                  </a:outerShdw>
                </a:effectLst>
                <a:latin typeface="+mn-lt"/>
                <a:ea typeface="+mn-ea"/>
              </a:rPr>
              <a:t>N</a:t>
            </a:r>
            <a:r>
              <a:rPr lang="zh-CN" altLang="en-US" sz="2400" b="1" dirty="0">
                <a:effectLst>
                  <a:outerShdw blurRad="38100" dist="19050" dir="2700000" algn="tl" rotWithShape="0">
                    <a:schemeClr val="dk1">
                      <a:alpha val="40000"/>
                    </a:schemeClr>
                  </a:outerShdw>
                </a:effectLst>
                <a:latin typeface="+mn-lt"/>
                <a:ea typeface="+mn-ea"/>
              </a:rPr>
              <a:t>和</a:t>
            </a:r>
            <a:r>
              <a:rPr lang="en-US" altLang="zh-CN" sz="2400" b="1" dirty="0">
                <a:effectLst>
                  <a:outerShdw blurRad="38100" dist="19050" dir="2700000" algn="tl" rotWithShape="0">
                    <a:schemeClr val="dk1">
                      <a:alpha val="40000"/>
                    </a:schemeClr>
                  </a:outerShdw>
                </a:effectLst>
                <a:latin typeface="+mn-lt"/>
                <a:ea typeface="+mn-ea"/>
              </a:rPr>
              <a:t>B</a:t>
            </a:r>
            <a:r>
              <a:rPr lang="zh-CN" altLang="en-US" sz="2400" b="1" dirty="0">
                <a:effectLst>
                  <a:outerShdw blurRad="38100" dist="19050" dir="2700000" algn="tl" rotWithShape="0">
                    <a:schemeClr val="dk1">
                      <a:alpha val="40000"/>
                    </a:schemeClr>
                  </a:outerShdw>
                </a:effectLst>
                <a:latin typeface="+mn-lt"/>
                <a:ea typeface="+mn-ea"/>
              </a:rPr>
              <a:t>的条件概率</a:t>
            </a:r>
            <a:r>
              <a:rPr lang="en-US" altLang="zh-CN" sz="2400" b="1" dirty="0">
                <a:effectLst>
                  <a:outerShdw blurRad="38100" dist="19050" dir="2700000" algn="tl" rotWithShape="0">
                    <a:schemeClr val="dk1">
                      <a:alpha val="40000"/>
                    </a:schemeClr>
                  </a:outerShdw>
                </a:effectLst>
                <a:latin typeface="+mn-lt"/>
                <a:ea typeface="+mn-ea"/>
              </a:rPr>
              <a:t>(</a:t>
            </a:r>
            <a:r>
              <a:rPr lang="zh-CN" altLang="en-US" sz="2400" b="1" dirty="0">
                <a:effectLst>
                  <a:outerShdw blurRad="38100" dist="19050" dir="2700000" algn="tl" rotWithShape="0">
                    <a:schemeClr val="dk1">
                      <a:alpha val="40000"/>
                    </a:schemeClr>
                  </a:outerShdw>
                </a:effectLst>
                <a:latin typeface="+mn-lt"/>
                <a:ea typeface="+mn-ea"/>
              </a:rPr>
              <a:t>或边缘概率</a:t>
            </a:r>
            <a:r>
              <a:rPr lang="en-US" altLang="zh-CN" sz="2400" b="1" dirty="0">
                <a:effectLst>
                  <a:outerShdw blurRad="38100" dist="19050" dir="2700000" algn="tl" rotWithShape="0">
                    <a:schemeClr val="dk1">
                      <a:alpha val="40000"/>
                    </a:schemeClr>
                  </a:outerShdw>
                </a:effectLst>
                <a:latin typeface="+mn-lt"/>
                <a:ea typeface="+mn-ea"/>
              </a:rPr>
              <a:t>)</a:t>
            </a:r>
            <a:r>
              <a:rPr lang="zh-CN" altLang="en-US" sz="2400" b="1" dirty="0">
                <a:effectLst>
                  <a:outerShdw blurRad="38100" dist="19050" dir="2700000" algn="tl" rotWithShape="0">
                    <a:schemeClr val="dk1">
                      <a:alpha val="40000"/>
                    </a:schemeClr>
                  </a:outerShdw>
                </a:effectLst>
                <a:latin typeface="+mn-lt"/>
                <a:ea typeface="+mn-ea"/>
              </a:rPr>
              <a:t>的一则定理。其中</a:t>
            </a:r>
            <a:r>
              <a:rPr lang="en-US" altLang="zh-CN" sz="2400" b="1" dirty="0">
                <a:effectLst>
                  <a:outerShdw blurRad="38100" dist="19050" dir="2700000" algn="tl" rotWithShape="0">
                    <a:schemeClr val="dk1">
                      <a:alpha val="40000"/>
                    </a:schemeClr>
                  </a:outerShdw>
                </a:effectLst>
                <a:latin typeface="+mn-lt"/>
                <a:ea typeface="+mn-ea"/>
              </a:rPr>
              <a:t>P{A\B) </a:t>
            </a:r>
            <a:r>
              <a:rPr lang="zh-CN" altLang="en-US" sz="2400" b="1" dirty="0">
                <a:effectLst>
                  <a:outerShdw blurRad="38100" dist="19050" dir="2700000" algn="tl" rotWithShape="0">
                    <a:schemeClr val="dk1">
                      <a:alpha val="40000"/>
                    </a:schemeClr>
                  </a:outerShdw>
                </a:effectLst>
                <a:latin typeface="+mn-lt"/>
                <a:ea typeface="+mn-ea"/>
              </a:rPr>
              <a:t>是在事件</a:t>
            </a:r>
            <a:r>
              <a:rPr lang="en-US" altLang="zh-CN" sz="2400" b="1" dirty="0">
                <a:effectLst>
                  <a:outerShdw blurRad="38100" dist="19050" dir="2700000" algn="tl" rotWithShape="0">
                    <a:schemeClr val="dk1">
                      <a:alpha val="40000"/>
                    </a:schemeClr>
                  </a:outerShdw>
                </a:effectLst>
                <a:latin typeface="+mn-lt"/>
                <a:ea typeface="+mn-ea"/>
              </a:rPr>
              <a:t>B</a:t>
            </a:r>
            <a:r>
              <a:rPr lang="zh-CN" altLang="en-US" sz="2400" b="1" dirty="0">
                <a:effectLst>
                  <a:outerShdw blurRad="38100" dist="19050" dir="2700000" algn="tl" rotWithShape="0">
                    <a:schemeClr val="dk1">
                      <a:alpha val="40000"/>
                    </a:schemeClr>
                  </a:outerShdw>
                </a:effectLst>
                <a:latin typeface="+mn-lt"/>
                <a:ea typeface="+mn-ea"/>
              </a:rPr>
              <a:t>发生的情况下事件</a:t>
            </a:r>
            <a:r>
              <a:rPr lang="en-US" altLang="zh-CN" sz="2400" b="1" dirty="0">
                <a:effectLst>
                  <a:outerShdw blurRad="38100" dist="19050" dir="2700000" algn="tl" rotWithShape="0">
                    <a:schemeClr val="dk1">
                      <a:alpha val="40000"/>
                    </a:schemeClr>
                  </a:outerShdw>
                </a:effectLst>
                <a:latin typeface="+mn-lt"/>
                <a:ea typeface="+mn-ea"/>
              </a:rPr>
              <a:t>A</a:t>
            </a:r>
            <a:r>
              <a:rPr lang="zh-CN" altLang="en-US" sz="2400" b="1" dirty="0">
                <a:effectLst>
                  <a:outerShdw blurRad="38100" dist="19050" dir="2700000" algn="tl" rotWithShape="0">
                    <a:schemeClr val="dk1">
                      <a:alpha val="40000"/>
                    </a:schemeClr>
                  </a:outerShdw>
                </a:effectLst>
                <a:latin typeface="+mn-lt"/>
                <a:ea typeface="+mn-ea"/>
              </a:rPr>
              <a:t>发生的可能性。通常，事件</a:t>
            </a:r>
            <a:r>
              <a:rPr lang="en-US" altLang="zh-CN" sz="2400" b="1" dirty="0">
                <a:effectLst>
                  <a:outerShdw blurRad="38100" dist="19050" dir="2700000" algn="tl" rotWithShape="0">
                    <a:schemeClr val="dk1">
                      <a:alpha val="40000"/>
                    </a:schemeClr>
                  </a:outerShdw>
                </a:effectLst>
                <a:latin typeface="+mn-lt"/>
                <a:ea typeface="+mn-ea"/>
              </a:rPr>
              <a:t>A</a:t>
            </a:r>
            <a:r>
              <a:rPr lang="zh-CN" altLang="en-US" sz="2400" b="1" dirty="0">
                <a:effectLst>
                  <a:outerShdw blurRad="38100" dist="19050" dir="2700000" algn="tl" rotWithShape="0">
                    <a:schemeClr val="dk1">
                      <a:alpha val="40000"/>
                    </a:schemeClr>
                  </a:outerShdw>
                </a:effectLst>
                <a:latin typeface="+mn-lt"/>
                <a:ea typeface="+mn-ea"/>
              </a:rPr>
              <a:t>在事件</a:t>
            </a:r>
            <a:r>
              <a:rPr lang="en-US" altLang="zh-CN" sz="2400" b="1" dirty="0">
                <a:effectLst>
                  <a:outerShdw blurRad="38100" dist="19050" dir="2700000" algn="tl" rotWithShape="0">
                    <a:schemeClr val="dk1">
                      <a:alpha val="40000"/>
                    </a:schemeClr>
                  </a:outerShdw>
                </a:effectLst>
                <a:latin typeface="+mn-lt"/>
                <a:ea typeface="+mn-ea"/>
              </a:rPr>
              <a:t>8(</a:t>
            </a:r>
            <a:r>
              <a:rPr lang="zh-CN" altLang="en-US" sz="2400" b="1" dirty="0">
                <a:effectLst>
                  <a:outerShdw blurRad="38100" dist="19050" dir="2700000" algn="tl" rotWithShape="0">
                    <a:schemeClr val="dk1">
                      <a:alpha val="40000"/>
                    </a:schemeClr>
                  </a:outerShdw>
                </a:effectLst>
                <a:latin typeface="+mn-lt"/>
                <a:ea typeface="+mn-ea"/>
              </a:rPr>
              <a:t>发生</a:t>
            </a:r>
            <a:r>
              <a:rPr lang="en-US" altLang="zh-CN" sz="2400" b="1" dirty="0">
                <a:effectLst>
                  <a:outerShdw blurRad="38100" dist="19050" dir="2700000" algn="tl" rotWithShape="0">
                    <a:schemeClr val="dk1">
                      <a:alpha val="40000"/>
                    </a:schemeClr>
                  </a:outerShdw>
                </a:effectLst>
                <a:latin typeface="+mn-lt"/>
                <a:ea typeface="+mn-ea"/>
              </a:rPr>
              <a:t>)</a:t>
            </a:r>
            <a:r>
              <a:rPr lang="zh-CN" altLang="en-US" sz="2400" b="1" dirty="0">
                <a:effectLst>
                  <a:outerShdw blurRad="38100" dist="19050" dir="2700000" algn="tl" rotWithShape="0">
                    <a:schemeClr val="dk1">
                      <a:alpha val="40000"/>
                    </a:schemeClr>
                  </a:outerShdw>
                </a:effectLst>
                <a:latin typeface="+mn-lt"/>
                <a:ea typeface="+mn-ea"/>
              </a:rPr>
              <a:t>的条件下的 概率，与事件</a:t>
            </a:r>
            <a:r>
              <a:rPr lang="en-US" altLang="zh-CN" sz="2400" b="1" dirty="0">
                <a:effectLst>
                  <a:outerShdw blurRad="38100" dist="19050" dir="2700000" algn="tl" rotWithShape="0">
                    <a:schemeClr val="dk1">
                      <a:alpha val="40000"/>
                    </a:schemeClr>
                  </a:outerShdw>
                </a:effectLst>
                <a:latin typeface="+mn-lt"/>
                <a:ea typeface="+mn-ea"/>
              </a:rPr>
              <a:t>B</a:t>
            </a:r>
            <a:r>
              <a:rPr lang="zh-CN" altLang="en-US" sz="2400" b="1" dirty="0">
                <a:effectLst>
                  <a:outerShdw blurRad="38100" dist="19050" dir="2700000" algn="tl" rotWithShape="0">
                    <a:schemeClr val="dk1">
                      <a:alpha val="40000"/>
                    </a:schemeClr>
                  </a:outerShdw>
                </a:effectLst>
                <a:latin typeface="+mn-lt"/>
                <a:ea typeface="+mn-ea"/>
              </a:rPr>
              <a:t>在事件［的条件下的概率是不一样的；然而，这两者有确定的关系，贝叶斯 定理就是对这种关系的陈述。贝叶斯定理的公式如式</a:t>
            </a:r>
            <a:r>
              <a:rPr lang="en-US" altLang="zh-CN" sz="2400" b="1" dirty="0">
                <a:effectLst>
                  <a:outerShdw blurRad="38100" dist="19050" dir="2700000" algn="tl" rotWithShape="0">
                    <a:schemeClr val="dk1">
                      <a:alpha val="40000"/>
                    </a:schemeClr>
                  </a:outerShdw>
                </a:effectLst>
                <a:latin typeface="+mn-lt"/>
                <a:ea typeface="+mn-ea"/>
              </a:rPr>
              <a:t>(6-1)</a:t>
            </a:r>
            <a:r>
              <a:rPr lang="zh-CN" altLang="en-US" sz="2400" b="1" dirty="0">
                <a:effectLst>
                  <a:outerShdw blurRad="38100" dist="19050" dir="2700000" algn="tl" rotWithShape="0">
                    <a:schemeClr val="dk1">
                      <a:alpha val="40000"/>
                    </a:schemeClr>
                  </a:outerShdw>
                </a:effectLst>
                <a:latin typeface="+mn-lt"/>
                <a:ea typeface="+mn-ea"/>
              </a:rPr>
              <a:t>所示：</a:t>
            </a:r>
          </a:p>
          <a:p>
            <a:pPr marL="457200" lvl="2">
              <a:lnSpc>
                <a:spcPct val="150000"/>
              </a:lnSpc>
            </a:pPr>
            <a:r>
              <a:rPr lang="en-US" altLang="zh-CN" sz="2400" b="1" dirty="0">
                <a:effectLst>
                  <a:outerShdw blurRad="38100" dist="19050" dir="2700000" algn="tl" rotWithShape="0">
                    <a:schemeClr val="dk1">
                      <a:alpha val="40000"/>
                    </a:schemeClr>
                  </a:outerShdw>
                </a:effectLst>
                <a:latin typeface="+mn-lt"/>
                <a:ea typeface="+mn-ea"/>
              </a:rPr>
              <a:t>P(A\B) = P(B\A)P(A)/P(B)</a:t>
            </a:r>
          </a:p>
        </p:txBody>
      </p:sp>
    </p:spTree>
    <p:extLst>
      <p:ext uri="{BB962C8B-B14F-4D97-AF65-F5344CB8AC3E}">
        <p14:creationId xmlns:p14="http://schemas.microsoft.com/office/powerpoint/2010/main" val="2398441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fontScale="90000"/>
          </a:bodyPr>
          <a:lstStyle/>
          <a:p>
            <a:pPr>
              <a:lnSpc>
                <a:spcPct val="150000"/>
              </a:lnSpc>
            </a:pPr>
            <a:r>
              <a:rPr lang="en-US" altLang="zh-CN" b="1" dirty="0">
                <a:effectLst>
                  <a:outerShdw blurRad="38100" dist="19050" dir="2700000" algn="tl" rotWithShape="0">
                    <a:schemeClr val="dk1">
                      <a:alpha val="40000"/>
                    </a:schemeClr>
                  </a:outerShdw>
                </a:effectLst>
                <a:sym typeface="+mn-ea"/>
              </a:rPr>
              <a:t>6.1.1</a:t>
            </a:r>
            <a:r>
              <a:rPr lang="zh-CN" altLang="en-US" b="1" dirty="0">
                <a:effectLst>
                  <a:outerShdw blurRad="38100" dist="19050" dir="2700000" algn="tl" rotWithShape="0">
                    <a:schemeClr val="dk1">
                      <a:alpha val="40000"/>
                    </a:schemeClr>
                  </a:outerShdw>
                </a:effectLst>
                <a:sym typeface="+mn-ea"/>
              </a:rPr>
              <a:t>朴素贝叶斯原理</a:t>
            </a:r>
            <a:endParaRPr lang="en-US" altLang="zh-CN" b="1" dirty="0">
              <a:effectLst>
                <a:outerShdw blurRad="38100" dist="19050" dir="2700000" algn="tl" rotWithShape="0">
                  <a:schemeClr val="dk1">
                    <a:alpha val="40000"/>
                  </a:schemeClr>
                </a:outerShdw>
              </a:effectLst>
              <a:sym typeface="+mn-ea"/>
            </a:endParaRPr>
          </a:p>
        </p:txBody>
      </p:sp>
      <p:sp>
        <p:nvSpPr>
          <p:cNvPr id="4" name="内容占位符 3"/>
          <p:cNvSpPr>
            <a:spLocks noGrp="1"/>
          </p:cNvSpPr>
          <p:nvPr>
            <p:ph idx="1"/>
          </p:nvPr>
        </p:nvSpPr>
        <p:spPr>
          <a:xfrm>
            <a:off x="402334" y="1385232"/>
            <a:ext cx="11166779" cy="3971215"/>
          </a:xfrm>
          <a:noFill/>
        </p:spPr>
        <p:txBody>
          <a:bodyPr wrap="square" rtlCol="0" anchor="t">
            <a:spAutoFit/>
          </a:bodyPr>
          <a:lstStyle/>
          <a:p>
            <a:pPr marL="0" lvl="1">
              <a:lnSpc>
                <a:spcPct val="150000"/>
              </a:lnSpc>
            </a:pPr>
            <a:r>
              <a:rPr lang="en-US" altLang="zh-CN" sz="2400" b="1" dirty="0">
                <a:effectLst>
                  <a:outerShdw blurRad="38100" dist="19050" dir="2700000" algn="tl" rotWithShape="0">
                    <a:schemeClr val="dk1">
                      <a:alpha val="40000"/>
                    </a:schemeClr>
                  </a:outerShdw>
                </a:effectLst>
                <a:latin typeface="+mn-lt"/>
                <a:ea typeface="+mn-ea"/>
              </a:rPr>
              <a:t>2.	</a:t>
            </a:r>
            <a:r>
              <a:rPr lang="zh-CN" altLang="en-US" sz="2400" b="1" dirty="0">
                <a:effectLst>
                  <a:outerShdw blurRad="38100" dist="19050" dir="2700000" algn="tl" rotWithShape="0">
                    <a:schemeClr val="dk1">
                      <a:alpha val="40000"/>
                    </a:schemeClr>
                  </a:outerShdw>
                </a:effectLst>
                <a:latin typeface="+mn-lt"/>
                <a:ea typeface="+mn-ea"/>
              </a:rPr>
              <a:t>朴素贝叶斯算法</a:t>
            </a:r>
          </a:p>
          <a:p>
            <a:pPr marL="457200" lvl="2">
              <a:lnSpc>
                <a:spcPct val="150000"/>
              </a:lnSpc>
            </a:pPr>
            <a:r>
              <a:rPr lang="zh-CN" altLang="en-US" sz="2400" b="1" dirty="0">
                <a:effectLst>
                  <a:outerShdw blurRad="38100" dist="19050" dir="2700000" algn="tl" rotWithShape="0">
                    <a:schemeClr val="dk1">
                      <a:alpha val="40000"/>
                    </a:schemeClr>
                  </a:outerShdw>
                </a:effectLst>
                <a:latin typeface="+mn-lt"/>
                <a:ea typeface="+mn-ea"/>
              </a:rPr>
              <a:t>朴素贝叶斯算法</a:t>
            </a:r>
            <a:r>
              <a:rPr lang="en-US" altLang="zh-CN" sz="2400" b="1" dirty="0">
                <a:effectLst>
                  <a:outerShdw blurRad="38100" dist="19050" dir="2700000" algn="tl" rotWithShape="0">
                    <a:schemeClr val="dk1">
                      <a:alpha val="40000"/>
                    </a:schemeClr>
                  </a:outerShdw>
                </a:effectLst>
                <a:latin typeface="+mn-lt"/>
                <a:ea typeface="+mn-ea"/>
              </a:rPr>
              <a:t>(naive Bayesian algorithm)</a:t>
            </a:r>
            <a:r>
              <a:rPr lang="zh-CN" altLang="en-US" sz="2400" b="1" dirty="0">
                <a:effectLst>
                  <a:outerShdw blurRad="38100" dist="19050" dir="2700000" algn="tl" rotWithShape="0">
                    <a:schemeClr val="dk1">
                      <a:alpha val="40000"/>
                    </a:schemeClr>
                  </a:outerShdw>
                </a:effectLst>
                <a:latin typeface="+mn-lt"/>
                <a:ea typeface="+mn-ea"/>
              </a:rPr>
              <a:t>是应用最为广泛的分类算法之一。朴素贝叶 斯算法在贝叶斯算法的基础上进行了相应的简化，即假定给定目标值时属性之间相互条件独 立。也就是说，没有哪个属性变量对决策结果占有较大的比重，也没有哪个属性变量对决策 结果占有较小的比重。这个简化方式虽然在一定程度上降低了贝叶斯算法的分类效果，但是 在实际的应用场景中，极大地简化了贝叶斯算法的复杂性。</a:t>
            </a:r>
          </a:p>
        </p:txBody>
      </p:sp>
    </p:spTree>
    <p:extLst>
      <p:ext uri="{BB962C8B-B14F-4D97-AF65-F5344CB8AC3E}">
        <p14:creationId xmlns:p14="http://schemas.microsoft.com/office/powerpoint/2010/main" val="3582379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fontScale="90000"/>
          </a:bodyPr>
          <a:lstStyle/>
          <a:p>
            <a:pPr>
              <a:lnSpc>
                <a:spcPct val="150000"/>
              </a:lnSpc>
            </a:pPr>
            <a:r>
              <a:rPr lang="en-US" altLang="zh-CN" b="1" dirty="0">
                <a:effectLst>
                  <a:outerShdw blurRad="38100" dist="19050" dir="2700000" algn="tl" rotWithShape="0">
                    <a:schemeClr val="dk1">
                      <a:alpha val="40000"/>
                    </a:schemeClr>
                  </a:outerShdw>
                </a:effectLst>
                <a:sym typeface="+mn-ea"/>
              </a:rPr>
              <a:t>6.1.1</a:t>
            </a:r>
            <a:r>
              <a:rPr lang="zh-CN" altLang="en-US" b="1" dirty="0">
                <a:effectLst>
                  <a:outerShdw blurRad="38100" dist="19050" dir="2700000" algn="tl" rotWithShape="0">
                    <a:schemeClr val="dk1">
                      <a:alpha val="40000"/>
                    </a:schemeClr>
                  </a:outerShdw>
                </a:effectLst>
                <a:sym typeface="+mn-ea"/>
              </a:rPr>
              <a:t>朴素贝叶斯原理</a:t>
            </a:r>
            <a:endParaRPr lang="en-US" altLang="zh-CN" b="1" dirty="0">
              <a:effectLst>
                <a:outerShdw blurRad="38100" dist="19050" dir="2700000" algn="tl" rotWithShape="0">
                  <a:schemeClr val="dk1">
                    <a:alpha val="40000"/>
                  </a:schemeClr>
                </a:outerShdw>
              </a:effectLst>
              <a:sym typeface="+mn-ea"/>
            </a:endParaRPr>
          </a:p>
        </p:txBody>
      </p:sp>
      <p:sp>
        <p:nvSpPr>
          <p:cNvPr id="4" name="内容占位符 3"/>
          <p:cNvSpPr>
            <a:spLocks noGrp="1"/>
          </p:cNvSpPr>
          <p:nvPr>
            <p:ph idx="1"/>
          </p:nvPr>
        </p:nvSpPr>
        <p:spPr>
          <a:xfrm>
            <a:off x="402334" y="1385232"/>
            <a:ext cx="11166779" cy="2933304"/>
          </a:xfrm>
          <a:noFill/>
        </p:spPr>
        <p:txBody>
          <a:bodyPr wrap="square" rtlCol="0" anchor="t">
            <a:spAutoFit/>
          </a:bodyPr>
          <a:lstStyle/>
          <a:p>
            <a:pPr marL="0" lvl="1">
              <a:lnSpc>
                <a:spcPct val="150000"/>
              </a:lnSpc>
            </a:pPr>
            <a:r>
              <a:rPr lang="en-US" altLang="zh-CN" sz="2400" b="1" dirty="0">
                <a:effectLst>
                  <a:outerShdw blurRad="38100" dist="19050" dir="2700000" algn="tl" rotWithShape="0">
                    <a:schemeClr val="dk1">
                      <a:alpha val="40000"/>
                    </a:schemeClr>
                  </a:outerShdw>
                </a:effectLst>
                <a:latin typeface="+mn-lt"/>
                <a:ea typeface="+mn-ea"/>
              </a:rPr>
              <a:t>3. </a:t>
            </a:r>
            <a:r>
              <a:rPr lang="zh-CN" altLang="en-US" sz="2400" b="1" dirty="0">
                <a:effectLst>
                  <a:outerShdw blurRad="38100" dist="19050" dir="2700000" algn="tl" rotWithShape="0">
                    <a:schemeClr val="dk1">
                      <a:alpha val="40000"/>
                    </a:schemeClr>
                  </a:outerShdw>
                </a:effectLst>
                <a:latin typeface="+mn-lt"/>
                <a:ea typeface="+mn-ea"/>
              </a:rPr>
              <a:t>算法原理</a:t>
            </a:r>
          </a:p>
          <a:p>
            <a:pPr marL="457200" lvl="2">
              <a:lnSpc>
                <a:spcPct val="150000"/>
              </a:lnSpc>
            </a:pPr>
            <a:r>
              <a:rPr lang="zh-CN" altLang="en-US" sz="2400" b="1" dirty="0">
                <a:effectLst>
                  <a:outerShdw blurRad="38100" dist="19050" dir="2700000" algn="tl" rotWithShape="0">
                    <a:schemeClr val="dk1">
                      <a:alpha val="40000"/>
                    </a:schemeClr>
                  </a:outerShdw>
                </a:effectLst>
                <a:latin typeface="+mn-lt"/>
                <a:ea typeface="+mn-ea"/>
              </a:rPr>
              <a:t>朴素贝叶斯算法是以贝叶斯定理为基础并且假设特征条件之间相互独立的方法，先通过已给定的训练集，以特征词之间独立作为前提假设，学习从输入到输出的联合概率分布，再基于学习到的模型，输入</a:t>
            </a:r>
            <a:r>
              <a:rPr lang="en-US" altLang="zh-CN" sz="2400" b="1" dirty="0">
                <a:effectLst>
                  <a:outerShdw blurRad="38100" dist="19050" dir="2700000" algn="tl" rotWithShape="0">
                    <a:schemeClr val="dk1">
                      <a:alpha val="40000"/>
                    </a:schemeClr>
                  </a:outerShdw>
                </a:effectLst>
                <a:latin typeface="+mn-lt"/>
                <a:ea typeface="+mn-ea"/>
              </a:rPr>
              <a:t>X</a:t>
            </a:r>
            <a:r>
              <a:rPr lang="zh-CN" altLang="en-US" sz="2400" b="1" dirty="0">
                <a:effectLst>
                  <a:outerShdw blurRad="38100" dist="19050" dir="2700000" algn="tl" rotWithShape="0">
                    <a:schemeClr val="dk1">
                      <a:alpha val="40000"/>
                    </a:schemeClr>
                  </a:outerShdw>
                </a:effectLst>
                <a:latin typeface="+mn-lt"/>
                <a:ea typeface="+mn-ea"/>
              </a:rPr>
              <a:t>求出使得后验概率最大的输出</a:t>
            </a:r>
            <a:r>
              <a:rPr lang="en-US" altLang="zh-CN" sz="2400" b="1" dirty="0">
                <a:effectLst>
                  <a:outerShdw blurRad="38100" dist="19050" dir="2700000" algn="tl" rotWithShape="0">
                    <a:schemeClr val="dk1">
                      <a:alpha val="40000"/>
                    </a:schemeClr>
                  </a:outerShdw>
                </a:effectLst>
                <a:latin typeface="+mn-lt"/>
                <a:ea typeface="+mn-ea"/>
              </a:rPr>
              <a:t>Y</a:t>
            </a:r>
            <a:r>
              <a:rPr lang="zh-CN" altLang="en-US" sz="2400" b="1" dirty="0">
                <a:effectLst>
                  <a:outerShdw blurRad="38100" dist="19050" dir="2700000" algn="tl" rotWithShape="0">
                    <a:schemeClr val="dk1">
                      <a:alpha val="40000"/>
                    </a:schemeClr>
                  </a:outerShdw>
                </a:effectLst>
                <a:latin typeface="+mn-lt"/>
                <a:ea typeface="+mn-ea"/>
              </a:rPr>
              <a:t>。</a:t>
            </a:r>
          </a:p>
          <a:p>
            <a:pPr marL="0" lvl="1">
              <a:lnSpc>
                <a:spcPct val="150000"/>
              </a:lnSpc>
            </a:pPr>
            <a:endParaRPr lang="zh-CN" altLang="en-US" sz="2400" b="1" dirty="0">
              <a:effectLst>
                <a:outerShdw blurRad="38100" dist="19050" dir="2700000" algn="tl" rotWithShape="0">
                  <a:schemeClr val="dk1">
                    <a:alpha val="40000"/>
                  </a:schemeClr>
                </a:outerShdw>
              </a:effectLst>
              <a:latin typeface="+mn-lt"/>
              <a:ea typeface="+mn-ea"/>
            </a:endParaRPr>
          </a:p>
        </p:txBody>
      </p:sp>
    </p:spTree>
    <p:extLst>
      <p:ext uri="{BB962C8B-B14F-4D97-AF65-F5344CB8AC3E}">
        <p14:creationId xmlns:p14="http://schemas.microsoft.com/office/powerpoint/2010/main" val="407212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Autofit/>
          </a:bodyPr>
          <a:lstStyle/>
          <a:p>
            <a:pPr>
              <a:lnSpc>
                <a:spcPct val="150000"/>
              </a:lnSpc>
            </a:pPr>
            <a:r>
              <a:rPr lang="en-US" altLang="zh-CN" sz="4000" b="1" dirty="0">
                <a:effectLst>
                  <a:outerShdw blurRad="38100" dist="19050" dir="2700000" algn="tl" rotWithShape="0">
                    <a:schemeClr val="dk1">
                      <a:alpha val="40000"/>
                    </a:schemeClr>
                  </a:outerShdw>
                </a:effectLst>
              </a:rPr>
              <a:t>6.1.2 </a:t>
            </a:r>
            <a:r>
              <a:rPr lang="zh-CN" altLang="zh-CN" sz="4000" b="1" dirty="0">
                <a:effectLst>
                  <a:outerShdw blurRad="38100" dist="19050" dir="2700000" algn="tl" rotWithShape="0">
                    <a:schemeClr val="dk1">
                      <a:alpha val="40000"/>
                    </a:schemeClr>
                  </a:outerShdw>
                </a:effectLst>
              </a:rPr>
              <a:t>伯努利朴素贝叶斯</a:t>
            </a:r>
            <a:endParaRPr lang="zh-CN" altLang="en-US" sz="4000" b="1" dirty="0">
              <a:effectLst>
                <a:outerShdw blurRad="38100" dist="19050" dir="2700000" algn="tl" rotWithShape="0">
                  <a:schemeClr val="dk1">
                    <a:alpha val="40000"/>
                  </a:schemeClr>
                </a:outerShdw>
              </a:effectLst>
            </a:endParaRPr>
          </a:p>
        </p:txBody>
      </p:sp>
      <p:sp>
        <p:nvSpPr>
          <p:cNvPr id="4" name="内容占位符 3"/>
          <p:cNvSpPr>
            <a:spLocks noGrp="1"/>
          </p:cNvSpPr>
          <p:nvPr>
            <p:ph idx="1"/>
          </p:nvPr>
        </p:nvSpPr>
        <p:spPr>
          <a:xfrm>
            <a:off x="402334" y="1385232"/>
            <a:ext cx="11166779" cy="4255011"/>
          </a:xfrm>
          <a:noFill/>
        </p:spPr>
        <p:txBody>
          <a:bodyPr wrap="square" rtlCol="0" anchor="t">
            <a:spAutoFit/>
          </a:bodyPr>
          <a:lstStyle/>
          <a:p>
            <a:pPr marL="0" lvl="1">
              <a:lnSpc>
                <a:spcPct val="150000"/>
              </a:lnSpc>
            </a:pPr>
            <a:r>
              <a:rPr lang="zh-CN" altLang="en-US" sz="2400" b="1" dirty="0">
                <a:effectLst>
                  <a:outerShdw blurRad="38100" dist="19050" dir="2700000" algn="tl" rotWithShape="0">
                    <a:schemeClr val="dk1">
                      <a:alpha val="40000"/>
                    </a:schemeClr>
                  </a:outerShdw>
                </a:effectLst>
                <a:latin typeface="+mn-lt"/>
                <a:ea typeface="+mn-ea"/>
              </a:rPr>
              <a:t>在伯努利模型中，每个特征的取值是布尔型的，即</a:t>
            </a:r>
            <a:r>
              <a:rPr lang="en-US" altLang="zh-CN" sz="2400" b="1" dirty="0">
                <a:effectLst>
                  <a:outerShdw blurRad="38100" dist="19050" dir="2700000" algn="tl" rotWithShape="0">
                    <a:schemeClr val="dk1">
                      <a:alpha val="40000"/>
                    </a:schemeClr>
                  </a:outerShdw>
                </a:effectLst>
                <a:latin typeface="+mn-lt"/>
                <a:ea typeface="+mn-ea"/>
              </a:rPr>
              <a:t>true</a:t>
            </a:r>
            <a:r>
              <a:rPr lang="zh-CN" altLang="en-US" sz="2400" b="1" dirty="0">
                <a:effectLst>
                  <a:outerShdw blurRad="38100" dist="19050" dir="2700000" algn="tl" rotWithShape="0">
                    <a:schemeClr val="dk1">
                      <a:alpha val="40000"/>
                    </a:schemeClr>
                  </a:outerShdw>
                </a:effectLst>
                <a:latin typeface="+mn-lt"/>
                <a:ea typeface="+mn-ea"/>
              </a:rPr>
              <a:t>和</a:t>
            </a:r>
            <a:r>
              <a:rPr lang="en-US" altLang="zh-CN" sz="2400" b="1" dirty="0">
                <a:effectLst>
                  <a:outerShdw blurRad="38100" dist="19050" dir="2700000" algn="tl" rotWithShape="0">
                    <a:schemeClr val="dk1">
                      <a:alpha val="40000"/>
                    </a:schemeClr>
                  </a:outerShdw>
                </a:effectLst>
                <a:latin typeface="+mn-lt"/>
                <a:ea typeface="+mn-ea"/>
              </a:rPr>
              <a:t>false</a:t>
            </a:r>
            <a:r>
              <a:rPr lang="zh-CN" altLang="en-US" sz="2400" b="1" dirty="0">
                <a:effectLst>
                  <a:outerShdw blurRad="38100" dist="19050" dir="2700000" algn="tl" rotWithShape="0">
                    <a:schemeClr val="dk1">
                      <a:alpha val="40000"/>
                    </a:schemeClr>
                  </a:outerShdw>
                </a:effectLst>
                <a:latin typeface="+mn-lt"/>
                <a:ea typeface="+mn-ea"/>
              </a:rPr>
              <a:t>，或者</a:t>
            </a:r>
            <a:r>
              <a:rPr lang="en-US" altLang="zh-CN" sz="2400" b="1" dirty="0">
                <a:effectLst>
                  <a:outerShdw blurRad="38100" dist="19050" dir="2700000" algn="tl" rotWithShape="0">
                    <a:schemeClr val="dk1">
                      <a:alpha val="40000"/>
                    </a:schemeClr>
                  </a:outerShdw>
                </a:effectLst>
                <a:latin typeface="+mn-lt"/>
                <a:ea typeface="+mn-ea"/>
              </a:rPr>
              <a:t>1</a:t>
            </a:r>
            <a:r>
              <a:rPr lang="zh-CN" altLang="en-US" sz="2400" b="1" dirty="0">
                <a:effectLst>
                  <a:outerShdw blurRad="38100" dist="19050" dir="2700000" algn="tl" rotWithShape="0">
                    <a:schemeClr val="dk1">
                      <a:alpha val="40000"/>
                    </a:schemeClr>
                  </a:outerShdw>
                </a:effectLst>
                <a:latin typeface="+mn-lt"/>
                <a:ea typeface="+mn-ea"/>
              </a:rPr>
              <a:t>和</a:t>
            </a:r>
            <a:r>
              <a:rPr lang="en-US" altLang="zh-CN" sz="2400" b="1" dirty="0">
                <a:effectLst>
                  <a:outerShdw blurRad="38100" dist="19050" dir="2700000" algn="tl" rotWithShape="0">
                    <a:schemeClr val="dk1">
                      <a:alpha val="40000"/>
                    </a:schemeClr>
                  </a:outerShdw>
                </a:effectLst>
                <a:latin typeface="+mn-lt"/>
                <a:ea typeface="+mn-ea"/>
              </a:rPr>
              <a:t>0</a:t>
            </a:r>
            <a:r>
              <a:rPr lang="zh-CN" altLang="en-US" sz="2400" b="1" dirty="0">
                <a:effectLst>
                  <a:outerShdw blurRad="38100" dist="19050" dir="2700000" algn="tl" rotWithShape="0">
                    <a:schemeClr val="dk1">
                      <a:alpha val="40000"/>
                    </a:schemeClr>
                  </a:outerShdw>
                </a:effectLst>
                <a:latin typeface="+mn-lt"/>
                <a:ea typeface="+mn-ea"/>
              </a:rPr>
              <a:t>。</a:t>
            </a:r>
          </a:p>
          <a:p>
            <a:pPr marL="0" lvl="1">
              <a:lnSpc>
                <a:spcPct val="150000"/>
              </a:lnSpc>
            </a:pPr>
            <a:r>
              <a:rPr lang="zh-CN" altLang="en-US" sz="2400" b="1" dirty="0">
                <a:effectLst>
                  <a:outerShdw blurRad="38100" dist="19050" dir="2700000" algn="tl" rotWithShape="0">
                    <a:schemeClr val="dk1">
                      <a:alpha val="40000"/>
                    </a:schemeClr>
                  </a:outerShdw>
                </a:effectLst>
                <a:latin typeface="+mn-lt"/>
                <a:ea typeface="+mn-ea"/>
              </a:rPr>
              <a:t>如果样本特征是二元离散值或者很稀疏的多元离散值，适合使用伯努利朴素贝叶斯模型。</a:t>
            </a:r>
          </a:p>
          <a:p>
            <a:pPr marL="0" lvl="1">
              <a:lnSpc>
                <a:spcPct val="150000"/>
              </a:lnSpc>
            </a:pPr>
            <a:r>
              <a:rPr lang="en-US" altLang="zh-CN" sz="2400" b="1" dirty="0" err="1">
                <a:effectLst>
                  <a:outerShdw blurRad="38100" dist="19050" dir="2700000" algn="tl" rotWithShape="0">
                    <a:schemeClr val="dk1">
                      <a:alpha val="40000"/>
                    </a:schemeClr>
                  </a:outerShdw>
                </a:effectLst>
                <a:latin typeface="+mn-lt"/>
                <a:ea typeface="+mn-ea"/>
              </a:rPr>
              <a:t>scikit</a:t>
            </a:r>
            <a:r>
              <a:rPr lang="en-US" altLang="zh-CN" sz="2400" b="1" dirty="0">
                <a:effectLst>
                  <a:outerShdw blurRad="38100" dist="19050" dir="2700000" algn="tl" rotWithShape="0">
                    <a:schemeClr val="dk1">
                      <a:alpha val="40000"/>
                    </a:schemeClr>
                  </a:outerShdw>
                </a:effectLst>
                <a:latin typeface="+mn-lt"/>
                <a:ea typeface="+mn-ea"/>
              </a:rPr>
              <a:t>-learn</a:t>
            </a:r>
            <a:r>
              <a:rPr lang="zh-CN" altLang="en-US" sz="2400" b="1" dirty="0">
                <a:effectLst>
                  <a:outerShdw blurRad="38100" dist="19050" dir="2700000" algn="tl" rotWithShape="0">
                    <a:schemeClr val="dk1">
                      <a:alpha val="40000"/>
                    </a:schemeClr>
                  </a:outerShdw>
                </a:effectLst>
                <a:latin typeface="+mn-lt"/>
                <a:ea typeface="+mn-ea"/>
              </a:rPr>
              <a:t>库中的</a:t>
            </a:r>
            <a:r>
              <a:rPr lang="en-US" altLang="zh-CN" sz="2400" b="1" dirty="0" err="1">
                <a:effectLst>
                  <a:outerShdw blurRad="38100" dist="19050" dir="2700000" algn="tl" rotWithShape="0">
                    <a:schemeClr val="dk1">
                      <a:alpha val="40000"/>
                    </a:schemeClr>
                  </a:outerShdw>
                </a:effectLst>
                <a:latin typeface="+mn-lt"/>
                <a:ea typeface="+mn-ea"/>
              </a:rPr>
              <a:t>naive_bayes</a:t>
            </a:r>
            <a:r>
              <a:rPr lang="zh-CN" altLang="en-US" sz="2400" b="1" dirty="0">
                <a:effectLst>
                  <a:outerShdw blurRad="38100" dist="19050" dir="2700000" algn="tl" rotWithShape="0">
                    <a:schemeClr val="dk1">
                      <a:alpha val="40000"/>
                    </a:schemeClr>
                  </a:outerShdw>
                </a:effectLst>
                <a:latin typeface="+mn-lt"/>
                <a:ea typeface="+mn-ea"/>
              </a:rPr>
              <a:t>模块提供了</a:t>
            </a:r>
            <a:r>
              <a:rPr lang="en-US" altLang="zh-CN" sz="2400" b="1" dirty="0" err="1">
                <a:effectLst>
                  <a:outerShdw blurRad="38100" dist="19050" dir="2700000" algn="tl" rotWithShape="0">
                    <a:schemeClr val="dk1">
                      <a:alpha val="40000"/>
                    </a:schemeClr>
                  </a:outerShdw>
                </a:effectLst>
                <a:latin typeface="+mn-lt"/>
                <a:ea typeface="+mn-ea"/>
              </a:rPr>
              <a:t>BernoulliNB</a:t>
            </a:r>
            <a:r>
              <a:rPr lang="zh-CN" altLang="en-US" sz="2400" b="1" dirty="0">
                <a:effectLst>
                  <a:outerShdw blurRad="38100" dist="19050" dir="2700000" algn="tl" rotWithShape="0">
                    <a:schemeClr val="dk1">
                      <a:alpha val="40000"/>
                    </a:schemeClr>
                  </a:outerShdw>
                </a:effectLst>
                <a:latin typeface="+mn-lt"/>
                <a:ea typeface="+mn-ea"/>
              </a:rPr>
              <a:t>类作为先验为伯努利分布的朴素贝叶斯模型。基本定义如下：</a:t>
            </a:r>
          </a:p>
          <a:p>
            <a:pPr marL="457200" lvl="2">
              <a:lnSpc>
                <a:spcPct val="150000"/>
              </a:lnSpc>
            </a:pPr>
            <a:r>
              <a:rPr lang="en-US" altLang="zh-CN" sz="2600" b="1" dirty="0">
                <a:effectLst>
                  <a:outerShdw blurRad="38100" dist="19050" dir="2700000" algn="tl" rotWithShape="0">
                    <a:schemeClr val="dk1">
                      <a:alpha val="40000"/>
                    </a:schemeClr>
                  </a:outerShdw>
                </a:effectLst>
                <a:latin typeface="+mn-lt"/>
                <a:ea typeface="+mn-ea"/>
              </a:rPr>
              <a:t>class </a:t>
            </a:r>
            <a:r>
              <a:rPr lang="en-US" altLang="zh-CN" sz="2600" b="1" dirty="0" err="1">
                <a:effectLst>
                  <a:outerShdw blurRad="38100" dist="19050" dir="2700000" algn="tl" rotWithShape="0">
                    <a:schemeClr val="dk1">
                      <a:alpha val="40000"/>
                    </a:schemeClr>
                  </a:outerShdw>
                </a:effectLst>
                <a:latin typeface="+mn-lt"/>
                <a:ea typeface="+mn-ea"/>
              </a:rPr>
              <a:t>sklearn.naive_bayes.BernoulliNB</a:t>
            </a:r>
            <a:r>
              <a:rPr lang="en-US" altLang="zh-CN" sz="2600" b="1" dirty="0">
                <a:effectLst>
                  <a:outerShdw blurRad="38100" dist="19050" dir="2700000" algn="tl" rotWithShape="0">
                    <a:schemeClr val="dk1">
                      <a:alpha val="40000"/>
                    </a:schemeClr>
                  </a:outerShdw>
                </a:effectLst>
                <a:latin typeface="+mn-lt"/>
                <a:ea typeface="+mn-ea"/>
              </a:rPr>
              <a:t>(alpha=1.0, </a:t>
            </a:r>
            <a:r>
              <a:rPr lang="en-US" altLang="zh-CN" sz="2600" b="1" dirty="0" err="1">
                <a:effectLst>
                  <a:outerShdw blurRad="38100" dist="19050" dir="2700000" algn="tl" rotWithShape="0">
                    <a:schemeClr val="dk1">
                      <a:alpha val="40000"/>
                    </a:schemeClr>
                  </a:outerShdw>
                </a:effectLst>
                <a:latin typeface="+mn-lt"/>
                <a:ea typeface="+mn-ea"/>
              </a:rPr>
              <a:t>binarize</a:t>
            </a:r>
            <a:r>
              <a:rPr lang="en-US" altLang="zh-CN" sz="2600" b="1" dirty="0">
                <a:effectLst>
                  <a:outerShdw blurRad="38100" dist="19050" dir="2700000" algn="tl" rotWithShape="0">
                    <a:schemeClr val="dk1">
                      <a:alpha val="40000"/>
                    </a:schemeClr>
                  </a:outerShdw>
                </a:effectLst>
                <a:latin typeface="+mn-lt"/>
                <a:ea typeface="+mn-ea"/>
              </a:rPr>
              <a:t>=0.0, </a:t>
            </a:r>
            <a:r>
              <a:rPr lang="en-US" altLang="zh-CN" sz="2600" b="1" dirty="0" err="1">
                <a:effectLst>
                  <a:outerShdw blurRad="38100" dist="19050" dir="2700000" algn="tl" rotWithShape="0">
                    <a:schemeClr val="dk1">
                      <a:alpha val="40000"/>
                    </a:schemeClr>
                  </a:outerShdw>
                </a:effectLst>
                <a:latin typeface="+mn-lt"/>
                <a:ea typeface="+mn-ea"/>
              </a:rPr>
              <a:t>fit_prior</a:t>
            </a:r>
            <a:r>
              <a:rPr lang="en-US" altLang="zh-CN" sz="2600" b="1" dirty="0">
                <a:effectLst>
                  <a:outerShdw blurRad="38100" dist="19050" dir="2700000" algn="tl" rotWithShape="0">
                    <a:schemeClr val="dk1">
                      <a:alpha val="40000"/>
                    </a:schemeClr>
                  </a:outerShdw>
                </a:effectLst>
                <a:latin typeface="+mn-lt"/>
                <a:ea typeface="+mn-ea"/>
              </a:rPr>
              <a:t>=True, </a:t>
            </a:r>
            <a:r>
              <a:rPr lang="en-US" altLang="zh-CN" sz="2600" b="1" dirty="0" err="1">
                <a:effectLst>
                  <a:outerShdw blurRad="38100" dist="19050" dir="2700000" algn="tl" rotWithShape="0">
                    <a:schemeClr val="dk1">
                      <a:alpha val="40000"/>
                    </a:schemeClr>
                  </a:outerShdw>
                </a:effectLst>
                <a:latin typeface="+mn-lt"/>
                <a:ea typeface="+mn-ea"/>
              </a:rPr>
              <a:t>class_prior</a:t>
            </a:r>
            <a:r>
              <a:rPr lang="en-US" altLang="zh-CN" sz="2600" b="1" dirty="0">
                <a:effectLst>
                  <a:outerShdw blurRad="38100" dist="19050" dir="2700000" algn="tl" rotWithShape="0">
                    <a:schemeClr val="dk1">
                      <a:alpha val="40000"/>
                    </a:schemeClr>
                  </a:outerShdw>
                </a:effectLst>
                <a:latin typeface="+mn-lt"/>
                <a:ea typeface="+mn-ea"/>
              </a:rPr>
              <a:t>=None)</a:t>
            </a:r>
          </a:p>
        </p:txBody>
      </p:sp>
    </p:spTree>
    <p:extLst>
      <p:ext uri="{BB962C8B-B14F-4D97-AF65-F5344CB8AC3E}">
        <p14:creationId xmlns:p14="http://schemas.microsoft.com/office/powerpoint/2010/main" val="2640189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Autofit/>
          </a:bodyPr>
          <a:lstStyle/>
          <a:p>
            <a:pPr>
              <a:lnSpc>
                <a:spcPct val="150000"/>
              </a:lnSpc>
            </a:pPr>
            <a:r>
              <a:rPr lang="en-US" altLang="zh-CN" sz="4000" b="1" dirty="0">
                <a:effectLst>
                  <a:outerShdw blurRad="38100" dist="19050" dir="2700000" algn="tl" rotWithShape="0">
                    <a:schemeClr val="dk1">
                      <a:alpha val="40000"/>
                    </a:schemeClr>
                  </a:outerShdw>
                </a:effectLst>
              </a:rPr>
              <a:t>6.1.2 </a:t>
            </a:r>
            <a:r>
              <a:rPr lang="zh-CN" altLang="zh-CN" sz="4000" b="1" dirty="0">
                <a:effectLst>
                  <a:outerShdw blurRad="38100" dist="19050" dir="2700000" algn="tl" rotWithShape="0">
                    <a:schemeClr val="dk1">
                      <a:alpha val="40000"/>
                    </a:schemeClr>
                  </a:outerShdw>
                </a:effectLst>
              </a:rPr>
              <a:t>伯努利朴素贝叶斯</a:t>
            </a:r>
            <a:endParaRPr lang="zh-CN" altLang="en-US" sz="4000" b="1" dirty="0">
              <a:effectLst>
                <a:outerShdw blurRad="38100" dist="19050" dir="2700000" algn="tl" rotWithShape="0">
                  <a:schemeClr val="dk1">
                    <a:alpha val="40000"/>
                  </a:schemeClr>
                </a:outerShdw>
              </a:effectLst>
            </a:endParaRPr>
          </a:p>
        </p:txBody>
      </p:sp>
      <p:sp>
        <p:nvSpPr>
          <p:cNvPr id="4" name="内容占位符 3"/>
          <p:cNvSpPr>
            <a:spLocks noGrp="1"/>
          </p:cNvSpPr>
          <p:nvPr>
            <p:ph idx="1"/>
          </p:nvPr>
        </p:nvSpPr>
        <p:spPr>
          <a:xfrm>
            <a:off x="402334" y="1385232"/>
            <a:ext cx="11166779" cy="4965462"/>
          </a:xfrm>
          <a:noFill/>
        </p:spPr>
        <p:txBody>
          <a:bodyPr wrap="square" rtlCol="0" anchor="t">
            <a:spAutoFit/>
          </a:bodyPr>
          <a:lstStyle/>
          <a:p>
            <a:pPr marL="0" lvl="1">
              <a:lnSpc>
                <a:spcPct val="150000"/>
              </a:lnSpc>
            </a:pPr>
            <a:r>
              <a:rPr lang="zh-CN" altLang="en-US" sz="2000" b="1" dirty="0">
                <a:effectLst>
                  <a:outerShdw blurRad="38100" dist="19050" dir="2700000" algn="tl" rotWithShape="0">
                    <a:schemeClr val="dk1">
                      <a:alpha val="40000"/>
                    </a:schemeClr>
                  </a:outerShdw>
                </a:effectLst>
                <a:latin typeface="+mn-lt"/>
                <a:ea typeface="+mn-ea"/>
              </a:rPr>
              <a:t>参数说明如下：</a:t>
            </a:r>
          </a:p>
          <a:p>
            <a:pPr marL="0" lvl="1">
              <a:lnSpc>
                <a:spcPct val="150000"/>
              </a:lnSpc>
            </a:pPr>
            <a:r>
              <a:rPr lang="en-US" altLang="zh-CN" sz="2000" b="1" dirty="0">
                <a:effectLst>
                  <a:outerShdw blurRad="38100" dist="19050" dir="2700000" algn="tl" rotWithShape="0">
                    <a:schemeClr val="dk1">
                      <a:alpha val="40000"/>
                    </a:schemeClr>
                  </a:outerShdw>
                </a:effectLst>
                <a:latin typeface="+mn-lt"/>
                <a:ea typeface="+mn-ea"/>
              </a:rPr>
              <a:t>alpha</a:t>
            </a:r>
            <a:r>
              <a:rPr lang="zh-CN" altLang="en-US" sz="2000" b="1" dirty="0">
                <a:effectLst>
                  <a:outerShdw blurRad="38100" dist="19050" dir="2700000" algn="tl" rotWithShape="0">
                    <a:schemeClr val="dk1">
                      <a:alpha val="40000"/>
                    </a:schemeClr>
                  </a:outerShdw>
                </a:effectLst>
                <a:latin typeface="+mn-lt"/>
                <a:ea typeface="+mn-ea"/>
              </a:rPr>
              <a:t>：</a:t>
            </a:r>
            <a:r>
              <a:rPr lang="en-US" altLang="zh-CN" sz="2000" b="1" dirty="0">
                <a:effectLst>
                  <a:outerShdw blurRad="38100" dist="19050" dir="2700000" algn="tl" rotWithShape="0">
                    <a:schemeClr val="dk1">
                      <a:alpha val="40000"/>
                    </a:schemeClr>
                  </a:outerShdw>
                </a:effectLst>
                <a:latin typeface="+mn-lt"/>
                <a:ea typeface="+mn-ea"/>
              </a:rPr>
              <a:t>float</a:t>
            </a:r>
            <a:r>
              <a:rPr lang="zh-CN" altLang="en-US" sz="2000" b="1" dirty="0">
                <a:effectLst>
                  <a:outerShdw blurRad="38100" dist="19050" dir="2700000" algn="tl" rotWithShape="0">
                    <a:schemeClr val="dk1">
                      <a:alpha val="40000"/>
                    </a:schemeClr>
                  </a:outerShdw>
                </a:effectLst>
                <a:latin typeface="+mn-lt"/>
                <a:ea typeface="+mn-ea"/>
              </a:rPr>
              <a:t>类型，平滑因子，默认等于</a:t>
            </a:r>
            <a:r>
              <a:rPr lang="en-US" altLang="zh-CN" sz="2000" b="1" dirty="0">
                <a:effectLst>
                  <a:outerShdw blurRad="38100" dist="19050" dir="2700000" algn="tl" rotWithShape="0">
                    <a:schemeClr val="dk1">
                      <a:alpha val="40000"/>
                    </a:schemeClr>
                  </a:outerShdw>
                </a:effectLst>
                <a:latin typeface="+mn-lt"/>
                <a:ea typeface="+mn-ea"/>
              </a:rPr>
              <a:t>1</a:t>
            </a:r>
            <a:r>
              <a:rPr lang="zh-CN" altLang="en-US" sz="2000" b="1" dirty="0">
                <a:effectLst>
                  <a:outerShdw blurRad="38100" dist="19050" dir="2700000" algn="tl" rotWithShape="0">
                    <a:schemeClr val="dk1">
                      <a:alpha val="40000"/>
                    </a:schemeClr>
                  </a:outerShdw>
                </a:effectLst>
                <a:latin typeface="+mn-lt"/>
                <a:ea typeface="+mn-ea"/>
              </a:rPr>
              <a:t>。当等于</a:t>
            </a:r>
            <a:r>
              <a:rPr lang="en-US" altLang="zh-CN" sz="2000" b="1" dirty="0">
                <a:effectLst>
                  <a:outerShdw blurRad="38100" dist="19050" dir="2700000" algn="tl" rotWithShape="0">
                    <a:schemeClr val="dk1">
                      <a:alpha val="40000"/>
                    </a:schemeClr>
                  </a:outerShdw>
                </a:effectLst>
                <a:latin typeface="+mn-lt"/>
                <a:ea typeface="+mn-ea"/>
              </a:rPr>
              <a:t>1</a:t>
            </a:r>
            <a:r>
              <a:rPr lang="zh-CN" altLang="en-US" sz="2000" b="1" dirty="0">
                <a:effectLst>
                  <a:outerShdw blurRad="38100" dist="19050" dir="2700000" algn="tl" rotWithShape="0">
                    <a:schemeClr val="dk1">
                      <a:alpha val="40000"/>
                    </a:schemeClr>
                  </a:outerShdw>
                </a:effectLst>
                <a:latin typeface="+mn-lt"/>
                <a:ea typeface="+mn-ea"/>
              </a:rPr>
              <a:t>时表示拉普拉斯平滑（拉普拉斯平滑是用来处理朴素贝叶斯方法中可能出现的零概率问题）。</a:t>
            </a:r>
          </a:p>
          <a:p>
            <a:pPr marL="0" lvl="1">
              <a:lnSpc>
                <a:spcPct val="150000"/>
              </a:lnSpc>
            </a:pPr>
            <a:r>
              <a:rPr lang="en-US" altLang="zh-CN" sz="2000" b="1" dirty="0" err="1">
                <a:effectLst>
                  <a:outerShdw blurRad="38100" dist="19050" dir="2700000" algn="tl" rotWithShape="0">
                    <a:schemeClr val="dk1">
                      <a:alpha val="40000"/>
                    </a:schemeClr>
                  </a:outerShdw>
                </a:effectLst>
                <a:latin typeface="+mn-lt"/>
                <a:ea typeface="+mn-ea"/>
              </a:rPr>
              <a:t>binarize</a:t>
            </a:r>
            <a:r>
              <a:rPr lang="zh-CN" altLang="en-US" sz="2000" b="1" dirty="0">
                <a:effectLst>
                  <a:outerShdw blurRad="38100" dist="19050" dir="2700000" algn="tl" rotWithShape="0">
                    <a:schemeClr val="dk1">
                      <a:alpha val="40000"/>
                    </a:schemeClr>
                  </a:outerShdw>
                </a:effectLst>
                <a:latin typeface="+mn-lt"/>
                <a:ea typeface="+mn-ea"/>
              </a:rPr>
              <a:t>：</a:t>
            </a:r>
            <a:r>
              <a:rPr lang="en-US" altLang="zh-CN" sz="2000" b="1" dirty="0">
                <a:effectLst>
                  <a:outerShdw blurRad="38100" dist="19050" dir="2700000" algn="tl" rotWithShape="0">
                    <a:schemeClr val="dk1">
                      <a:alpha val="40000"/>
                    </a:schemeClr>
                  </a:outerShdw>
                </a:effectLst>
                <a:latin typeface="+mn-lt"/>
                <a:ea typeface="+mn-ea"/>
              </a:rPr>
              <a:t>float</a:t>
            </a:r>
            <a:r>
              <a:rPr lang="zh-CN" altLang="en-US" sz="2000" b="1" dirty="0">
                <a:effectLst>
                  <a:outerShdw blurRad="38100" dist="19050" dir="2700000" algn="tl" rotWithShape="0">
                    <a:schemeClr val="dk1">
                      <a:alpha val="40000"/>
                    </a:schemeClr>
                  </a:outerShdw>
                </a:effectLst>
                <a:latin typeface="+mn-lt"/>
                <a:ea typeface="+mn-ea"/>
              </a:rPr>
              <a:t>类型或者</a:t>
            </a:r>
            <a:r>
              <a:rPr lang="en-US" altLang="zh-CN" sz="2000" b="1" dirty="0">
                <a:effectLst>
                  <a:outerShdw blurRad="38100" dist="19050" dir="2700000" algn="tl" rotWithShape="0">
                    <a:schemeClr val="dk1">
                      <a:alpha val="40000"/>
                    </a:schemeClr>
                  </a:outerShdw>
                </a:effectLst>
                <a:latin typeface="+mn-lt"/>
                <a:ea typeface="+mn-ea"/>
              </a:rPr>
              <a:t>None</a:t>
            </a:r>
            <a:r>
              <a:rPr lang="zh-CN" altLang="en-US" sz="2000" b="1" dirty="0">
                <a:effectLst>
                  <a:outerShdw blurRad="38100" dist="19050" dir="2700000" algn="tl" rotWithShape="0">
                    <a:schemeClr val="dk1">
                      <a:alpha val="40000"/>
                    </a:schemeClr>
                  </a:outerShdw>
                </a:effectLst>
                <a:latin typeface="+mn-lt"/>
                <a:ea typeface="+mn-ea"/>
              </a:rPr>
              <a:t>。如果该参数为</a:t>
            </a:r>
            <a:r>
              <a:rPr lang="en-US" altLang="zh-CN" sz="2000" b="1" dirty="0">
                <a:effectLst>
                  <a:outerShdw blurRad="38100" dist="19050" dir="2700000" algn="tl" rotWithShape="0">
                    <a:schemeClr val="dk1">
                      <a:alpha val="40000"/>
                    </a:schemeClr>
                  </a:outerShdw>
                </a:effectLst>
                <a:latin typeface="+mn-lt"/>
                <a:ea typeface="+mn-ea"/>
              </a:rPr>
              <a:t>None</a:t>
            </a:r>
            <a:r>
              <a:rPr lang="zh-CN" altLang="en-US" sz="2000" b="1" dirty="0">
                <a:effectLst>
                  <a:outerShdw blurRad="38100" dist="19050" dir="2700000" algn="tl" rotWithShape="0">
                    <a:schemeClr val="dk1">
                      <a:alpha val="40000"/>
                    </a:schemeClr>
                  </a:outerShdw>
                </a:effectLst>
                <a:latin typeface="+mn-lt"/>
                <a:ea typeface="+mn-ea"/>
              </a:rPr>
              <a:t>，那么假定原始数据已经二元化 了；如果该参数是</a:t>
            </a:r>
            <a:r>
              <a:rPr lang="en-US" altLang="zh-CN" sz="2000" b="1" dirty="0">
                <a:effectLst>
                  <a:outerShdw blurRad="38100" dist="19050" dir="2700000" algn="tl" rotWithShape="0">
                    <a:schemeClr val="dk1">
                      <a:alpha val="40000"/>
                    </a:schemeClr>
                  </a:outerShdw>
                </a:effectLst>
                <a:latin typeface="+mn-lt"/>
                <a:ea typeface="+mn-ea"/>
              </a:rPr>
              <a:t>float</a:t>
            </a:r>
            <a:r>
              <a:rPr lang="zh-CN" altLang="en-US" sz="2000" b="1" dirty="0">
                <a:effectLst>
                  <a:outerShdw blurRad="38100" dist="19050" dir="2700000" algn="tl" rotWithShape="0">
                    <a:schemeClr val="dk1">
                      <a:alpha val="40000"/>
                    </a:schemeClr>
                  </a:outerShdw>
                </a:effectLst>
                <a:latin typeface="+mn-lt"/>
                <a:ea typeface="+mn-ea"/>
              </a:rPr>
              <a:t>类型，那么以该数值为界，特征取值大于它的为</a:t>
            </a:r>
            <a:r>
              <a:rPr lang="en-US" altLang="zh-CN" sz="2000" b="1" dirty="0">
                <a:effectLst>
                  <a:outerShdw blurRad="38100" dist="19050" dir="2700000" algn="tl" rotWithShape="0">
                    <a:schemeClr val="dk1">
                      <a:alpha val="40000"/>
                    </a:schemeClr>
                  </a:outerShdw>
                </a:effectLst>
                <a:latin typeface="+mn-lt"/>
                <a:ea typeface="+mn-ea"/>
              </a:rPr>
              <a:t>1</a:t>
            </a:r>
            <a:r>
              <a:rPr lang="zh-CN" altLang="en-US" sz="2000" b="1" dirty="0">
                <a:effectLst>
                  <a:outerShdw blurRad="38100" dist="19050" dir="2700000" algn="tl" rotWithShape="0">
                    <a:schemeClr val="dk1">
                      <a:alpha val="40000"/>
                    </a:schemeClr>
                  </a:outerShdw>
                </a:effectLst>
                <a:latin typeface="+mn-lt"/>
                <a:ea typeface="+mn-ea"/>
              </a:rPr>
              <a:t>，特征取值小于它的为</a:t>
            </a:r>
            <a:r>
              <a:rPr lang="en-US" altLang="zh-CN" sz="2000" b="1" dirty="0">
                <a:effectLst>
                  <a:outerShdw blurRad="38100" dist="19050" dir="2700000" algn="tl" rotWithShape="0">
                    <a:schemeClr val="dk1">
                      <a:alpha val="40000"/>
                    </a:schemeClr>
                  </a:outerShdw>
                </a:effectLst>
                <a:latin typeface="+mn-lt"/>
                <a:ea typeface="+mn-ea"/>
              </a:rPr>
              <a:t>0</a:t>
            </a:r>
            <a:r>
              <a:rPr lang="zh-CN" altLang="en-US" sz="2000" b="1" dirty="0">
                <a:effectLst>
                  <a:outerShdw blurRad="38100" dist="19050" dir="2700000" algn="tl" rotWithShape="0">
                    <a:schemeClr val="dk1">
                      <a:alpha val="40000"/>
                    </a:schemeClr>
                  </a:outerShdw>
                </a:effectLst>
                <a:latin typeface="+mn-lt"/>
                <a:ea typeface="+mn-ea"/>
              </a:rPr>
              <a:t>。</a:t>
            </a:r>
          </a:p>
          <a:p>
            <a:pPr marL="0" lvl="1">
              <a:lnSpc>
                <a:spcPct val="150000"/>
              </a:lnSpc>
            </a:pPr>
            <a:r>
              <a:rPr lang="en-US" altLang="zh-CN" sz="2000" b="1" dirty="0" err="1">
                <a:effectLst>
                  <a:outerShdw blurRad="38100" dist="19050" dir="2700000" algn="tl" rotWithShape="0">
                    <a:schemeClr val="dk1">
                      <a:alpha val="40000"/>
                    </a:schemeClr>
                  </a:outerShdw>
                </a:effectLst>
                <a:latin typeface="+mn-lt"/>
                <a:ea typeface="+mn-ea"/>
              </a:rPr>
              <a:t>fit_prior</a:t>
            </a:r>
            <a:r>
              <a:rPr lang="zh-CN" altLang="en-US" sz="2000" b="1" dirty="0">
                <a:effectLst>
                  <a:outerShdw blurRad="38100" dist="19050" dir="2700000" algn="tl" rotWithShape="0">
                    <a:schemeClr val="dk1">
                      <a:alpha val="40000"/>
                    </a:schemeClr>
                  </a:outerShdw>
                </a:effectLst>
                <a:latin typeface="+mn-lt"/>
                <a:ea typeface="+mn-ea"/>
              </a:rPr>
              <a:t>：表示是否要学习先验概率，如果为</a:t>
            </a:r>
            <a:r>
              <a:rPr lang="en-US" altLang="zh-CN" sz="2000" b="1" dirty="0">
                <a:effectLst>
                  <a:outerShdw blurRad="38100" dist="19050" dir="2700000" algn="tl" rotWithShape="0">
                    <a:schemeClr val="dk1">
                      <a:alpha val="40000"/>
                    </a:schemeClr>
                  </a:outerShdw>
                </a:effectLst>
                <a:latin typeface="+mn-lt"/>
                <a:ea typeface="+mn-ea"/>
              </a:rPr>
              <a:t>False</a:t>
            </a:r>
            <a:r>
              <a:rPr lang="zh-CN" altLang="en-US" sz="2000" b="1" dirty="0">
                <a:effectLst>
                  <a:outerShdw blurRad="38100" dist="19050" dir="2700000" algn="tl" rotWithShape="0">
                    <a:schemeClr val="dk1">
                      <a:alpha val="40000"/>
                    </a:schemeClr>
                  </a:outerShdw>
                </a:effectLst>
                <a:latin typeface="+mn-lt"/>
                <a:ea typeface="+mn-ea"/>
              </a:rPr>
              <a:t>，则所有样本输出时使用统一的类别先验概率（</a:t>
            </a:r>
            <a:r>
              <a:rPr lang="en-US" altLang="zh-CN" sz="2000" b="1" dirty="0">
                <a:effectLst>
                  <a:outerShdw blurRad="38100" dist="19050" dir="2700000" algn="tl" rotWithShape="0">
                    <a:schemeClr val="dk1">
                      <a:alpha val="40000"/>
                    </a:schemeClr>
                  </a:outerShdw>
                </a:effectLst>
                <a:latin typeface="+mn-lt"/>
                <a:ea typeface="+mn-ea"/>
              </a:rPr>
              <a:t>1 / </a:t>
            </a:r>
            <a:r>
              <a:rPr lang="zh-CN" altLang="en-US" sz="2000" b="1" dirty="0">
                <a:effectLst>
                  <a:outerShdw blurRad="38100" dist="19050" dir="2700000" algn="tl" rotWithShape="0">
                    <a:schemeClr val="dk1">
                      <a:alpha val="40000"/>
                    </a:schemeClr>
                  </a:outerShdw>
                </a:effectLst>
                <a:latin typeface="+mn-lt"/>
                <a:ea typeface="+mn-ea"/>
              </a:rPr>
              <a:t>类别数）。如果为</a:t>
            </a:r>
            <a:r>
              <a:rPr lang="en-US" altLang="zh-CN" sz="2000" b="1" dirty="0">
                <a:effectLst>
                  <a:outerShdw blurRad="38100" dist="19050" dir="2700000" algn="tl" rotWithShape="0">
                    <a:schemeClr val="dk1">
                      <a:alpha val="40000"/>
                    </a:schemeClr>
                  </a:outerShdw>
                </a:effectLst>
                <a:latin typeface="+mn-lt"/>
                <a:ea typeface="+mn-ea"/>
              </a:rPr>
              <a:t>True</a:t>
            </a:r>
            <a:r>
              <a:rPr lang="zh-CN" altLang="en-US" sz="2000" b="1" dirty="0">
                <a:effectLst>
                  <a:outerShdw blurRad="38100" dist="19050" dir="2700000" algn="tl" rotWithShape="0">
                    <a:schemeClr val="dk1">
                      <a:alpha val="40000"/>
                    </a:schemeClr>
                  </a:outerShdw>
                </a:effectLst>
                <a:latin typeface="+mn-lt"/>
                <a:ea typeface="+mn-ea"/>
              </a:rPr>
              <a:t>时，则可以利用参数</a:t>
            </a:r>
            <a:r>
              <a:rPr lang="en-US" altLang="zh-CN" sz="2000" b="1" dirty="0" err="1">
                <a:effectLst>
                  <a:outerShdw blurRad="38100" dist="19050" dir="2700000" algn="tl" rotWithShape="0">
                    <a:schemeClr val="dk1">
                      <a:alpha val="40000"/>
                    </a:schemeClr>
                  </a:outerShdw>
                </a:effectLst>
                <a:latin typeface="+mn-lt"/>
                <a:ea typeface="+mn-ea"/>
              </a:rPr>
              <a:t>class_piror</a:t>
            </a:r>
            <a:r>
              <a:rPr lang="zh-CN" altLang="en-US" sz="2000" b="1" dirty="0">
                <a:effectLst>
                  <a:outerShdw blurRad="38100" dist="19050" dir="2700000" algn="tl" rotWithShape="0">
                    <a:schemeClr val="dk1">
                      <a:alpha val="40000"/>
                    </a:schemeClr>
                  </a:outerShdw>
                </a:effectLst>
                <a:latin typeface="+mn-lt"/>
                <a:ea typeface="+mn-ea"/>
              </a:rPr>
              <a:t>输入先验概率，或者不输入该参数，可以从训练集中自己计算先验概率。</a:t>
            </a:r>
          </a:p>
          <a:p>
            <a:pPr marL="0" lvl="1">
              <a:lnSpc>
                <a:spcPct val="150000"/>
              </a:lnSpc>
            </a:pPr>
            <a:r>
              <a:rPr lang="en-US" altLang="zh-CN" sz="2000" b="1" dirty="0" err="1">
                <a:effectLst>
                  <a:outerShdw blurRad="38100" dist="19050" dir="2700000" algn="tl" rotWithShape="0">
                    <a:schemeClr val="dk1">
                      <a:alpha val="40000"/>
                    </a:schemeClr>
                  </a:outerShdw>
                </a:effectLst>
                <a:latin typeface="+mn-lt"/>
                <a:ea typeface="+mn-ea"/>
              </a:rPr>
              <a:t>class_prior</a:t>
            </a:r>
            <a:r>
              <a:rPr lang="zh-CN" altLang="en-US" sz="2000" b="1" dirty="0">
                <a:effectLst>
                  <a:outerShdw blurRad="38100" dist="19050" dir="2700000" algn="tl" rotWithShape="0">
                    <a:schemeClr val="dk1">
                      <a:alpha val="40000"/>
                    </a:schemeClr>
                  </a:outerShdw>
                </a:effectLst>
                <a:latin typeface="+mn-lt"/>
                <a:ea typeface="+mn-ea"/>
              </a:rPr>
              <a:t>：一个数组，它指定了每个类别的先验概率，如果指定了该参数，则每个分类的先验概率不再从数据集中学习</a:t>
            </a:r>
            <a:r>
              <a:rPr lang="zh-CN" altLang="en-US" sz="2000" b="1" dirty="0" smtClean="0">
                <a:effectLst>
                  <a:outerShdw blurRad="38100" dist="19050" dir="2700000" algn="tl" rotWithShape="0">
                    <a:schemeClr val="dk1">
                      <a:alpha val="40000"/>
                    </a:schemeClr>
                  </a:outerShdw>
                </a:effectLst>
                <a:latin typeface="+mn-lt"/>
                <a:ea typeface="+mn-ea"/>
              </a:rPr>
              <a:t>。</a:t>
            </a:r>
            <a:endParaRPr lang="zh-CN" altLang="en-US" sz="2000" b="1" dirty="0">
              <a:effectLst>
                <a:outerShdw blurRad="38100" dist="19050" dir="2700000" algn="tl" rotWithShape="0">
                  <a:schemeClr val="dk1">
                    <a:alpha val="40000"/>
                  </a:schemeClr>
                </a:outerShdw>
              </a:effectLst>
              <a:latin typeface="+mn-lt"/>
              <a:ea typeface="+mn-ea"/>
            </a:endParaRPr>
          </a:p>
        </p:txBody>
      </p:sp>
    </p:spTree>
    <p:extLst>
      <p:ext uri="{BB962C8B-B14F-4D97-AF65-F5344CB8AC3E}">
        <p14:creationId xmlns:p14="http://schemas.microsoft.com/office/powerpoint/2010/main" val="2836913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精装书">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2082</Words>
  <Application>Microsoft Office PowerPoint</Application>
  <PresentationFormat>自定义</PresentationFormat>
  <Paragraphs>155</Paragraphs>
  <Slides>33</Slides>
  <Notes>24</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PowerPoint 演示文稿</vt:lpstr>
      <vt:lpstr>目录 content</vt:lpstr>
      <vt:lpstr>PowerPoint 演示文稿</vt:lpstr>
      <vt:lpstr>项目知识准备</vt:lpstr>
      <vt:lpstr>6.1.1朴素贝叶斯原理</vt:lpstr>
      <vt:lpstr>6.1.1朴素贝叶斯原理</vt:lpstr>
      <vt:lpstr>6.1.1朴素贝叶斯原理</vt:lpstr>
      <vt:lpstr>6.1.2 伯努利朴素贝叶斯</vt:lpstr>
      <vt:lpstr>6.1.2 伯努利朴素贝叶斯</vt:lpstr>
      <vt:lpstr>6.1.2 伯努利朴素贝叶斯</vt:lpstr>
      <vt:lpstr>6.1.3 高斯朴素贝叶斯算法</vt:lpstr>
      <vt:lpstr>6.1.3 高斯朴素贝叶斯算法</vt:lpstr>
      <vt:lpstr>6.1.3 高斯朴素贝叶斯算法</vt:lpstr>
      <vt:lpstr>6.1.3 高斯朴素贝叶斯算法</vt:lpstr>
      <vt:lpstr>6.1.3 高斯朴素贝叶斯算法</vt:lpstr>
      <vt:lpstr>6.1.3 高斯朴素贝叶斯算法</vt:lpstr>
      <vt:lpstr>6.1.4  多项式朴素贝叶斯算法</vt:lpstr>
      <vt:lpstr>6.1.4  多项式朴素贝叶斯算法</vt:lpstr>
      <vt:lpstr>6.1.4  多项式朴素贝叶斯算法</vt:lpstr>
      <vt:lpstr>6.1.4  多项式朴素贝叶斯算法</vt:lpstr>
      <vt:lpstr>6.1.4  多项式朴素贝叶斯算法</vt:lpstr>
      <vt:lpstr>PowerPoint 演示文稿</vt:lpstr>
      <vt:lpstr>项目实训</vt:lpstr>
      <vt:lpstr>6.2.1伯努利朴素贝叶斯模型实现天气预测</vt:lpstr>
      <vt:lpstr>6.2.1伯努利朴素贝叶斯模型实现天气预测</vt:lpstr>
      <vt:lpstr>6.2.1伯努利朴素贝叶斯模型实现天气预测</vt:lpstr>
      <vt:lpstr>6.2.2 高斯朴素贝叶斯实现连续值的分类</vt:lpstr>
      <vt:lpstr>6.2.2 高斯朴素贝叶斯实现连续值的分类</vt:lpstr>
      <vt:lpstr>6.2.3 多项式朴素贝叶斯实现离散特征的分类</vt:lpstr>
      <vt:lpstr>6.2.3 多项式朴素贝叶斯实现离散特征的分类</vt:lpstr>
      <vt:lpstr>PowerPoint 演示文稿</vt:lpstr>
      <vt:lpstr>项目拓展——估算个人年收入等级</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陈丹</cp:lastModifiedBy>
  <cp:revision>523</cp:revision>
  <cp:lastPrinted>2016-10-22T06:45:00Z</cp:lastPrinted>
  <dcterms:created xsi:type="dcterms:W3CDTF">2015-12-07T16:40:00Z</dcterms:created>
  <dcterms:modified xsi:type="dcterms:W3CDTF">2022-10-30T13:56:07Z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2052-11.8.6.8811</vt:lpwstr>
  </property>
</Properties>
</file>