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60" r:id="rId2"/>
    <p:sldId id="417" r:id="rId3"/>
    <p:sldId id="418" r:id="rId4"/>
    <p:sldId id="770" r:id="rId5"/>
    <p:sldId id="809" r:id="rId6"/>
    <p:sldId id="810" r:id="rId7"/>
    <p:sldId id="811" r:id="rId8"/>
    <p:sldId id="812" r:id="rId9"/>
    <p:sldId id="826" r:id="rId10"/>
    <p:sldId id="813" r:id="rId11"/>
    <p:sldId id="827" r:id="rId12"/>
    <p:sldId id="828" r:id="rId13"/>
    <p:sldId id="829" r:id="rId14"/>
    <p:sldId id="265" r:id="rId15"/>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2">
          <p15:clr>
            <a:srgbClr val="A4A3A4"/>
          </p15:clr>
        </p15:guide>
        <p15:guide id="2" pos="72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08D"/>
    <a:srgbClr val="D76739"/>
    <a:srgbClr val="0D8ED4"/>
    <a:srgbClr val="0B4284"/>
    <a:srgbClr val="03AFC4"/>
    <a:srgbClr val="0B3380"/>
    <a:srgbClr val="002060"/>
    <a:srgbClr val="F0D2AF"/>
    <a:srgbClr val="B7C8A5"/>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8" autoAdjust="0"/>
    <p:restoredTop sz="92445" autoAdjust="0"/>
  </p:normalViewPr>
  <p:slideViewPr>
    <p:cSldViewPr snapToGrid="0">
      <p:cViewPr varScale="1">
        <p:scale>
          <a:sx n="81" d="100"/>
          <a:sy n="81" d="100"/>
        </p:scale>
        <p:origin x="682" y="58"/>
      </p:cViewPr>
      <p:guideLst>
        <p:guide orient="horz" pos="1062"/>
        <p:guide pos="7218"/>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CC87D9C-0A71-40BE-8714-8F36DC9F7CB9}" type="datetimeFigureOut">
              <a:rPr lang="zh-CN" altLang="en-US" smtClean="0"/>
              <a:t>2023/1/7</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81B0544-E648-4495-AD83-C20AABC67465}" type="slidenum">
              <a:rPr lang="zh-CN" altLang="en-US" smtClean="0"/>
              <a:t>‹#›</a:t>
            </a:fld>
            <a:endParaRPr lang="zh-CN" altLang="en-US"/>
          </a:p>
        </p:txBody>
      </p:sp>
    </p:spTree>
    <p:extLst>
      <p:ext uri="{BB962C8B-B14F-4D97-AF65-F5344CB8AC3E}">
        <p14:creationId xmlns:p14="http://schemas.microsoft.com/office/powerpoint/2010/main" val="90669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1C430E3-C700-4AE5-AAA4-6060A07B522B}" type="datetimeFigureOut">
              <a:rPr lang="zh-CN" altLang="en-US" smtClean="0"/>
              <a:t>2023/1/7</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084277C-A813-458A-BDDC-74C366BB63E3}" type="slidenum">
              <a:rPr lang="zh-CN" altLang="en-US" smtClean="0"/>
              <a:t>‹#›</a:t>
            </a:fld>
            <a:endParaRPr lang="zh-CN" altLang="en-US"/>
          </a:p>
        </p:txBody>
      </p:sp>
    </p:spTree>
    <p:extLst>
      <p:ext uri="{BB962C8B-B14F-4D97-AF65-F5344CB8AC3E}">
        <p14:creationId xmlns:p14="http://schemas.microsoft.com/office/powerpoint/2010/main" val="172879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84277C-A813-458A-BDDC-74C366BB63E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11</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387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12</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2896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13</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943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3</a:t>
            </a:fld>
            <a:endParaRPr lang="zh-CN"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4</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5</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6</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7</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8</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t>9</a:t>
            </a:fld>
            <a:endParaRPr lang="zh-CN" altLang="en-US" sz="1300"/>
          </a:p>
        </p:txBody>
      </p:sp>
    </p:spTree>
    <p:extLst>
      <p:ext uri="{BB962C8B-B14F-4D97-AF65-F5344CB8AC3E}">
        <p14:creationId xmlns:p14="http://schemas.microsoft.com/office/powerpoint/2010/main" val="365115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pPr marL="0" algn="l" defTabSz="914400">
              <a:buNone/>
            </a:pPr>
            <a:endParaRPr lang="zh-CN" altLang="en-US" sz="1200" b="0" i="0" baseline="0" dirty="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10</a:t>
            </a:fld>
            <a:endParaRPr lang="zh-CN" altLang="en-US" sz="1200" b="0" i="0">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1450" y="342900"/>
            <a:ext cx="10973276" cy="571500"/>
          </a:xfrm>
          <a:effectLst>
            <a:outerShdw blurRad="50800" dist="38100" dir="5400000" algn="ctr" rotWithShape="0">
              <a:srgbClr val="000000">
                <a:alpha val="30000"/>
              </a:srgbClr>
            </a:outerShdw>
          </a:effectLst>
        </p:spPr>
        <p:txBody>
          <a:bodyPr>
            <a:normAutofit/>
          </a:bodyPr>
          <a:lstStyle>
            <a:lvl1pPr>
              <a:defRPr sz="32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Content Placeholder 2"/>
          <p:cNvSpPr>
            <a:spLocks noGrp="1"/>
          </p:cNvSpPr>
          <p:nvPr>
            <p:ph idx="1"/>
          </p:nvPr>
        </p:nvSpPr>
        <p:spPr>
          <a:xfrm>
            <a:off x="406400" y="381000"/>
            <a:ext cx="11176000" cy="5791200"/>
          </a:xfrm>
        </p:spPr>
        <p:txBody>
          <a:bodyPr/>
          <a:lstStyle>
            <a:lvl1pPr>
              <a:lnSpc>
                <a:spcPct val="150000"/>
              </a:lnSpc>
              <a:buClr>
                <a:srgbClr val="FF0000"/>
              </a:buClr>
              <a:buFont typeface="Wingdings" panose="05000000000000000000" pitchFamily="2" charset="2"/>
              <a:buChar char="p"/>
              <a:defRPr sz="2400">
                <a:solidFill>
                  <a:schemeClr val="tx1"/>
                </a:solidFill>
                <a:latin typeface="微软雅黑" panose="020B0503020204020204" pitchFamily="34" charset="-122"/>
                <a:ea typeface="微软雅黑" panose="020B0503020204020204" pitchFamily="34" charset="-122"/>
              </a:defRPr>
            </a:lvl1pPr>
            <a:lvl2pPr>
              <a:lnSpc>
                <a:spcPct val="150000"/>
              </a:lnSpc>
              <a:buClr>
                <a:srgbClr val="FF000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a:buNone/>
              <a:defRPr>
                <a:latin typeface="微软雅黑" panose="020B0503020204020204" pitchFamily="34" charset="-122"/>
                <a:ea typeface="微软雅黑" panose="020B0503020204020204" pitchFamily="34" charset="-122"/>
              </a:defRPr>
            </a:lvl3pPr>
            <a:lvl4pPr>
              <a:buNone/>
              <a:defRPr>
                <a:latin typeface="微软雅黑" panose="020B0503020204020204" pitchFamily="34" charset="-122"/>
                <a:ea typeface="微软雅黑" panose="020B0503020204020204" pitchFamily="34" charset="-122"/>
              </a:defRPr>
            </a:lvl4pPr>
            <a:lvl5pPr>
              <a:buNone/>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 name="Date Placeholder 2"/>
          <p:cNvSpPr>
            <a:spLocks noGrp="1"/>
          </p:cNvSpPr>
          <p:nvPr>
            <p:ph type="dt" sz="half" idx="10"/>
          </p:nvPr>
        </p:nvSpPr>
        <p:spPr/>
        <p:txBody>
          <a:bodyPr/>
          <a:lstStyle>
            <a:lvl1pPr>
              <a:defRPr/>
            </a:lvl1pPr>
          </a:lstStyle>
          <a:p>
            <a:pPr>
              <a:defRPr/>
            </a:pPr>
            <a:fld id="{B170DDF4-74FE-41B4-B94F-AC75A493CE2C}" type="datetime1">
              <a:rPr lang="en-US" altLang="zh-CN"/>
              <a:t>1/7/2023</a:t>
            </a:fld>
            <a:endParaRPr lang="en-US"/>
          </a:p>
        </p:txBody>
      </p:sp>
      <p:sp>
        <p:nvSpPr>
          <p:cNvPr id="4" name="Footer Placeholder 4"/>
          <p:cNvSpPr>
            <a:spLocks noGrp="1"/>
          </p:cNvSpPr>
          <p:nvPr>
            <p:ph type="ftr" sz="quarter" idx="11"/>
          </p:nvPr>
        </p:nvSpPr>
        <p:spPr>
          <a:xfrm>
            <a:off x="10871200" y="6324600"/>
            <a:ext cx="1016000" cy="365125"/>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2337435" y="2477770"/>
            <a:ext cx="9472295" cy="4197985"/>
          </a:xfrm>
          <a:prstGeom prst="rect">
            <a:avLst/>
          </a:prstGeom>
        </p:spPr>
      </p:pic>
      <p:sp>
        <p:nvSpPr>
          <p:cNvPr id="10" name="矩形 9"/>
          <p:cNvSpPr/>
          <p:nvPr userDrawn="1"/>
        </p:nvSpPr>
        <p:spPr>
          <a:xfrm>
            <a:off x="3374390" y="3733800"/>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514975"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602220"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228455" y="5514975"/>
            <a:ext cx="42354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364980" y="6136640"/>
            <a:ext cx="1315720"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54905" y="381381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856605" y="3813810"/>
            <a:ext cx="7708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043420" y="3813810"/>
            <a:ext cx="72072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50835" y="3813810"/>
            <a:ext cx="7327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645858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365750"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430847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330009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545830" y="479933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468235" y="4806315"/>
            <a:ext cx="73977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7456170" y="5476875"/>
            <a:ext cx="78867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6458585" y="547687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365115" y="549084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16440" y="4806315"/>
            <a:ext cx="88138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微软雅黑" panose="020B0503020204020204" pitchFamily="34" charset="-122"/>
                <a:cs typeface="微软雅黑" panose="020B0503020204020204" pitchFamily="34" charset="-122"/>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98865" y="0"/>
            <a:ext cx="10272889" cy="980728"/>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398865" y="1878045"/>
            <a:ext cx="10272889" cy="248706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9792441" y="6108176"/>
            <a:ext cx="1143297" cy="365125"/>
          </a:xfrm>
        </p:spPr>
        <p:txBody>
          <a:bodyPr/>
          <a:lstStyle/>
          <a:p>
            <a:fld id="{87DE6118-2437-4B30-8E3C-4D2BE6020583}" type="datetimeFigureOut">
              <a:rPr lang="en-US" smtClean="0"/>
              <a:t>1/7/2023</a:t>
            </a:fld>
            <a:endParaRPr lang="en-US" dirty="0"/>
          </a:p>
        </p:txBody>
      </p:sp>
      <p:sp>
        <p:nvSpPr>
          <p:cNvPr id="5" name="Footer Placeholder 4"/>
          <p:cNvSpPr>
            <a:spLocks noGrp="1"/>
          </p:cNvSpPr>
          <p:nvPr>
            <p:ph type="ftr" sz="quarter" idx="11"/>
          </p:nvPr>
        </p:nvSpPr>
        <p:spPr>
          <a:xfrm>
            <a:off x="2630198" y="6108176"/>
            <a:ext cx="7086023" cy="365125"/>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11011958" y="6108176"/>
            <a:ext cx="570444" cy="365125"/>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398864" y="980730"/>
            <a:ext cx="10272889" cy="897315"/>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3589145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66FB0D-3649-4659-A4EA-16B622D04D18}"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t>2023/1/7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stretch>
            <a:fillRect/>
          </a:stretch>
        </p:blipFill>
        <p:spPr>
          <a:xfrm>
            <a:off x="-2423160" y="0"/>
            <a:ext cx="14615160" cy="7650051"/>
          </a:xfrm>
          <a:prstGeom prst="rect">
            <a:avLst/>
          </a:prstGeom>
        </p:spPr>
      </p:pic>
      <p:sp>
        <p:nvSpPr>
          <p:cNvPr id="21" name="任意多边形 20"/>
          <p:cNvSpPr/>
          <p:nvPr/>
        </p:nvSpPr>
        <p:spPr>
          <a:xfrm rot="2968493">
            <a:off x="4018601" y="-3464628"/>
            <a:ext cx="9712479" cy="7843657"/>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0703B5"/>
              </a:solidFill>
            </a:endParaRPr>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6160" y="688430"/>
            <a:ext cx="8296481" cy="769441"/>
          </a:xfrm>
          <a:prstGeom prst="rect">
            <a:avLst/>
          </a:prstGeom>
          <a:noFill/>
        </p:spPr>
        <p:txBody>
          <a:bodyPr wrap="square" rtlCol="0">
            <a:spAutoFit/>
          </a:bodyPr>
          <a:lstStyle/>
          <a:p>
            <a:pPr algn="r"/>
            <a:r>
              <a:rPr lang="zh-CN" altLang="en-US" sz="4400" dirty="0" smtClean="0">
                <a:solidFill>
                  <a:schemeClr val="bg1"/>
                </a:solidFill>
              </a:rPr>
              <a:t>   支持向量机</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4367959" y="1577430"/>
            <a:ext cx="7412561" cy="953135"/>
          </a:xfrm>
          <a:prstGeom prst="rect">
            <a:avLst/>
          </a:prstGeom>
          <a:noFill/>
        </p:spPr>
        <p:txBody>
          <a:bodyPr wrap="square" rtlCol="0">
            <a:spAutoFit/>
          </a:bodyPr>
          <a:lstStyle/>
          <a:p>
            <a:pPr algn="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支持向量机的核函数与参数选择</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402334" y="1385232"/>
            <a:ext cx="11166779" cy="3544560"/>
          </a:xfrm>
          <a:noFill/>
        </p:spPr>
        <p:txBody>
          <a:bodyPr wrap="square" rtlCol="0" anchor="t">
            <a:spAutoFit/>
          </a:bodyPr>
          <a:lstStyle/>
          <a:p>
            <a:pPr marL="0" lvl="1" indent="0">
              <a:lnSpc>
                <a:spcPct val="150000"/>
              </a:lnSpc>
              <a:buNone/>
            </a:pPr>
            <a:r>
              <a:rPr lang="zh-CN" altLang="en-US" sz="2400" b="1" dirty="0">
                <a:effectLst>
                  <a:outerShdw blurRad="38100" dist="19050" dir="2700000" algn="tl" rotWithShape="0">
                    <a:schemeClr val="dk1">
                      <a:alpha val="40000"/>
                    </a:schemeClr>
                  </a:outerShdw>
                </a:effectLst>
                <a:latin typeface="+mn-lt"/>
                <a:ea typeface="+mn-ea"/>
              </a:rPr>
              <a:t>我们很难在二维空间上将圆点数据和五角星数据进行类别的划分，但是如果我们将二维空间变成三维空间就好办了</a:t>
            </a:r>
            <a:r>
              <a:rPr lang="zh-CN" altLang="en-US" sz="2400" b="1" dirty="0" smtClean="0">
                <a:effectLst>
                  <a:outerShdw blurRad="38100" dist="19050" dir="2700000" algn="tl" rotWithShape="0">
                    <a:schemeClr val="dk1">
                      <a:alpha val="40000"/>
                    </a:schemeClr>
                  </a:outerShdw>
                </a:effectLst>
                <a:latin typeface="+mn-lt"/>
                <a:ea typeface="+mn-ea"/>
              </a:rPr>
              <a:t>。如果</a:t>
            </a:r>
            <a:r>
              <a:rPr lang="zh-CN" altLang="en-US" sz="2400" b="1" dirty="0">
                <a:effectLst>
                  <a:outerShdw blurRad="38100" dist="19050" dir="2700000" algn="tl" rotWithShape="0">
                    <a:schemeClr val="dk1">
                      <a:alpha val="40000"/>
                    </a:schemeClr>
                  </a:outerShdw>
                </a:effectLst>
                <a:latin typeface="+mn-lt"/>
                <a:ea typeface="+mn-ea"/>
              </a:rPr>
              <a:t>圆点数据是轻飘飘的，可以浮上来；五角星数据是沉甸甸的，会沉下去，这样我们就可以在浮起的圆点数据和沉下去的五角星数据中间找出一个超平面将两类数据进行分割</a:t>
            </a:r>
            <a:r>
              <a:rPr lang="zh-CN" altLang="en-US" sz="2400" b="1" dirty="0" smtClean="0">
                <a:effectLst>
                  <a:outerShdw blurRad="38100" dist="19050" dir="2700000" algn="tl" rotWithShape="0">
                    <a:schemeClr val="dk1">
                      <a:alpha val="40000"/>
                    </a:schemeClr>
                  </a:outerShdw>
                </a:effectLst>
                <a:latin typeface="+mn-lt"/>
                <a:ea typeface="+mn-ea"/>
              </a:rPr>
              <a:t>。</a:t>
            </a:r>
            <a:endParaRPr lang="en-US" altLang="zh-CN" sz="2400" b="1" dirty="0" smtClean="0">
              <a:effectLst>
                <a:outerShdw blurRad="38100" dist="19050" dir="2700000" algn="tl" rotWithShape="0">
                  <a:schemeClr val="dk1">
                    <a:alpha val="40000"/>
                  </a:schemeClr>
                </a:outerShdw>
              </a:effectLst>
              <a:latin typeface="+mn-lt"/>
              <a:ea typeface="+mn-ea"/>
            </a:endParaRPr>
          </a:p>
          <a:p>
            <a:pPr marL="0" lvl="1">
              <a:lnSpc>
                <a:spcPct val="150000"/>
              </a:lnSpc>
            </a:pPr>
            <a:endParaRPr lang="en-US" altLang="zh-CN" sz="2400" b="1" dirty="0">
              <a:effectLst>
                <a:outerShdw blurRad="38100" dist="19050" dir="2700000" algn="tl" rotWithShape="0">
                  <a:schemeClr val="dk1">
                    <a:alpha val="40000"/>
                  </a:schemeClr>
                </a:outerShdw>
              </a:effectLst>
              <a:latin typeface="+mn-lt"/>
              <a:ea typeface="+mn-ea"/>
            </a:endParaRPr>
          </a:p>
          <a:p>
            <a:pPr marL="0" lvl="1">
              <a:lnSpc>
                <a:spcPct val="150000"/>
              </a:lnSpc>
            </a:pPr>
            <a:endParaRPr lang="zh-CN" altLang="en-US" sz="2400" b="1" dirty="0">
              <a:effectLst>
                <a:outerShdw blurRad="38100" dist="19050" dir="2700000" algn="tl" rotWithShape="0">
                  <a:schemeClr val="dk1">
                    <a:alpha val="40000"/>
                  </a:schemeClr>
                </a:outerShdw>
              </a:effectLst>
              <a:latin typeface="+mn-lt"/>
              <a:ea typeface="+mn-ea"/>
            </a:endParaRPr>
          </a:p>
        </p:txBody>
      </p:sp>
      <p:pic>
        <p:nvPicPr>
          <p:cNvPr id="3" name="图片 2"/>
          <p:cNvPicPr>
            <a:picLocks noChangeAspect="1"/>
          </p:cNvPicPr>
          <p:nvPr/>
        </p:nvPicPr>
        <p:blipFill>
          <a:blip r:embed="rId3"/>
          <a:stretch>
            <a:fillRect/>
          </a:stretch>
        </p:blipFill>
        <p:spPr>
          <a:xfrm>
            <a:off x="3885378" y="3587054"/>
            <a:ext cx="3490782" cy="2976794"/>
          </a:xfrm>
          <a:prstGeom prst="rect">
            <a:avLst/>
          </a:prstGeom>
        </p:spPr>
      </p:pic>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支持向量机的核函数与参数选择</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524254" y="1787568"/>
            <a:ext cx="11166779" cy="2308324"/>
          </a:xfrm>
          <a:noFill/>
        </p:spPr>
        <p:txBody>
          <a:bodyPr wrap="square" rtlCol="0" anchor="t">
            <a:spAutoFit/>
          </a:bodyPr>
          <a:lstStyle/>
          <a:p>
            <a:pPr marL="0" lvl="1" indent="0">
              <a:lnSpc>
                <a:spcPct val="150000"/>
              </a:lnSpc>
              <a:buNone/>
            </a:pPr>
            <a:r>
              <a:rPr lang="zh-CN" altLang="en-US" sz="2400" b="1" dirty="0" smtClean="0">
                <a:effectLst>
                  <a:outerShdw blurRad="38100" dist="19050" dir="2700000" algn="tl" rotWithShape="0">
                    <a:schemeClr val="dk1">
                      <a:alpha val="40000"/>
                    </a:schemeClr>
                  </a:outerShdw>
                </a:effectLst>
                <a:latin typeface="+mn-lt"/>
                <a:ea typeface="+mn-ea"/>
              </a:rPr>
              <a:t>这种</a:t>
            </a:r>
            <a:r>
              <a:rPr lang="zh-CN" altLang="en-US" sz="2400" b="1" dirty="0">
                <a:effectLst>
                  <a:outerShdw blurRad="38100" dist="19050" dir="2700000" algn="tl" rotWithShape="0">
                    <a:schemeClr val="dk1">
                      <a:alpha val="40000"/>
                    </a:schemeClr>
                  </a:outerShdw>
                </a:effectLst>
                <a:latin typeface="+mn-lt"/>
                <a:ea typeface="+mn-ea"/>
              </a:rPr>
              <a:t>将二维空间变成三维空间的过程就称为将数据投射至高维空间，</a:t>
            </a:r>
            <a:r>
              <a:rPr lang="en-US" altLang="zh-CN" sz="2400" b="1" dirty="0">
                <a:effectLst>
                  <a:outerShdw blurRad="38100" dist="19050" dir="2700000" algn="tl" rotWithShape="0">
                    <a:schemeClr val="dk1">
                      <a:alpha val="40000"/>
                    </a:schemeClr>
                  </a:outerShdw>
                </a:effectLst>
                <a:latin typeface="+mn-lt"/>
                <a:ea typeface="+mn-ea"/>
              </a:rPr>
              <a:t>SVM</a:t>
            </a:r>
            <a:r>
              <a:rPr lang="zh-CN" altLang="en-US" sz="2400" b="1" dirty="0">
                <a:effectLst>
                  <a:outerShdw blurRad="38100" dist="19050" dir="2700000" algn="tl" rotWithShape="0">
                    <a:schemeClr val="dk1">
                      <a:alpha val="40000"/>
                    </a:schemeClr>
                  </a:outerShdw>
                </a:effectLst>
                <a:latin typeface="+mn-lt"/>
                <a:ea typeface="+mn-ea"/>
              </a:rPr>
              <a:t>的核函数就具有这个功能。在</a:t>
            </a:r>
            <a:r>
              <a:rPr lang="en-US" altLang="zh-CN" sz="2400" b="1" dirty="0">
                <a:effectLst>
                  <a:outerShdw blurRad="38100" dist="19050" dir="2700000" algn="tl" rotWithShape="0">
                    <a:schemeClr val="dk1">
                      <a:alpha val="40000"/>
                    </a:schemeClr>
                  </a:outerShdw>
                </a:effectLst>
                <a:latin typeface="+mn-lt"/>
                <a:ea typeface="+mn-ea"/>
              </a:rPr>
              <a:t>SVM</a:t>
            </a:r>
            <a:r>
              <a:rPr lang="zh-CN" altLang="en-US" sz="2400" b="1" dirty="0">
                <a:effectLst>
                  <a:outerShdw blurRad="38100" dist="19050" dir="2700000" algn="tl" rotWithShape="0">
                    <a:schemeClr val="dk1">
                      <a:alpha val="40000"/>
                    </a:schemeClr>
                  </a:outerShdw>
                </a:effectLst>
                <a:latin typeface="+mn-lt"/>
                <a:ea typeface="+mn-ea"/>
              </a:rPr>
              <a:t>中，最常用的把数据投射到高维空间的方法分别是多项式内核（</a:t>
            </a:r>
            <a:r>
              <a:rPr lang="en-US" altLang="zh-CN" sz="2400" b="1" dirty="0">
                <a:effectLst>
                  <a:outerShdw blurRad="38100" dist="19050" dir="2700000" algn="tl" rotWithShape="0">
                    <a:schemeClr val="dk1">
                      <a:alpha val="40000"/>
                    </a:schemeClr>
                  </a:outerShdw>
                </a:effectLst>
                <a:latin typeface="+mn-lt"/>
                <a:ea typeface="+mn-ea"/>
              </a:rPr>
              <a:t>polynomial kernel</a:t>
            </a:r>
            <a:r>
              <a:rPr lang="zh-CN" altLang="en-US" sz="2400" b="1" dirty="0">
                <a:effectLst>
                  <a:outerShdw blurRad="38100" dist="19050" dir="2700000" algn="tl" rotWithShape="0">
                    <a:schemeClr val="dk1">
                      <a:alpha val="40000"/>
                    </a:schemeClr>
                  </a:outerShdw>
                </a:effectLst>
                <a:latin typeface="+mn-lt"/>
                <a:ea typeface="+mn-ea"/>
              </a:rPr>
              <a:t>）和径向基函数（</a:t>
            </a:r>
            <a:r>
              <a:rPr lang="en-US" altLang="zh-CN" sz="2400" b="1" dirty="0">
                <a:effectLst>
                  <a:outerShdw blurRad="38100" dist="19050" dir="2700000" algn="tl" rotWithShape="0">
                    <a:schemeClr val="dk1">
                      <a:alpha val="40000"/>
                    </a:schemeClr>
                  </a:outerShdw>
                </a:effectLst>
                <a:latin typeface="+mn-lt"/>
                <a:ea typeface="+mn-ea"/>
              </a:rPr>
              <a:t>radial basis function</a:t>
            </a:r>
            <a:r>
              <a:rPr lang="zh-CN" altLang="en-US" sz="2400" b="1" dirty="0">
                <a:effectLst>
                  <a:outerShdw blurRad="38100" dist="19050" dir="2700000" algn="tl" rotWithShape="0">
                    <a:schemeClr val="dk1">
                      <a:alpha val="40000"/>
                    </a:schemeClr>
                  </a:outerShdw>
                </a:effectLst>
                <a:latin typeface="+mn-lt"/>
                <a:ea typeface="+mn-ea"/>
              </a:rPr>
              <a:t>，</a:t>
            </a:r>
            <a:r>
              <a:rPr lang="en-US" altLang="zh-CN" sz="2400" b="1" dirty="0">
                <a:effectLst>
                  <a:outerShdw blurRad="38100" dist="19050" dir="2700000" algn="tl" rotWithShape="0">
                    <a:schemeClr val="dk1">
                      <a:alpha val="40000"/>
                    </a:schemeClr>
                  </a:outerShdw>
                </a:effectLst>
                <a:latin typeface="+mn-lt"/>
                <a:ea typeface="+mn-ea"/>
              </a:rPr>
              <a:t>RBF</a:t>
            </a:r>
            <a:r>
              <a:rPr lang="zh-CN" altLang="en-US" sz="2400" b="1" dirty="0">
                <a:effectLst>
                  <a:outerShdw blurRad="38100" dist="19050" dir="2700000" algn="tl" rotWithShape="0">
                    <a:schemeClr val="dk1">
                      <a:alpha val="40000"/>
                    </a:schemeClr>
                  </a:outerShdw>
                </a:effectLst>
                <a:latin typeface="+mn-lt"/>
                <a:ea typeface="+mn-ea"/>
              </a:rPr>
              <a:t>）内核。而</a:t>
            </a:r>
            <a:r>
              <a:rPr lang="en-US" altLang="zh-CN" sz="2400" b="1" dirty="0">
                <a:effectLst>
                  <a:outerShdw blurRad="38100" dist="19050" dir="2700000" algn="tl" rotWithShape="0">
                    <a:schemeClr val="dk1">
                      <a:alpha val="40000"/>
                    </a:schemeClr>
                  </a:outerShdw>
                </a:effectLst>
                <a:latin typeface="+mn-lt"/>
                <a:ea typeface="+mn-ea"/>
              </a:rPr>
              <a:t>RBF</a:t>
            </a:r>
            <a:r>
              <a:rPr lang="zh-CN" altLang="en-US" sz="2400" b="1" dirty="0">
                <a:effectLst>
                  <a:outerShdw blurRad="38100" dist="19050" dir="2700000" algn="tl" rotWithShape="0">
                    <a:schemeClr val="dk1">
                      <a:alpha val="40000"/>
                    </a:schemeClr>
                  </a:outerShdw>
                </a:effectLst>
                <a:latin typeface="+mn-lt"/>
                <a:ea typeface="+mn-ea"/>
              </a:rPr>
              <a:t>内核也被称为高斯内核（</a:t>
            </a:r>
            <a:r>
              <a:rPr lang="en-US" altLang="zh-CN" sz="2400" b="1" dirty="0" err="1">
                <a:effectLst>
                  <a:outerShdw blurRad="38100" dist="19050" dir="2700000" algn="tl" rotWithShape="0">
                    <a:schemeClr val="dk1">
                      <a:alpha val="40000"/>
                    </a:schemeClr>
                  </a:outerShdw>
                </a:effectLst>
                <a:latin typeface="+mn-lt"/>
                <a:ea typeface="+mn-ea"/>
              </a:rPr>
              <a:t>gaussian</a:t>
            </a:r>
            <a:r>
              <a:rPr lang="en-US" altLang="zh-CN" sz="2400" b="1" dirty="0">
                <a:effectLst>
                  <a:outerShdw blurRad="38100" dist="19050" dir="2700000" algn="tl" rotWithShape="0">
                    <a:schemeClr val="dk1">
                      <a:alpha val="40000"/>
                    </a:schemeClr>
                  </a:outerShdw>
                </a:effectLst>
                <a:latin typeface="+mn-lt"/>
                <a:ea typeface="+mn-ea"/>
              </a:rPr>
              <a:t> kernel</a:t>
            </a:r>
            <a:r>
              <a:rPr lang="zh-CN" altLang="en-US" sz="2400" b="1" dirty="0">
                <a:effectLst>
                  <a:outerShdw blurRad="38100" dist="19050" dir="2700000" algn="tl" rotWithShape="0">
                    <a:schemeClr val="dk1">
                      <a:alpha val="40000"/>
                    </a:schemeClr>
                  </a:outerShdw>
                </a:effectLst>
                <a:latin typeface="+mn-lt"/>
                <a:ea typeface="+mn-ea"/>
              </a:rPr>
              <a:t>）。</a:t>
            </a:r>
          </a:p>
        </p:txBody>
      </p:sp>
    </p:spTree>
    <p:extLst>
      <p:ext uri="{BB962C8B-B14F-4D97-AF65-F5344CB8AC3E}">
        <p14:creationId xmlns:p14="http://schemas.microsoft.com/office/powerpoint/2010/main" val="3887778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支持向量机的核函数与参数选择</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390857" y="1574093"/>
            <a:ext cx="11166779" cy="3054682"/>
          </a:xfrm>
          <a:noFill/>
        </p:spPr>
        <p:txBody>
          <a:bodyPr wrap="square" rtlCol="0" anchor="t">
            <a:spAutoFit/>
          </a:bodyPr>
          <a:lstStyle/>
          <a:p>
            <a:pPr marL="0" lvl="1" indent="0">
              <a:lnSpc>
                <a:spcPct val="150000"/>
              </a:lnSpc>
              <a:buNone/>
            </a:pPr>
            <a:r>
              <a:rPr lang="zh-CN" altLang="en-US" sz="2400" b="1" dirty="0">
                <a:effectLst>
                  <a:outerShdw blurRad="38100" dist="19050" dir="2700000" algn="tl" rotWithShape="0">
                    <a:schemeClr val="dk1">
                      <a:alpha val="40000"/>
                    </a:schemeClr>
                  </a:outerShdw>
                </a:effectLst>
                <a:latin typeface="+mn-lt"/>
                <a:ea typeface="+mn-ea"/>
              </a:rPr>
              <a:t>在</a:t>
            </a:r>
            <a:r>
              <a:rPr lang="en-US" altLang="zh-CN" sz="2400" b="1" dirty="0">
                <a:effectLst>
                  <a:outerShdw blurRad="38100" dist="19050" dir="2700000" algn="tl" rotWithShape="0">
                    <a:schemeClr val="dk1">
                      <a:alpha val="40000"/>
                    </a:schemeClr>
                  </a:outerShdw>
                </a:effectLst>
                <a:latin typeface="+mn-lt"/>
                <a:ea typeface="+mn-ea"/>
              </a:rPr>
              <a:t>SVM</a:t>
            </a:r>
            <a:r>
              <a:rPr lang="zh-CN" altLang="en-US" sz="2400" b="1" dirty="0">
                <a:effectLst>
                  <a:outerShdw blurRad="38100" dist="19050" dir="2700000" algn="tl" rotWithShape="0">
                    <a:schemeClr val="dk1">
                      <a:alpha val="40000"/>
                    </a:schemeClr>
                  </a:outerShdw>
                </a:effectLst>
                <a:latin typeface="+mn-lt"/>
                <a:ea typeface="+mn-ea"/>
              </a:rPr>
              <a:t>分类器两侧分别有两条虚线，压在虚线上面的点就是支持向量，也就是我们找到了一条分割直线（中间的实线）</a:t>
            </a:r>
            <a:r>
              <a:rPr lang="zh-CN" altLang="en-US" sz="2400" b="1" dirty="0" smtClean="0">
                <a:effectLst>
                  <a:outerShdw blurRad="38100" dist="19050" dir="2700000" algn="tl" rotWithShape="0">
                    <a:schemeClr val="dk1">
                      <a:alpha val="40000"/>
                    </a:schemeClr>
                  </a:outerShdw>
                </a:effectLst>
                <a:latin typeface="+mn-lt"/>
                <a:ea typeface="+mn-ea"/>
              </a:rPr>
              <a:t>将数据</a:t>
            </a:r>
            <a:r>
              <a:rPr lang="zh-CN" altLang="en-US" sz="2400" b="1" dirty="0">
                <a:effectLst>
                  <a:outerShdw blurRad="38100" dist="19050" dir="2700000" algn="tl" rotWithShape="0">
                    <a:schemeClr val="dk1">
                      <a:alpha val="40000"/>
                    </a:schemeClr>
                  </a:outerShdw>
                </a:effectLst>
                <a:latin typeface="+mn-lt"/>
                <a:ea typeface="+mn-ea"/>
              </a:rPr>
              <a:t>点分成了两类</a:t>
            </a:r>
            <a:r>
              <a:rPr lang="zh-CN" altLang="en-US" sz="2400" b="1" dirty="0" smtClean="0">
                <a:effectLst>
                  <a:outerShdw blurRad="38100" dist="19050" dir="2700000" algn="tl" rotWithShape="0">
                    <a:schemeClr val="dk1">
                      <a:alpha val="40000"/>
                    </a:schemeClr>
                  </a:outerShdw>
                </a:effectLst>
                <a:latin typeface="+mn-lt"/>
                <a:ea typeface="+mn-ea"/>
              </a:rPr>
              <a:t>。</a:t>
            </a: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zh-CN" altLang="en-US" sz="2400" b="1" dirty="0">
              <a:effectLst>
                <a:outerShdw blurRad="38100" dist="19050" dir="2700000" algn="tl" rotWithShape="0">
                  <a:schemeClr val="dk1">
                    <a:alpha val="40000"/>
                  </a:schemeClr>
                </a:outerShdw>
              </a:effectLst>
              <a:latin typeface="+mn-lt"/>
              <a:ea typeface="+mn-ea"/>
            </a:endParaRPr>
          </a:p>
        </p:txBody>
      </p:sp>
      <p:pic>
        <p:nvPicPr>
          <p:cNvPr id="1026" name="Picture 2" descr="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3382" y="3101434"/>
            <a:ext cx="4028357" cy="264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69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支持向量机的核函数与参数选择</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390857" y="1574093"/>
            <a:ext cx="11166779" cy="3054682"/>
          </a:xfrm>
          <a:noFill/>
        </p:spPr>
        <p:txBody>
          <a:bodyPr wrap="square" rtlCol="0" anchor="t">
            <a:spAutoFit/>
          </a:bodyPr>
          <a:lstStyle/>
          <a:p>
            <a:pPr marL="0" lvl="1" indent="0">
              <a:lnSpc>
                <a:spcPct val="150000"/>
              </a:lnSpc>
              <a:buNone/>
            </a:pP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当我们把</a:t>
            </a:r>
            <a:r>
              <a:rPr lang="en-US" altLang="zh-CN"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SVM</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的内核换成</a:t>
            </a:r>
            <a:r>
              <a:rPr lang="en-US" altLang="zh-CN"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RBF</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内核时，我们会</a:t>
            </a:r>
            <a:r>
              <a:rPr lang="zh-CN" altLang="en-US" sz="2400" b="1" dirty="0" smtClean="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得到</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下图</a:t>
            </a:r>
            <a:r>
              <a:rPr lang="zh-CN" altLang="en-US" sz="2400" b="1" dirty="0" smtClean="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所</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示的结果</a:t>
            </a:r>
            <a:r>
              <a:rPr lang="zh-CN" altLang="en-US" sz="2400" b="1" dirty="0" smtClean="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。分类器</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完全变了样子，不再是一条直线，这是因为在</a:t>
            </a:r>
            <a:r>
              <a:rPr lang="en-US" altLang="zh-CN"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RBF</a:t>
            </a:r>
            <a:r>
              <a:rPr lang="zh-CN" altLang="en-US"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中计算的是两个点之间的欧几里得距离。</a:t>
            </a:r>
            <a:endParaRPr lang="en-US" altLang="zh-CN" sz="2400" b="1"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zh-CN" altLang="en-US" sz="2400" b="1" dirty="0">
              <a:effectLst>
                <a:outerShdw blurRad="38100" dist="19050" dir="2700000" algn="tl" rotWithShape="0">
                  <a:schemeClr val="dk1">
                    <a:alpha val="40000"/>
                  </a:schemeClr>
                </a:outerShdw>
              </a:effectLst>
              <a:latin typeface="+mn-lt"/>
              <a:ea typeface="+mn-ea"/>
            </a:endParaRPr>
          </a:p>
        </p:txBody>
      </p:sp>
      <p:pic>
        <p:nvPicPr>
          <p:cNvPr id="3" name="图片 2"/>
          <p:cNvPicPr>
            <a:picLocks noChangeAspect="1"/>
          </p:cNvPicPr>
          <p:nvPr/>
        </p:nvPicPr>
        <p:blipFill>
          <a:blip r:embed="rId3"/>
          <a:stretch>
            <a:fillRect/>
          </a:stretch>
        </p:blipFill>
        <p:spPr>
          <a:xfrm>
            <a:off x="3653973" y="3239952"/>
            <a:ext cx="4301700" cy="2807279"/>
          </a:xfrm>
          <a:prstGeom prst="rect">
            <a:avLst/>
          </a:prstGeom>
        </p:spPr>
      </p:pic>
    </p:spTree>
    <p:extLst>
      <p:ext uri="{BB962C8B-B14F-4D97-AF65-F5344CB8AC3E}">
        <p14:creationId xmlns:p14="http://schemas.microsoft.com/office/powerpoint/2010/main" val="3392405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614805"/>
            <a:ext cx="25908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38"/>
          <p:cNvGrpSpPr/>
          <p:nvPr/>
        </p:nvGrpSpPr>
        <p:grpSpPr bwMode="auto">
          <a:xfrm>
            <a:off x="4400614" y="2605846"/>
            <a:ext cx="5818187" cy="1648530"/>
            <a:chOff x="4668961" y="1520691"/>
            <a:chExt cx="4346331" cy="1647996"/>
          </a:xfrm>
        </p:grpSpPr>
        <p:grpSp>
          <p:nvGrpSpPr>
            <p:cNvPr id="6" name="组合 13"/>
            <p:cNvGrpSpPr/>
            <p:nvPr/>
          </p:nvGrpSpPr>
          <p:grpSpPr bwMode="auto">
            <a:xfrm>
              <a:off x="4684591" y="1520691"/>
              <a:ext cx="4330701" cy="580259"/>
              <a:chOff x="0" y="-8800"/>
              <a:chExt cx="4331070" cy="580808"/>
            </a:xfrm>
          </p:grpSpPr>
          <p:sp>
            <p:nvSpPr>
              <p:cNvPr id="17" name="任意多边形 45"/>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任意多边形 126"/>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文本框 69"/>
              <p:cNvSpPr txBox="1">
                <a:spLocks noChangeArrowheads="1"/>
              </p:cNvSpPr>
              <p:nvPr/>
            </p:nvSpPr>
            <p:spPr bwMode="auto">
              <a:xfrm>
                <a:off x="1738194" y="-8800"/>
                <a:ext cx="2457689" cy="46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支持向量机的概念</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20"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第一节</a:t>
                </a:r>
              </a:p>
            </p:txBody>
          </p:sp>
        </p:grpSp>
        <p:grpSp>
          <p:nvGrpSpPr>
            <p:cNvPr id="7" name="组合 15"/>
            <p:cNvGrpSpPr/>
            <p:nvPr/>
          </p:nvGrpSpPr>
          <p:grpSpPr bwMode="auto">
            <a:xfrm>
              <a:off x="4668961" y="2214780"/>
              <a:ext cx="4330701" cy="953907"/>
              <a:chOff x="0" y="-380156"/>
              <a:chExt cx="4331070" cy="952164"/>
            </a:xfrm>
          </p:grpSpPr>
          <p:sp>
            <p:nvSpPr>
              <p:cNvPr id="13" name="任意多边形 5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27"/>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文本框 69"/>
              <p:cNvSpPr txBox="1">
                <a:spLocks noChangeArrowheads="1"/>
              </p:cNvSpPr>
              <p:nvPr/>
            </p:nvSpPr>
            <p:spPr bwMode="auto">
              <a:xfrm>
                <a:off x="1753826" y="-380156"/>
                <a:ext cx="2369840" cy="82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rPr>
                  <a:t>支持向量机的核函数与参数选择</a:t>
                </a: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16"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第二节</a:t>
                </a:r>
              </a:p>
            </p:txBody>
          </p:sp>
        </p:grpSp>
      </p:grpSp>
      <p:sp>
        <p:nvSpPr>
          <p:cNvPr id="21" name="标题 20"/>
          <p:cNvSpPr>
            <a:spLocks noGrp="1"/>
          </p:cNvSpPr>
          <p:nvPr>
            <p:ph type="title"/>
          </p:nvPr>
        </p:nvSpPr>
        <p:spPr/>
        <p:txBody>
          <a:bodyPr>
            <a:normAutofit/>
          </a:bodyPr>
          <a:lstStyle/>
          <a:p>
            <a:r>
              <a:rPr lang="zh-CN" altLang="en-US" dirty="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2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000" b="1" dirty="0" smtClean="0">
                  <a:solidFill>
                    <a:srgbClr val="262626"/>
                  </a:solidFill>
                  <a:latin typeface="微软雅黑" panose="020B0503020204020204" pitchFamily="34" charset="-122"/>
                  <a:ea typeface="微软雅黑" panose="020B0503020204020204" pitchFamily="34" charset="-122"/>
                </a:rPr>
                <a:t>支持向量机的概念</a:t>
              </a:r>
              <a:endParaRPr lang="zh-CN" altLang="zh-CN" sz="40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第一节</a:t>
              </a: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支持向量机的概念</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402334" y="1385232"/>
            <a:ext cx="11166779" cy="4616648"/>
          </a:xfrm>
          <a:noFill/>
        </p:spPr>
        <p:txBody>
          <a:bodyPr wrap="square" rtlCol="0" anchor="t">
            <a:spAutoFit/>
          </a:bodyPr>
          <a:lstStyle/>
          <a:p>
            <a:pPr marL="0" lvl="1" indent="0">
              <a:lnSpc>
                <a:spcPct val="150000"/>
              </a:lnSpc>
              <a:buNone/>
            </a:pPr>
            <a:r>
              <a:rPr lang="zh-CN" altLang="en-US" sz="2800" b="1" dirty="0" smtClean="0">
                <a:effectLst>
                  <a:outerShdw blurRad="38100" dist="19050" dir="2700000" algn="tl" rotWithShape="0">
                    <a:schemeClr val="dk1">
                      <a:alpha val="40000"/>
                    </a:schemeClr>
                  </a:outerShdw>
                </a:effectLst>
                <a:latin typeface="+mn-lt"/>
                <a:ea typeface="+mn-ea"/>
              </a:rPr>
              <a:t>支持</a:t>
            </a:r>
            <a:r>
              <a:rPr lang="zh-CN" altLang="en-US" sz="2800" b="1" dirty="0">
                <a:effectLst>
                  <a:outerShdw blurRad="38100" dist="19050" dir="2700000" algn="tl" rotWithShape="0">
                    <a:schemeClr val="dk1">
                      <a:alpha val="40000"/>
                    </a:schemeClr>
                  </a:outerShdw>
                </a:effectLst>
                <a:latin typeface="+mn-lt"/>
                <a:ea typeface="+mn-ea"/>
              </a:rPr>
              <a:t>向量机（</a:t>
            </a:r>
            <a:r>
              <a:rPr lang="en-US" altLang="zh-CN" sz="2800" b="1" dirty="0">
                <a:effectLst>
                  <a:outerShdw blurRad="38100" dist="19050" dir="2700000" algn="tl" rotWithShape="0">
                    <a:schemeClr val="dk1">
                      <a:alpha val="40000"/>
                    </a:schemeClr>
                  </a:outerShdw>
                </a:effectLst>
                <a:latin typeface="+mn-lt"/>
                <a:ea typeface="+mn-ea"/>
              </a:rPr>
              <a:t>support vector machine</a:t>
            </a:r>
            <a:r>
              <a:rPr lang="zh-CN" altLang="en-US" sz="2800" b="1" dirty="0">
                <a:effectLst>
                  <a:outerShdw blurRad="38100" dist="19050" dir="2700000" algn="tl" rotWithShape="0">
                    <a:schemeClr val="dk1">
                      <a:alpha val="40000"/>
                    </a:schemeClr>
                  </a:outerShdw>
                </a:effectLst>
                <a:latin typeface="+mn-lt"/>
                <a:ea typeface="+mn-ea"/>
              </a:rPr>
              <a:t>，</a:t>
            </a:r>
            <a:r>
              <a:rPr lang="en-US" altLang="zh-CN" sz="2800" b="1" dirty="0">
                <a:effectLst>
                  <a:outerShdw blurRad="38100" dist="19050" dir="2700000" algn="tl" rotWithShape="0">
                    <a:schemeClr val="dk1">
                      <a:alpha val="40000"/>
                    </a:schemeClr>
                  </a:outerShdw>
                </a:effectLst>
                <a:latin typeface="+mn-lt"/>
                <a:ea typeface="+mn-ea"/>
              </a:rPr>
              <a:t>SVM</a:t>
            </a:r>
            <a:r>
              <a:rPr lang="zh-CN" altLang="en-US" sz="2800" b="1" dirty="0">
                <a:effectLst>
                  <a:outerShdw blurRad="38100" dist="19050" dir="2700000" algn="tl" rotWithShape="0">
                    <a:schemeClr val="dk1">
                      <a:alpha val="40000"/>
                    </a:schemeClr>
                  </a:outerShdw>
                </a:effectLst>
                <a:latin typeface="+mn-lt"/>
                <a:ea typeface="+mn-ea"/>
              </a:rPr>
              <a:t>）本身是一个二分类算法，现在</a:t>
            </a:r>
            <a:r>
              <a:rPr lang="en-US" altLang="zh-CN" sz="2800" b="1" dirty="0">
                <a:effectLst>
                  <a:outerShdw blurRad="38100" dist="19050" dir="2700000" algn="tl" rotWithShape="0">
                    <a:schemeClr val="dk1">
                      <a:alpha val="40000"/>
                    </a:schemeClr>
                  </a:outerShdw>
                </a:effectLst>
                <a:latin typeface="+mn-lt"/>
                <a:ea typeface="+mn-ea"/>
              </a:rPr>
              <a:t>SVM</a:t>
            </a:r>
            <a:r>
              <a:rPr lang="zh-CN" altLang="en-US" sz="2800" b="1" dirty="0">
                <a:effectLst>
                  <a:outerShdw blurRad="38100" dist="19050" dir="2700000" algn="tl" rotWithShape="0">
                    <a:schemeClr val="dk1">
                      <a:alpha val="40000"/>
                    </a:schemeClr>
                  </a:outerShdw>
                </a:effectLst>
                <a:latin typeface="+mn-lt"/>
                <a:ea typeface="+mn-ea"/>
              </a:rPr>
              <a:t>也可以应用在多元分类领域中。比如，我们有高兴和生气的情绪，这就是一个二分类问题：我们可以很容易地把人们高兴的情绪划分为一类，把生气的情绪划分为一类。但是我们也知道，生活中很多人的情绪其实是很复杂的，可能高兴和生气毫无规律地换着来。这时两种情绪混杂在一起，我们很难找到一种方式能把高兴、生气的情绪明确分类。遇到这种问题时，可以使用</a:t>
            </a:r>
            <a:r>
              <a:rPr lang="en-US" altLang="zh-CN" sz="2800" b="1" dirty="0">
                <a:effectLst>
                  <a:outerShdw blurRad="38100" dist="19050" dir="2700000" algn="tl" rotWithShape="0">
                    <a:schemeClr val="dk1">
                      <a:alpha val="40000"/>
                    </a:schemeClr>
                  </a:outerShdw>
                </a:effectLst>
                <a:latin typeface="+mn-lt"/>
                <a:ea typeface="+mn-ea"/>
              </a:rPr>
              <a:t>SVM</a:t>
            </a:r>
            <a:r>
              <a:rPr lang="zh-CN" altLang="en-US" sz="2800" b="1" dirty="0">
                <a:effectLst>
                  <a:outerShdw blurRad="38100" dist="19050" dir="2700000" algn="tl" rotWithShape="0">
                    <a:schemeClr val="dk1">
                      <a:alpha val="40000"/>
                    </a:schemeClr>
                  </a:outerShdw>
                </a:effectLst>
                <a:latin typeface="+mn-lt"/>
                <a:ea typeface="+mn-ea"/>
              </a:rPr>
              <a:t>来帮助我们</a:t>
            </a:r>
            <a:r>
              <a:rPr lang="zh-CN" altLang="en-US" sz="2800" b="1" dirty="0" smtClean="0">
                <a:effectLst>
                  <a:outerShdw blurRad="38100" dist="19050" dir="2700000" algn="tl" rotWithShape="0">
                    <a:schemeClr val="dk1">
                      <a:alpha val="40000"/>
                    </a:schemeClr>
                  </a:outerShdw>
                </a:effectLst>
                <a:latin typeface="+mn-lt"/>
                <a:ea typeface="+mn-ea"/>
              </a:rPr>
              <a:t>解决。</a:t>
            </a:r>
            <a:endParaRPr lang="zh-CN" altLang="en-US" sz="2800"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2398441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支持向量机的概念</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402334" y="1385232"/>
            <a:ext cx="11166779" cy="5835572"/>
          </a:xfrm>
          <a:noFill/>
        </p:spPr>
        <p:txBody>
          <a:bodyPr wrap="square" rtlCol="0" anchor="t">
            <a:spAutoFit/>
          </a:bodyPr>
          <a:lstStyle/>
          <a:p>
            <a:pPr marL="0" lvl="1" indent="0">
              <a:lnSpc>
                <a:spcPct val="150000"/>
              </a:lnSpc>
              <a:buNone/>
            </a:pPr>
            <a:r>
              <a:rPr lang="zh-CN" altLang="en-US" sz="2400" b="1" dirty="0">
                <a:effectLst>
                  <a:outerShdw blurRad="38100" dist="19050" dir="2700000" algn="tl" rotWithShape="0">
                    <a:schemeClr val="dk1">
                      <a:alpha val="40000"/>
                    </a:schemeClr>
                  </a:outerShdw>
                </a:effectLst>
                <a:latin typeface="+mn-lt"/>
                <a:ea typeface="+mn-ea"/>
              </a:rPr>
              <a:t>下面来说明几个概念。</a:t>
            </a:r>
          </a:p>
          <a:p>
            <a:pPr marL="0" lvl="1">
              <a:lnSpc>
                <a:spcPct val="150000"/>
              </a:lnSpc>
            </a:pPr>
            <a:r>
              <a:rPr lang="zh-CN" altLang="en-US" sz="2400" b="1" dirty="0" smtClean="0">
                <a:effectLst>
                  <a:outerShdw blurRad="38100" dist="19050" dir="2700000" algn="tl" rotWithShape="0">
                    <a:schemeClr val="dk1">
                      <a:alpha val="40000"/>
                    </a:schemeClr>
                  </a:outerShdw>
                </a:effectLst>
                <a:latin typeface="+mn-lt"/>
                <a:ea typeface="+mn-ea"/>
              </a:rPr>
              <a:t>线性可分（</a:t>
            </a:r>
            <a:r>
              <a:rPr lang="en-US" altLang="zh-CN" sz="2400" b="1" dirty="0">
                <a:effectLst>
                  <a:outerShdw blurRad="38100" dist="19050" dir="2700000" algn="tl" rotWithShape="0">
                    <a:schemeClr val="dk1">
                      <a:alpha val="40000"/>
                    </a:schemeClr>
                  </a:outerShdw>
                </a:effectLst>
                <a:latin typeface="+mn-lt"/>
                <a:ea typeface="+mn-ea"/>
              </a:rPr>
              <a:t>linearly separable</a:t>
            </a:r>
            <a:r>
              <a:rPr lang="zh-CN" altLang="en-US" sz="2400" b="1" dirty="0">
                <a:effectLst>
                  <a:outerShdw blurRad="38100" dist="19050" dir="2700000" algn="tl" rotWithShape="0">
                    <a:schemeClr val="dk1">
                      <a:alpha val="40000"/>
                    </a:schemeClr>
                  </a:outerShdw>
                </a:effectLst>
                <a:latin typeface="+mn-lt"/>
                <a:ea typeface="+mn-ea"/>
              </a:rPr>
              <a:t>）：在数据样本中，如果可以找出一个超平面，将两组数据分开，那么这个数据样本是线性可分的。</a:t>
            </a:r>
          </a:p>
          <a:p>
            <a:pPr marL="0" lvl="1">
              <a:lnSpc>
                <a:spcPct val="150000"/>
              </a:lnSpc>
            </a:pPr>
            <a:r>
              <a:rPr lang="zh-CN" altLang="en-US" sz="2400" b="1" dirty="0" smtClean="0">
                <a:effectLst>
                  <a:outerShdw blurRad="38100" dist="19050" dir="2700000" algn="tl" rotWithShape="0">
                    <a:schemeClr val="dk1">
                      <a:alpha val="40000"/>
                    </a:schemeClr>
                  </a:outerShdw>
                </a:effectLst>
                <a:latin typeface="+mn-lt"/>
                <a:ea typeface="+mn-ea"/>
              </a:rPr>
              <a:t>线性不可分（</a:t>
            </a:r>
            <a:r>
              <a:rPr lang="en-US" altLang="zh-CN" sz="2400" b="1" dirty="0">
                <a:effectLst>
                  <a:outerShdw blurRad="38100" dist="19050" dir="2700000" algn="tl" rotWithShape="0">
                    <a:schemeClr val="dk1">
                      <a:alpha val="40000"/>
                    </a:schemeClr>
                  </a:outerShdw>
                </a:effectLst>
                <a:latin typeface="+mn-lt"/>
                <a:ea typeface="+mn-ea"/>
              </a:rPr>
              <a:t>linear inseparable</a:t>
            </a:r>
            <a:r>
              <a:rPr lang="zh-CN" altLang="en-US" sz="2400" b="1" dirty="0">
                <a:effectLst>
                  <a:outerShdw blurRad="38100" dist="19050" dir="2700000" algn="tl" rotWithShape="0">
                    <a:schemeClr val="dk1">
                      <a:alpha val="40000"/>
                    </a:schemeClr>
                  </a:outerShdw>
                </a:effectLst>
                <a:latin typeface="+mn-lt"/>
                <a:ea typeface="+mn-ea"/>
              </a:rPr>
              <a:t>）：在数据样本中，没法找出一个能够将两组数据分开的超平面，那么这个数据样本是线性不可分的。</a:t>
            </a:r>
          </a:p>
          <a:p>
            <a:pPr marL="0" lvl="1">
              <a:lnSpc>
                <a:spcPct val="150000"/>
              </a:lnSpc>
            </a:pPr>
            <a:r>
              <a:rPr lang="zh-CN" altLang="en-US" sz="2400" b="1" dirty="0" smtClean="0">
                <a:effectLst>
                  <a:outerShdw blurRad="38100" dist="19050" dir="2700000" algn="tl" rotWithShape="0">
                    <a:schemeClr val="dk1">
                      <a:alpha val="40000"/>
                    </a:schemeClr>
                  </a:outerShdw>
                </a:effectLst>
                <a:latin typeface="+mn-lt"/>
                <a:ea typeface="+mn-ea"/>
              </a:rPr>
              <a:t>分割超平面</a:t>
            </a:r>
            <a:r>
              <a:rPr lang="zh-CN" altLang="en-US" sz="2400" b="1" dirty="0">
                <a:effectLst>
                  <a:outerShdw blurRad="38100" dist="19050" dir="2700000" algn="tl" rotWithShape="0">
                    <a:schemeClr val="dk1">
                      <a:alpha val="40000"/>
                    </a:schemeClr>
                  </a:outerShdw>
                </a:effectLst>
                <a:latin typeface="+mn-lt"/>
                <a:ea typeface="+mn-ea"/>
              </a:rPr>
              <a:t>（</a:t>
            </a:r>
            <a:r>
              <a:rPr lang="en-US" altLang="zh-CN" sz="2400" b="1" dirty="0">
                <a:effectLst>
                  <a:outerShdw blurRad="38100" dist="19050" dir="2700000" algn="tl" rotWithShape="0">
                    <a:schemeClr val="dk1">
                      <a:alpha val="40000"/>
                    </a:schemeClr>
                  </a:outerShdw>
                </a:effectLst>
                <a:latin typeface="+mn-lt"/>
                <a:ea typeface="+mn-ea"/>
              </a:rPr>
              <a:t>separating hyperplane</a:t>
            </a:r>
            <a:r>
              <a:rPr lang="zh-CN" altLang="en-US" sz="2400" b="1" dirty="0">
                <a:effectLst>
                  <a:outerShdw blurRad="38100" dist="19050" dir="2700000" algn="tl" rotWithShape="0">
                    <a:schemeClr val="dk1">
                      <a:alpha val="40000"/>
                    </a:schemeClr>
                  </a:outerShdw>
                </a:effectLst>
                <a:latin typeface="+mn-lt"/>
                <a:ea typeface="+mn-ea"/>
              </a:rPr>
              <a:t>）：将数据样本分割开来的直线或者平面称为分割超平面。</a:t>
            </a:r>
          </a:p>
          <a:p>
            <a:pPr marL="0" lvl="1">
              <a:lnSpc>
                <a:spcPct val="150000"/>
              </a:lnSpc>
            </a:pPr>
            <a:r>
              <a:rPr lang="zh-CN" altLang="en-US" sz="2400" b="1" dirty="0" smtClean="0">
                <a:effectLst>
                  <a:outerShdw blurRad="38100" dist="19050" dir="2700000" algn="tl" rotWithShape="0">
                    <a:schemeClr val="dk1">
                      <a:alpha val="40000"/>
                    </a:schemeClr>
                  </a:outerShdw>
                </a:effectLst>
                <a:latin typeface="+mn-lt"/>
                <a:ea typeface="+mn-ea"/>
              </a:rPr>
              <a:t>间隔（</a:t>
            </a:r>
            <a:r>
              <a:rPr lang="en-US" altLang="zh-CN" sz="2400" b="1" dirty="0">
                <a:effectLst>
                  <a:outerShdw blurRad="38100" dist="19050" dir="2700000" algn="tl" rotWithShape="0">
                    <a:schemeClr val="dk1">
                      <a:alpha val="40000"/>
                    </a:schemeClr>
                  </a:outerShdw>
                </a:effectLst>
                <a:latin typeface="+mn-lt"/>
                <a:ea typeface="+mn-ea"/>
              </a:rPr>
              <a:t>margin</a:t>
            </a:r>
            <a:r>
              <a:rPr lang="zh-CN" altLang="en-US" sz="2400" b="1" dirty="0">
                <a:effectLst>
                  <a:outerShdw blurRad="38100" dist="19050" dir="2700000" algn="tl" rotWithShape="0">
                    <a:schemeClr val="dk1">
                      <a:alpha val="40000"/>
                    </a:schemeClr>
                  </a:outerShdw>
                </a:effectLst>
                <a:latin typeface="+mn-lt"/>
                <a:ea typeface="+mn-ea"/>
              </a:rPr>
              <a:t>）：数据点到分割超平面的距离称为间隔。</a:t>
            </a:r>
          </a:p>
          <a:p>
            <a:pPr marL="0" lvl="1">
              <a:lnSpc>
                <a:spcPct val="150000"/>
              </a:lnSpc>
            </a:pPr>
            <a:r>
              <a:rPr lang="zh-CN" altLang="en-US" sz="2400" b="1" dirty="0" smtClean="0">
                <a:effectLst>
                  <a:outerShdw blurRad="38100" dist="19050" dir="2700000" algn="tl" rotWithShape="0">
                    <a:schemeClr val="dk1">
                      <a:alpha val="40000"/>
                    </a:schemeClr>
                  </a:outerShdw>
                </a:effectLst>
                <a:latin typeface="+mn-lt"/>
                <a:ea typeface="+mn-ea"/>
              </a:rPr>
              <a:t>支持向量（</a:t>
            </a:r>
            <a:r>
              <a:rPr lang="en-US" altLang="zh-CN" sz="2400" b="1" dirty="0">
                <a:effectLst>
                  <a:outerShdw blurRad="38100" dist="19050" dir="2700000" algn="tl" rotWithShape="0">
                    <a:schemeClr val="dk1">
                      <a:alpha val="40000"/>
                    </a:schemeClr>
                  </a:outerShdw>
                </a:effectLst>
                <a:latin typeface="+mn-lt"/>
                <a:ea typeface="+mn-ea"/>
              </a:rPr>
              <a:t>support vector</a:t>
            </a:r>
            <a:r>
              <a:rPr lang="zh-CN" altLang="en-US" sz="2400" b="1" dirty="0">
                <a:effectLst>
                  <a:outerShdw blurRad="38100" dist="19050" dir="2700000" algn="tl" rotWithShape="0">
                    <a:schemeClr val="dk1">
                      <a:alpha val="40000"/>
                    </a:schemeClr>
                  </a:outerShdw>
                </a:effectLst>
                <a:latin typeface="+mn-lt"/>
                <a:ea typeface="+mn-ea"/>
              </a:rPr>
              <a:t>）：离分割超平面最近的那些点称为支持向量。</a:t>
            </a:r>
          </a:p>
          <a:p>
            <a:pPr marL="0" lvl="1">
              <a:lnSpc>
                <a:spcPct val="150000"/>
              </a:lnSpc>
            </a:pPr>
            <a:endParaRPr lang="zh-CN" altLang="en-US" b="1" dirty="0">
              <a:effectLst>
                <a:outerShdw blurRad="38100" dist="19050" dir="2700000" algn="tl" rotWithShape="0">
                  <a:schemeClr val="dk1">
                    <a:alpha val="40000"/>
                  </a:schemeClr>
                </a:outerShdw>
              </a:effectLst>
              <a:latin typeface="+mn-lt"/>
              <a:ea typeface="+mn-ea"/>
            </a:endParaRPr>
          </a:p>
        </p:txBody>
      </p:sp>
    </p:spTree>
    <p:extLst>
      <p:ext uri="{BB962C8B-B14F-4D97-AF65-F5344CB8AC3E}">
        <p14:creationId xmlns:p14="http://schemas.microsoft.com/office/powerpoint/2010/main" val="167940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支持向量机的概念</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402334" y="1385232"/>
            <a:ext cx="11166779" cy="6145272"/>
          </a:xfrm>
          <a:noFill/>
        </p:spPr>
        <p:txBody>
          <a:bodyPr wrap="square" rtlCol="0" anchor="t">
            <a:spAutoFit/>
          </a:bodyPr>
          <a:lstStyle/>
          <a:p>
            <a:pPr marL="0" lvl="1" indent="0">
              <a:lnSpc>
                <a:spcPct val="150000"/>
              </a:lnSpc>
              <a:buNone/>
            </a:pPr>
            <a:r>
              <a:rPr lang="zh-CN" altLang="en-US" sz="2400" b="1" dirty="0">
                <a:effectLst>
                  <a:outerShdw blurRad="38100" dist="19050" dir="2700000" algn="tl" rotWithShape="0">
                    <a:schemeClr val="dk1">
                      <a:alpha val="40000"/>
                    </a:schemeClr>
                  </a:outerShdw>
                </a:effectLst>
                <a:latin typeface="+mn-lt"/>
                <a:ea typeface="+mn-ea"/>
              </a:rPr>
              <a:t>如</a:t>
            </a:r>
            <a:r>
              <a:rPr lang="zh-CN" altLang="en-US" sz="2400" b="1" dirty="0" smtClean="0">
                <a:effectLst>
                  <a:outerShdw blurRad="38100" dist="19050" dir="2700000" algn="tl" rotWithShape="0">
                    <a:schemeClr val="dk1">
                      <a:alpha val="40000"/>
                    </a:schemeClr>
                  </a:outerShdw>
                </a:effectLst>
                <a:latin typeface="+mn-lt"/>
                <a:ea typeface="+mn-ea"/>
              </a:rPr>
              <a:t>图所</a:t>
            </a:r>
            <a:r>
              <a:rPr lang="zh-CN" altLang="en-US" sz="2400" b="1" dirty="0">
                <a:effectLst>
                  <a:outerShdw blurRad="38100" dist="19050" dir="2700000" algn="tl" rotWithShape="0">
                    <a:schemeClr val="dk1">
                      <a:alpha val="40000"/>
                    </a:schemeClr>
                  </a:outerShdw>
                </a:effectLst>
                <a:latin typeface="+mn-lt"/>
                <a:ea typeface="+mn-ea"/>
              </a:rPr>
              <a:t>示，直线将红色数据点（图中为深色）和绿色数据点（图中为浅色）完美地分割开了，则称为线性可分</a:t>
            </a:r>
            <a:r>
              <a:rPr lang="zh-CN" altLang="en-US" sz="2400" b="1" dirty="0" smtClean="0">
                <a:effectLst>
                  <a:outerShdw blurRad="38100" dist="19050" dir="2700000" algn="tl" rotWithShape="0">
                    <a:schemeClr val="dk1">
                      <a:alpha val="40000"/>
                    </a:schemeClr>
                  </a:outerShdw>
                </a:effectLst>
                <a:latin typeface="+mn-lt"/>
                <a:ea typeface="+mn-ea"/>
              </a:rPr>
              <a:t>。</a:t>
            </a: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zh-CN" altLang="en-US" sz="2400" b="1" dirty="0">
              <a:effectLst>
                <a:outerShdw blurRad="38100" dist="19050" dir="2700000" algn="tl" rotWithShape="0">
                  <a:schemeClr val="dk1">
                    <a:alpha val="40000"/>
                  </a:schemeClr>
                </a:outerShdw>
              </a:effectLst>
              <a:latin typeface="+mn-lt"/>
              <a:ea typeface="+mn-ea"/>
            </a:endParaRPr>
          </a:p>
        </p:txBody>
      </p:sp>
      <p:pic>
        <p:nvPicPr>
          <p:cNvPr id="3" name="图片 2"/>
          <p:cNvPicPr>
            <a:picLocks noChangeAspect="1"/>
          </p:cNvPicPr>
          <p:nvPr/>
        </p:nvPicPr>
        <p:blipFill>
          <a:blip r:embed="rId3"/>
          <a:stretch>
            <a:fillRect/>
          </a:stretch>
        </p:blipFill>
        <p:spPr>
          <a:xfrm>
            <a:off x="3014078" y="2593981"/>
            <a:ext cx="4825378" cy="3614998"/>
          </a:xfrm>
          <a:prstGeom prst="rect">
            <a:avLst/>
          </a:prstGeom>
        </p:spPr>
      </p:pic>
    </p:spTree>
    <p:extLst>
      <p:ext uri="{BB962C8B-B14F-4D97-AF65-F5344CB8AC3E}">
        <p14:creationId xmlns:p14="http://schemas.microsoft.com/office/powerpoint/2010/main" val="105708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lvl="0">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cs typeface="+mn-cs"/>
              </a:rPr>
              <a:t>支持向量机的概念</a:t>
            </a:r>
            <a:endParaRPr lang="zh-CN" altLang="zh-CN" sz="3200" b="1" dirty="0">
              <a:solidFill>
                <a:srgbClr val="262626"/>
              </a:solidFill>
              <a:latin typeface="微软雅黑" panose="020B0503020204020204" pitchFamily="34" charset="-122"/>
              <a:ea typeface="微软雅黑" panose="020B0503020204020204" pitchFamily="34" charset="-122"/>
              <a:cs typeface="+mn-cs"/>
            </a:endParaRPr>
          </a:p>
        </p:txBody>
      </p:sp>
      <p:sp>
        <p:nvSpPr>
          <p:cNvPr id="4" name="内容占位符 3"/>
          <p:cNvSpPr>
            <a:spLocks noGrp="1"/>
          </p:cNvSpPr>
          <p:nvPr>
            <p:ph idx="1"/>
          </p:nvPr>
        </p:nvSpPr>
        <p:spPr>
          <a:xfrm>
            <a:off x="402334" y="1385232"/>
            <a:ext cx="11166779" cy="2916183"/>
          </a:xfrm>
          <a:noFill/>
        </p:spPr>
        <p:txBody>
          <a:bodyPr wrap="square" rtlCol="0" anchor="t">
            <a:spAutoFit/>
          </a:bodyPr>
          <a:lstStyle/>
          <a:p>
            <a:pPr marL="0" lvl="1" indent="0">
              <a:lnSpc>
                <a:spcPct val="150000"/>
              </a:lnSpc>
              <a:buNone/>
            </a:pPr>
            <a:r>
              <a:rPr lang="zh-CN" altLang="en-US" sz="2400" b="1" dirty="0">
                <a:effectLst>
                  <a:outerShdw blurRad="38100" dist="19050" dir="2700000" algn="tl" rotWithShape="0">
                    <a:schemeClr val="dk1">
                      <a:alpha val="40000"/>
                    </a:schemeClr>
                  </a:outerShdw>
                </a:effectLst>
                <a:latin typeface="+mn-lt"/>
                <a:ea typeface="+mn-ea"/>
              </a:rPr>
              <a:t>如</a:t>
            </a:r>
            <a:r>
              <a:rPr lang="zh-CN" altLang="en-US" sz="2400" b="1" dirty="0" smtClean="0">
                <a:effectLst>
                  <a:outerShdw blurRad="38100" dist="19050" dir="2700000" algn="tl" rotWithShape="0">
                    <a:schemeClr val="dk1">
                      <a:alpha val="40000"/>
                    </a:schemeClr>
                  </a:outerShdw>
                </a:effectLst>
                <a:latin typeface="+mn-lt"/>
                <a:ea typeface="+mn-ea"/>
              </a:rPr>
              <a:t>图所</a:t>
            </a:r>
            <a:r>
              <a:rPr lang="zh-CN" altLang="en-US" sz="2400" b="1" dirty="0">
                <a:effectLst>
                  <a:outerShdw blurRad="38100" dist="19050" dir="2700000" algn="tl" rotWithShape="0">
                    <a:schemeClr val="dk1">
                      <a:alpha val="40000"/>
                    </a:schemeClr>
                  </a:outerShdw>
                </a:effectLst>
                <a:latin typeface="+mn-lt"/>
                <a:ea typeface="+mn-ea"/>
              </a:rPr>
              <a:t>示，我们无法找到一条直线，能将红色数据点（图中为深色）和绿色数据点（图中为浅色）完美地分割开，则称为线性不可分</a:t>
            </a:r>
            <a:r>
              <a:rPr lang="zh-CN" altLang="en-US" sz="2400" b="1" dirty="0" smtClean="0">
                <a:effectLst>
                  <a:outerShdw blurRad="38100" dist="19050" dir="2700000" algn="tl" rotWithShape="0">
                    <a:schemeClr val="dk1">
                      <a:alpha val="40000"/>
                    </a:schemeClr>
                  </a:outerShdw>
                </a:effectLst>
                <a:latin typeface="+mn-lt"/>
                <a:ea typeface="+mn-ea"/>
              </a:rPr>
              <a:t>。</a:t>
            </a: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sz="24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zh-CN" altLang="en-US" b="1" dirty="0">
              <a:effectLst>
                <a:outerShdw blurRad="38100" dist="19050" dir="2700000" algn="tl" rotWithShape="0">
                  <a:schemeClr val="dk1">
                    <a:alpha val="40000"/>
                  </a:schemeClr>
                </a:outerShdw>
              </a:effectLst>
              <a:latin typeface="+mn-lt"/>
              <a:ea typeface="+mn-ea"/>
            </a:endParaRPr>
          </a:p>
        </p:txBody>
      </p:sp>
      <p:pic>
        <p:nvPicPr>
          <p:cNvPr id="3" name="图片 2"/>
          <p:cNvPicPr>
            <a:picLocks noChangeAspect="1"/>
          </p:cNvPicPr>
          <p:nvPr/>
        </p:nvPicPr>
        <p:blipFill>
          <a:blip r:embed="rId3"/>
          <a:stretch>
            <a:fillRect/>
          </a:stretch>
        </p:blipFill>
        <p:spPr>
          <a:xfrm>
            <a:off x="3126474" y="2913982"/>
            <a:ext cx="4469142" cy="3325872"/>
          </a:xfrm>
          <a:prstGeom prst="rect">
            <a:avLst/>
          </a:prstGeom>
        </p:spPr>
      </p:pic>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857" y="352369"/>
            <a:ext cx="10214187" cy="829945"/>
          </a:xfrm>
        </p:spPr>
        <p:txBody>
          <a:bodyPr>
            <a:normAutofit/>
          </a:bodyPr>
          <a:lstStyle/>
          <a:p>
            <a:pPr>
              <a:lnSpc>
                <a:spcPct val="100000"/>
              </a:lnSpc>
            </a:pPr>
            <a:r>
              <a:rPr lang="zh-CN" altLang="en-US" sz="3200" b="1" dirty="0">
                <a:solidFill>
                  <a:srgbClr val="262626"/>
                </a:solidFill>
                <a:latin typeface="微软雅黑" panose="020B0503020204020204" pitchFamily="34" charset="-122"/>
                <a:ea typeface="微软雅黑" panose="020B0503020204020204" pitchFamily="34" charset="-122"/>
              </a:rPr>
              <a:t>支持向量机的概念</a:t>
            </a:r>
            <a:endParaRPr lang="zh-CN" altLang="zh-CN" sz="3200" b="1" dirty="0">
              <a:solidFill>
                <a:srgbClr val="262626"/>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02334" y="1385232"/>
            <a:ext cx="11166779" cy="4798750"/>
          </a:xfrm>
          <a:noFill/>
        </p:spPr>
        <p:txBody>
          <a:bodyPr wrap="square" rtlCol="0" anchor="t">
            <a:spAutoFit/>
          </a:bodyPr>
          <a:lstStyle/>
          <a:p>
            <a:pPr marL="0" lvl="1" indent="0">
              <a:lnSpc>
                <a:spcPct val="150000"/>
              </a:lnSpc>
              <a:buNone/>
            </a:pPr>
            <a:r>
              <a:rPr lang="zh-CN" altLang="en-US" sz="2000" b="1" dirty="0">
                <a:effectLst>
                  <a:outerShdw blurRad="38100" dist="19050" dir="2700000" algn="tl" rotWithShape="0">
                    <a:schemeClr val="dk1">
                      <a:alpha val="40000"/>
                    </a:schemeClr>
                  </a:outerShdw>
                </a:effectLst>
                <a:latin typeface="+mn-lt"/>
                <a:ea typeface="+mn-ea"/>
              </a:rPr>
              <a:t>如</a:t>
            </a:r>
            <a:r>
              <a:rPr lang="zh-CN" altLang="en-US" sz="2000" b="1" dirty="0" smtClean="0">
                <a:effectLst>
                  <a:outerShdw blurRad="38100" dist="19050" dir="2700000" algn="tl" rotWithShape="0">
                    <a:schemeClr val="dk1">
                      <a:alpha val="40000"/>
                    </a:schemeClr>
                  </a:outerShdw>
                </a:effectLst>
                <a:latin typeface="+mn-lt"/>
                <a:ea typeface="+mn-ea"/>
              </a:rPr>
              <a:t>图所</a:t>
            </a:r>
            <a:r>
              <a:rPr lang="zh-CN" altLang="en-US" sz="2000" b="1" dirty="0">
                <a:effectLst>
                  <a:outerShdw blurRad="38100" dist="19050" dir="2700000" algn="tl" rotWithShape="0">
                    <a:schemeClr val="dk1">
                      <a:alpha val="40000"/>
                    </a:schemeClr>
                  </a:outerShdw>
                </a:effectLst>
                <a:latin typeface="+mn-lt"/>
                <a:ea typeface="+mn-ea"/>
              </a:rPr>
              <a:t>示，我们可以看到在直线</a:t>
            </a:r>
            <a:r>
              <a:rPr lang="en-US" altLang="zh-CN" sz="2000" b="1" dirty="0">
                <a:effectLst>
                  <a:outerShdw blurRad="38100" dist="19050" dir="2700000" algn="tl" rotWithShape="0">
                    <a:schemeClr val="dk1">
                      <a:alpha val="40000"/>
                    </a:schemeClr>
                  </a:outerShdw>
                </a:effectLst>
                <a:latin typeface="+mn-lt"/>
                <a:ea typeface="+mn-ea"/>
              </a:rPr>
              <a:t>H</a:t>
            </a:r>
            <a:r>
              <a:rPr lang="zh-CN" altLang="en-US" sz="2000" b="1" dirty="0">
                <a:effectLst>
                  <a:outerShdw blurRad="38100" dist="19050" dir="2700000" algn="tl" rotWithShape="0">
                    <a:schemeClr val="dk1">
                      <a:alpha val="40000"/>
                    </a:schemeClr>
                  </a:outerShdw>
                </a:effectLst>
                <a:latin typeface="+mn-lt"/>
                <a:ea typeface="+mn-ea"/>
              </a:rPr>
              <a:t>的两侧分别有</a:t>
            </a:r>
            <a:r>
              <a:rPr lang="en-US" altLang="zh-CN" sz="2000" b="1" dirty="0">
                <a:effectLst>
                  <a:outerShdw blurRad="38100" dist="19050" dir="2700000" algn="tl" rotWithShape="0">
                    <a:schemeClr val="dk1">
                      <a:alpha val="40000"/>
                    </a:schemeClr>
                  </a:outerShdw>
                </a:effectLst>
                <a:latin typeface="+mn-lt"/>
                <a:ea typeface="+mn-ea"/>
              </a:rPr>
              <a:t>H1</a:t>
            </a:r>
            <a:r>
              <a:rPr lang="zh-CN" altLang="en-US" sz="2000" b="1" dirty="0">
                <a:effectLst>
                  <a:outerShdw blurRad="38100" dist="19050" dir="2700000" algn="tl" rotWithShape="0">
                    <a:schemeClr val="dk1">
                      <a:alpha val="40000"/>
                    </a:schemeClr>
                  </a:outerShdw>
                </a:effectLst>
                <a:latin typeface="+mn-lt"/>
                <a:ea typeface="+mn-ea"/>
              </a:rPr>
              <a:t>和</a:t>
            </a:r>
            <a:r>
              <a:rPr lang="en-US" altLang="zh-CN" sz="2000" b="1" dirty="0">
                <a:effectLst>
                  <a:outerShdw blurRad="38100" dist="19050" dir="2700000" algn="tl" rotWithShape="0">
                    <a:schemeClr val="dk1">
                      <a:alpha val="40000"/>
                    </a:schemeClr>
                  </a:outerShdw>
                </a:effectLst>
                <a:latin typeface="+mn-lt"/>
                <a:ea typeface="+mn-ea"/>
              </a:rPr>
              <a:t>H2</a:t>
            </a:r>
            <a:r>
              <a:rPr lang="zh-CN" altLang="en-US" sz="2000" b="1" dirty="0">
                <a:effectLst>
                  <a:outerShdw blurRad="38100" dist="19050" dir="2700000" algn="tl" rotWithShape="0">
                    <a:schemeClr val="dk1">
                      <a:alpha val="40000"/>
                    </a:schemeClr>
                  </a:outerShdw>
                </a:effectLst>
                <a:latin typeface="+mn-lt"/>
                <a:ea typeface="+mn-ea"/>
              </a:rPr>
              <a:t>两条直线，那些正好压在</a:t>
            </a:r>
            <a:r>
              <a:rPr lang="en-US" altLang="zh-CN" sz="2000" b="1" dirty="0">
                <a:effectLst>
                  <a:outerShdw blurRad="38100" dist="19050" dir="2700000" algn="tl" rotWithShape="0">
                    <a:schemeClr val="dk1">
                      <a:alpha val="40000"/>
                    </a:schemeClr>
                  </a:outerShdw>
                </a:effectLst>
                <a:latin typeface="+mn-lt"/>
                <a:ea typeface="+mn-ea"/>
              </a:rPr>
              <a:t>H1</a:t>
            </a:r>
            <a:r>
              <a:rPr lang="zh-CN" altLang="en-US" sz="2000" b="1" dirty="0">
                <a:effectLst>
                  <a:outerShdw blurRad="38100" dist="19050" dir="2700000" algn="tl" rotWithShape="0">
                    <a:schemeClr val="dk1">
                      <a:alpha val="40000"/>
                    </a:schemeClr>
                  </a:outerShdw>
                </a:effectLst>
                <a:latin typeface="+mn-lt"/>
                <a:ea typeface="+mn-ea"/>
              </a:rPr>
              <a:t>和</a:t>
            </a:r>
            <a:r>
              <a:rPr lang="en-US" altLang="zh-CN" sz="2000" b="1" dirty="0">
                <a:effectLst>
                  <a:outerShdw blurRad="38100" dist="19050" dir="2700000" algn="tl" rotWithShape="0">
                    <a:schemeClr val="dk1">
                      <a:alpha val="40000"/>
                    </a:schemeClr>
                  </a:outerShdw>
                </a:effectLst>
                <a:latin typeface="+mn-lt"/>
                <a:ea typeface="+mn-ea"/>
              </a:rPr>
              <a:t>H2</a:t>
            </a:r>
            <a:r>
              <a:rPr lang="zh-CN" altLang="en-US" sz="2000" b="1" dirty="0">
                <a:effectLst>
                  <a:outerShdw blurRad="38100" dist="19050" dir="2700000" algn="tl" rotWithShape="0">
                    <a:schemeClr val="dk1">
                      <a:alpha val="40000"/>
                    </a:schemeClr>
                  </a:outerShdw>
                </a:effectLst>
                <a:latin typeface="+mn-lt"/>
                <a:ea typeface="+mn-ea"/>
              </a:rPr>
              <a:t>上的数据点就是支持向量。中间的直线</a:t>
            </a:r>
            <a:r>
              <a:rPr lang="en-US" altLang="zh-CN" sz="2000" b="1" dirty="0">
                <a:effectLst>
                  <a:outerShdw blurRad="38100" dist="19050" dir="2700000" algn="tl" rotWithShape="0">
                    <a:schemeClr val="dk1">
                      <a:alpha val="40000"/>
                    </a:schemeClr>
                  </a:outerShdw>
                </a:effectLst>
                <a:latin typeface="+mn-lt"/>
                <a:ea typeface="+mn-ea"/>
              </a:rPr>
              <a:t>H</a:t>
            </a:r>
            <a:r>
              <a:rPr lang="zh-CN" altLang="en-US" sz="2000" b="1" dirty="0">
                <a:effectLst>
                  <a:outerShdw blurRad="38100" dist="19050" dir="2700000" algn="tl" rotWithShape="0">
                    <a:schemeClr val="dk1">
                      <a:alpha val="40000"/>
                    </a:schemeClr>
                  </a:outerShdw>
                </a:effectLst>
                <a:latin typeface="+mn-lt"/>
                <a:ea typeface="+mn-ea"/>
              </a:rPr>
              <a:t>（在高维数据中是一个超平面）和所有支持向量之间的距离都是最大的。理论上像直线</a:t>
            </a:r>
            <a:r>
              <a:rPr lang="en-US" altLang="zh-CN" sz="2000" b="1" dirty="0">
                <a:effectLst>
                  <a:outerShdw blurRad="38100" dist="19050" dir="2700000" algn="tl" rotWithShape="0">
                    <a:schemeClr val="dk1">
                      <a:alpha val="40000"/>
                    </a:schemeClr>
                  </a:outerShdw>
                </a:effectLst>
                <a:latin typeface="+mn-lt"/>
                <a:ea typeface="+mn-ea"/>
              </a:rPr>
              <a:t>H</a:t>
            </a:r>
            <a:r>
              <a:rPr lang="zh-CN" altLang="en-US" sz="2000" b="1" dirty="0">
                <a:effectLst>
                  <a:outerShdw blurRad="38100" dist="19050" dir="2700000" algn="tl" rotWithShape="0">
                    <a:schemeClr val="dk1">
                      <a:alpha val="40000"/>
                    </a:schemeClr>
                  </a:outerShdw>
                </a:effectLst>
                <a:latin typeface="+mn-lt"/>
                <a:ea typeface="+mn-ea"/>
              </a:rPr>
              <a:t>这样的决策边界有无数种选择，因为我们还能画出很多条不同的能够把圆点数据和正方形数据进行分割的直线，但是哪一种是最好的分类方式呢？</a:t>
            </a:r>
            <a:r>
              <a:rPr lang="en-US" altLang="zh-CN" sz="2000" b="1" dirty="0">
                <a:effectLst>
                  <a:outerShdw blurRad="38100" dist="19050" dir="2700000" algn="tl" rotWithShape="0">
                    <a:schemeClr val="dk1">
                      <a:alpha val="40000"/>
                    </a:schemeClr>
                  </a:outerShdw>
                </a:effectLst>
                <a:latin typeface="+mn-lt"/>
                <a:ea typeface="+mn-ea"/>
              </a:rPr>
              <a:t>SVM</a:t>
            </a:r>
            <a:r>
              <a:rPr lang="zh-CN" altLang="en-US" sz="2000" b="1" dirty="0">
                <a:effectLst>
                  <a:outerShdw blurRad="38100" dist="19050" dir="2700000" algn="tl" rotWithShape="0">
                    <a:schemeClr val="dk1">
                      <a:alpha val="40000"/>
                    </a:schemeClr>
                  </a:outerShdw>
                </a:effectLst>
                <a:latin typeface="+mn-lt"/>
                <a:ea typeface="+mn-ea"/>
              </a:rPr>
              <a:t>认为靠近决策边界的点（正负样本）与决策边界的距离最大时，才是最好的分类选择，这个距离就是所谓的最大分类</a:t>
            </a:r>
            <a:r>
              <a:rPr lang="zh-CN" altLang="en-US" sz="2000" b="1" dirty="0" smtClean="0">
                <a:effectLst>
                  <a:outerShdw blurRad="38100" dist="19050" dir="2700000" algn="tl" rotWithShape="0">
                    <a:schemeClr val="dk1">
                      <a:alpha val="40000"/>
                    </a:schemeClr>
                  </a:outerShdw>
                </a:effectLst>
                <a:latin typeface="+mn-lt"/>
                <a:ea typeface="+mn-ea"/>
              </a:rPr>
              <a:t>间。</a:t>
            </a:r>
            <a:endParaRPr lang="en-US" altLang="zh-CN" sz="2000"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b="1" dirty="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en-US" altLang="zh-CN" b="1" dirty="0" smtClean="0">
              <a:effectLst>
                <a:outerShdw blurRad="38100" dist="19050" dir="2700000" algn="tl" rotWithShape="0">
                  <a:schemeClr val="dk1">
                    <a:alpha val="40000"/>
                  </a:schemeClr>
                </a:outerShdw>
              </a:effectLst>
              <a:latin typeface="+mn-lt"/>
              <a:ea typeface="+mn-ea"/>
            </a:endParaRPr>
          </a:p>
          <a:p>
            <a:pPr marL="0" lvl="1" indent="0">
              <a:lnSpc>
                <a:spcPct val="150000"/>
              </a:lnSpc>
              <a:buNone/>
            </a:pPr>
            <a:endParaRPr lang="zh-CN" altLang="en-US" b="1" dirty="0">
              <a:effectLst>
                <a:outerShdw blurRad="38100" dist="19050" dir="2700000" algn="tl" rotWithShape="0">
                  <a:schemeClr val="dk1">
                    <a:alpha val="40000"/>
                  </a:schemeClr>
                </a:outerShdw>
              </a:effectLst>
              <a:latin typeface="+mn-lt"/>
              <a:ea typeface="+mn-ea"/>
            </a:endParaRPr>
          </a:p>
        </p:txBody>
      </p:sp>
      <p:pic>
        <p:nvPicPr>
          <p:cNvPr id="3" name="图片 2"/>
          <p:cNvPicPr>
            <a:picLocks noChangeAspect="1"/>
          </p:cNvPicPr>
          <p:nvPr/>
        </p:nvPicPr>
        <p:blipFill>
          <a:blip r:embed="rId3"/>
          <a:stretch>
            <a:fillRect/>
          </a:stretch>
        </p:blipFill>
        <p:spPr>
          <a:xfrm>
            <a:off x="3755824" y="3669190"/>
            <a:ext cx="3303343" cy="2565541"/>
          </a:xfrm>
          <a:prstGeom prst="rect">
            <a:avLst/>
          </a:prstGeom>
        </p:spPr>
      </p:pic>
    </p:spTree>
    <p:extLst>
      <p:ext uri="{BB962C8B-B14F-4D97-AF65-F5344CB8AC3E}">
        <p14:creationId xmlns:p14="http://schemas.microsoft.com/office/powerpoint/2010/main" val="117568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254751"/>
            <a:ext cx="7220331" cy="1228225"/>
            <a:chOff x="0" y="-11012"/>
            <a:chExt cx="4331070" cy="729179"/>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48249" y="-11012"/>
              <a:ext cx="2568758" cy="71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3600" b="1" dirty="0" smtClean="0">
                  <a:solidFill>
                    <a:srgbClr val="262626"/>
                  </a:solidFill>
                  <a:latin typeface="微软雅黑" panose="020B0503020204020204" pitchFamily="34" charset="-122"/>
                  <a:ea typeface="微软雅黑" panose="020B0503020204020204" pitchFamily="34" charset="-122"/>
                </a:rPr>
                <a:t>支持向量机的核函数与参数选择</a:t>
              </a:r>
              <a:endParaRPr lang="zh-CN" altLang="zh-CN" sz="3600" b="1" dirty="0">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dirty="0" smtClean="0">
                  <a:solidFill>
                    <a:srgbClr val="262626"/>
                  </a:solidFill>
                  <a:latin typeface="微软雅黑" panose="020B0503020204020204" pitchFamily="34" charset="-122"/>
                  <a:ea typeface="微软雅黑" panose="020B0503020204020204" pitchFamily="34" charset="-122"/>
                </a:rPr>
                <a:t>第</a:t>
              </a:r>
              <a:r>
                <a:rPr lang="zh-CN" altLang="en-US" sz="4400" b="1" dirty="0" smtClean="0">
                  <a:solidFill>
                    <a:srgbClr val="262626"/>
                  </a:solidFill>
                  <a:latin typeface="微软雅黑" panose="020B0503020204020204" pitchFamily="34" charset="-122"/>
                  <a:ea typeface="微软雅黑" panose="020B0503020204020204" pitchFamily="34" charset="-122"/>
                </a:rPr>
                <a:t>二</a:t>
              </a:r>
              <a:r>
                <a:rPr lang="zh-CN" altLang="zh-CN" sz="4400" b="1" dirty="0" smtClean="0">
                  <a:solidFill>
                    <a:srgbClr val="262626"/>
                  </a:solidFill>
                  <a:latin typeface="微软雅黑" panose="020B0503020204020204" pitchFamily="34" charset="-122"/>
                  <a:ea typeface="微软雅黑" panose="020B0503020204020204" pitchFamily="34" charset="-122"/>
                </a:rPr>
                <a:t>节</a:t>
              </a:r>
              <a:endParaRPr lang="zh-CN" altLang="zh-CN" sz="4400" b="1" dirty="0">
                <a:solidFill>
                  <a:srgbClr val="26262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19153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854</Words>
  <Application>Microsoft Office PowerPoint</Application>
  <PresentationFormat>宽屏</PresentationFormat>
  <Paragraphs>59</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 Unicode MS</vt:lpstr>
      <vt:lpstr>华文楷体</vt:lpstr>
      <vt:lpstr>宋体</vt:lpstr>
      <vt:lpstr>微软雅黑</vt:lpstr>
      <vt:lpstr>Arial</vt:lpstr>
      <vt:lpstr>Calibri</vt:lpstr>
      <vt:lpstr>Calibri Light</vt:lpstr>
      <vt:lpstr>Microsoft Sans Serif</vt:lpstr>
      <vt:lpstr>Wingdings</vt:lpstr>
      <vt:lpstr>Office 主题</vt:lpstr>
      <vt:lpstr>PowerPoint 演示文稿</vt:lpstr>
      <vt:lpstr>目录 content</vt:lpstr>
      <vt:lpstr>PowerPoint 演示文稿</vt:lpstr>
      <vt:lpstr>支持向量机的概念</vt:lpstr>
      <vt:lpstr>支持向量机的概念</vt:lpstr>
      <vt:lpstr>支持向量机的概念</vt:lpstr>
      <vt:lpstr>支持向量机的概念</vt:lpstr>
      <vt:lpstr>支持向量机的概念</vt:lpstr>
      <vt:lpstr>PowerPoint 演示文稿</vt:lpstr>
      <vt:lpstr>支持向量机的核函数与参数选择</vt:lpstr>
      <vt:lpstr>支持向量机的核函数与参数选择</vt:lpstr>
      <vt:lpstr>支持向量机的核函数与参数选择</vt:lpstr>
      <vt:lpstr>支持向量机的核函数与参数选择</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Windows 用户</cp:lastModifiedBy>
  <cp:revision>531</cp:revision>
  <cp:lastPrinted>2016-10-22T06:45:00Z</cp:lastPrinted>
  <dcterms:created xsi:type="dcterms:W3CDTF">2015-12-07T16:40:00Z</dcterms:created>
  <dcterms:modified xsi:type="dcterms:W3CDTF">2023-01-06T17:20:16Z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