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60" r:id="rId3"/>
    <p:sldId id="417" r:id="rId5"/>
    <p:sldId id="418" r:id="rId6"/>
    <p:sldId id="586" r:id="rId7"/>
    <p:sldId id="772" r:id="rId8"/>
    <p:sldId id="827" r:id="rId9"/>
    <p:sldId id="828" r:id="rId10"/>
    <p:sldId id="829" r:id="rId11"/>
    <p:sldId id="753" r:id="rId12"/>
    <p:sldId id="830" r:id="rId13"/>
    <p:sldId id="785" r:id="rId14"/>
    <p:sldId id="831" r:id="rId15"/>
    <p:sldId id="832" r:id="rId16"/>
    <p:sldId id="833" r:id="rId17"/>
    <p:sldId id="265" r:id="rId18"/>
  </p:sldIdLst>
  <p:sldSz cx="12192000" cy="6858000"/>
  <p:notesSz cx="6797675" cy="9928225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0" userDrawn="1">
          <p15:clr>
            <a:srgbClr val="A4A3A4"/>
          </p15:clr>
        </p15:guide>
        <p15:guide id="2" pos="71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708D"/>
    <a:srgbClr val="0B3380"/>
    <a:srgbClr val="0B4284"/>
    <a:srgbClr val="D76739"/>
    <a:srgbClr val="0D8ED4"/>
    <a:srgbClr val="03AFC4"/>
    <a:srgbClr val="002060"/>
    <a:srgbClr val="F0D2AF"/>
    <a:srgbClr val="B7C8A5"/>
    <a:srgbClr val="190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8" autoAdjust="0"/>
    <p:restoredTop sz="92445" autoAdjust="0"/>
  </p:normalViewPr>
  <p:slideViewPr>
    <p:cSldViewPr snapToGrid="0">
      <p:cViewPr>
        <p:scale>
          <a:sx n="50" d="100"/>
          <a:sy n="50" d="100"/>
        </p:scale>
        <p:origin x="-845" y="-14"/>
      </p:cViewPr>
      <p:guideLst>
        <p:guide orient="horz" pos="1090"/>
        <p:guide pos="71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7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87D9C-0A71-40BE-8714-8F36DC9F7C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B0544-E648-4495-AD83-C20AABC6746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430E3-C700-4AE5-AAA4-6060A07B52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4277C-A813-458A-BDDC-74C366BB63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84277C-A813-458A-BDDC-74C366BB63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16915" indent="-2755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02360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54368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98437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42570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86639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30771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74840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52AB62C-56E1-4E87-9626-B70BEBA5B8A4}" type="slidenum">
              <a:rPr lang="zh-CN" altLang="en-US" sz="1300"/>
            </a:fld>
            <a:endParaRPr lang="zh-CN" altLang="en-US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16915" indent="-2755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02360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54368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98437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42570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86639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30771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74840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52AB62C-56E1-4E87-9626-B70BEBA5B8A4}" type="slidenum">
              <a:rPr lang="zh-CN" altLang="en-US" sz="1300"/>
            </a:fld>
            <a:endParaRPr lang="zh-CN" altLang="en-US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16915" indent="-2755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02360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54368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98437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42570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86639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30771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74840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52AB62C-56E1-4E87-9626-B70BEBA5B8A4}" type="slidenum">
              <a:rPr lang="zh-CN" altLang="en-US" sz="1300"/>
            </a:fld>
            <a:endParaRPr lang="zh-CN" alt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342900"/>
            <a:ext cx="10973276" cy="571500"/>
          </a:xfrm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spPr>
        <p:txBody>
          <a:bodyPr>
            <a:normAutofit/>
          </a:bodyPr>
          <a:lstStyle>
            <a:lvl1pPr>
              <a:defRPr sz="3200" b="1" i="0" baseline="0">
                <a:solidFill>
                  <a:srgbClr val="C00000"/>
                </a:solidFill>
                <a:latin typeface="Arial Unicode MS" panose="020B0604020202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06400" y="381000"/>
            <a:ext cx="11176000" cy="5791200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0DDF4-74FE-41B4-B94F-AC75A493CE2C}" type="datetime1">
              <a:rPr lang="en-US" altLang="zh-CN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71200" y="6324600"/>
            <a:ext cx="1016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37435" y="2477770"/>
            <a:ext cx="9472295" cy="4197985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3374390" y="3733800"/>
            <a:ext cx="497205" cy="285750"/>
          </a:xfrm>
          <a:prstGeom prst="rect">
            <a:avLst/>
          </a:prstGeom>
          <a:solidFill>
            <a:srgbClr val="80B6E5"/>
          </a:solidFill>
          <a:ln>
            <a:solidFill>
              <a:srgbClr val="80B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514975" y="2980055"/>
            <a:ext cx="497205" cy="285750"/>
          </a:xfrm>
          <a:prstGeom prst="rect">
            <a:avLst/>
          </a:prstGeom>
          <a:solidFill>
            <a:srgbClr val="80B6E5"/>
          </a:solidFill>
          <a:ln>
            <a:solidFill>
              <a:srgbClr val="80B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02220" y="2980055"/>
            <a:ext cx="497205" cy="285750"/>
          </a:xfrm>
          <a:prstGeom prst="rect">
            <a:avLst/>
          </a:prstGeom>
          <a:solidFill>
            <a:srgbClr val="80B6E5"/>
          </a:solidFill>
          <a:ln>
            <a:solidFill>
              <a:srgbClr val="80B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9228455" y="5514975"/>
            <a:ext cx="423545" cy="285750"/>
          </a:xfrm>
          <a:prstGeom prst="rect">
            <a:avLst/>
          </a:prstGeom>
          <a:solidFill>
            <a:srgbClr val="80B6E5"/>
          </a:solidFill>
          <a:ln>
            <a:solidFill>
              <a:srgbClr val="80B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9364980" y="6136640"/>
            <a:ext cx="1315720" cy="285750"/>
          </a:xfrm>
          <a:prstGeom prst="rect">
            <a:avLst/>
          </a:prstGeom>
          <a:solidFill>
            <a:srgbClr val="80B6E5"/>
          </a:solidFill>
          <a:ln>
            <a:solidFill>
              <a:srgbClr val="80B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4954905" y="3813810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5856605" y="3813810"/>
            <a:ext cx="77089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7043420" y="3813810"/>
            <a:ext cx="720725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7950835" y="3813810"/>
            <a:ext cx="73279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6458585" y="4806315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5365750" y="4806315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4308475" y="4806315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3300095" y="4806315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8545830" y="4799330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7468235" y="4806315"/>
            <a:ext cx="739775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7456170" y="5476875"/>
            <a:ext cx="78867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6458585" y="5476875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 userDrawn="1"/>
        </p:nvSpPr>
        <p:spPr>
          <a:xfrm>
            <a:off x="5365115" y="5490845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 userDrawn="1"/>
        </p:nvSpPr>
        <p:spPr>
          <a:xfrm>
            <a:off x="9616440" y="4806315"/>
            <a:ext cx="88138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6E6E5"/>
            </a:gs>
            <a:gs pos="100000">
              <a:schemeClr val="bg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3.xml"/><Relationship Id="rId4" Type="http://schemas.openxmlformats.org/officeDocument/2006/relationships/image" Target="../media/image5.png"/><Relationship Id="rId3" Type="http://schemas.openxmlformats.org/officeDocument/2006/relationships/tags" Target="../tags/tag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5.xml"/><Relationship Id="rId2" Type="http://schemas.openxmlformats.org/officeDocument/2006/relationships/image" Target="../media/image6.png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2533015" y="-190500"/>
            <a:ext cx="14615160" cy="7650051"/>
          </a:xfrm>
          <a:prstGeom prst="rect">
            <a:avLst/>
          </a:prstGeom>
        </p:spPr>
      </p:pic>
      <p:sp>
        <p:nvSpPr>
          <p:cNvPr id="21" name="任意多边形 20"/>
          <p:cNvSpPr/>
          <p:nvPr/>
        </p:nvSpPr>
        <p:spPr>
          <a:xfrm rot="2968493">
            <a:off x="4018601" y="-3464628"/>
            <a:ext cx="9712479" cy="7843657"/>
          </a:xfrm>
          <a:custGeom>
            <a:avLst/>
            <a:gdLst>
              <a:gd name="connsiteX0" fmla="*/ 0 w 8152386"/>
              <a:gd name="connsiteY0" fmla="*/ 5633681 h 5633681"/>
              <a:gd name="connsiteX1" fmla="*/ 4815891 w 8152386"/>
              <a:gd name="connsiteY1" fmla="*/ 0 h 5633681"/>
              <a:gd name="connsiteX2" fmla="*/ 8152386 w 8152386"/>
              <a:gd name="connsiteY2" fmla="*/ 2852167 h 5633681"/>
              <a:gd name="connsiteX3" fmla="*/ 8152386 w 8152386"/>
              <a:gd name="connsiteY3" fmla="*/ 5633681 h 5633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2386" h="5633681">
                <a:moveTo>
                  <a:pt x="0" y="5633681"/>
                </a:moveTo>
                <a:lnTo>
                  <a:pt x="4815891" y="0"/>
                </a:lnTo>
                <a:lnTo>
                  <a:pt x="8152386" y="2852167"/>
                </a:lnTo>
                <a:lnTo>
                  <a:pt x="8152386" y="5633681"/>
                </a:lnTo>
                <a:close/>
              </a:path>
            </a:pathLst>
          </a:custGeom>
          <a:solidFill>
            <a:srgbClr val="002060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0703B5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9298083" y="3464717"/>
            <a:ext cx="3041789" cy="3564733"/>
          </a:xfrm>
          <a:prstGeom prst="line">
            <a:avLst/>
          </a:prstGeom>
          <a:ln w="2540">
            <a:solidFill>
              <a:schemeClr val="bg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0520153" y="-190500"/>
            <a:ext cx="885288" cy="1037486"/>
          </a:xfrm>
          <a:prstGeom prst="line">
            <a:avLst/>
          </a:prstGeom>
          <a:ln w="2540">
            <a:solidFill>
              <a:schemeClr val="bg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24095" y="196215"/>
            <a:ext cx="55460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-means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算法的聚类模型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13"/>
          <p:cNvGrpSpPr/>
          <p:nvPr/>
        </p:nvGrpSpPr>
        <p:grpSpPr bwMode="auto">
          <a:xfrm>
            <a:off x="2447925" y="2501900"/>
            <a:ext cx="8605519" cy="981075"/>
            <a:chOff x="0" y="135717"/>
            <a:chExt cx="4599534" cy="582450"/>
          </a:xfrm>
        </p:grpSpPr>
        <p:sp>
          <p:nvSpPr>
            <p:cNvPr id="5126" name="任意多边形 45"/>
            <p:cNvSpPr/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7927"/>
                <a:gd name="T16" fmla="*/ 0 h 101600"/>
                <a:gd name="T17" fmla="*/ 1307927 w 1307927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27" name="任意多边形 126"/>
            <p:cNvSpPr/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1416"/>
                <a:gd name="T16" fmla="*/ 0 h 101600"/>
                <a:gd name="T17" fmla="*/ 2891416 w 2891416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76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28" name="文本框 69"/>
            <p:cNvSpPr txBox="1">
              <a:spLocks noChangeArrowheads="1"/>
            </p:cNvSpPr>
            <p:nvPr/>
          </p:nvSpPr>
          <p:spPr bwMode="auto">
            <a:xfrm>
              <a:off x="1591781" y="135717"/>
              <a:ext cx="3007753" cy="419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000" b="1" dirty="0" smtClean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k-means</a:t>
              </a:r>
              <a:r>
                <a:rPr lang="zh-CN" altLang="en-US" sz="4000" b="1" dirty="0" smtClean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算法参数选择</a:t>
              </a:r>
              <a:endParaRPr lang="zh-CN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9" name="文本框 69"/>
            <p:cNvSpPr txBox="1">
              <a:spLocks noChangeArrowheads="1"/>
            </p:cNvSpPr>
            <p:nvPr/>
          </p:nvSpPr>
          <p:spPr bwMode="auto">
            <a:xfrm>
              <a:off x="0" y="146159"/>
              <a:ext cx="1329134" cy="45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zh-CN" sz="44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第三节</a:t>
              </a:r>
              <a:endParaRPr lang="zh-CN" altLang="zh-CN" sz="4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5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k-means算法参数选择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1660" y="1252220"/>
            <a:ext cx="111874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sz="2400" b="1">
                <a:solidFill>
                  <a:schemeClr val="tx1"/>
                </a:solidFill>
                <a:sym typeface="+mn-ea"/>
              </a:rPr>
              <a:t>1</a:t>
            </a:r>
            <a:r>
              <a:rPr lang="en-US" sz="2400" b="1">
                <a:solidFill>
                  <a:schemeClr val="tx1"/>
                </a:solidFill>
                <a:sym typeface="+mn-ea"/>
              </a:rPr>
              <a:t>.</a:t>
            </a:r>
            <a:r>
              <a:rPr sz="2400" b="1">
                <a:solidFill>
                  <a:schemeClr val="tx1"/>
                </a:solidFill>
                <a:sym typeface="+mn-ea"/>
              </a:rPr>
              <a:t>k值如何确定？</a:t>
            </a:r>
            <a:endParaRPr sz="24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400" b="1">
                <a:solidFill>
                  <a:schemeClr val="tx1"/>
                </a:solidFill>
                <a:sym typeface="+mn-ea"/>
              </a:rPr>
              <a:t>k值即要聚类的类别数目。</a:t>
            </a:r>
            <a:endParaRPr sz="24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400" b="1">
                <a:solidFill>
                  <a:schemeClr val="tx1"/>
                </a:solidFill>
                <a:sym typeface="+mn-ea"/>
              </a:rPr>
              <a:t>类别数目的多少主要取决于个人的经验与感觉，通常的做法是多尝试几个k值，看聚成几类的结果更好解释、更符合分析目的等。</a:t>
            </a:r>
            <a:endParaRPr sz="24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5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k-means算法参数选择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1660" y="1252220"/>
            <a:ext cx="1118743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sz="2400" b="1">
                <a:solidFill>
                  <a:schemeClr val="tx1"/>
                </a:solidFill>
                <a:sym typeface="+mn-ea"/>
              </a:rPr>
              <a:t>还可以采用“肘”方法（elbow method）确定k值。该方法的原理就是最小化点到聚类中心的距离。“肘”方法的步骤如下。</a:t>
            </a:r>
            <a:endParaRPr sz="24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400" b="1">
                <a:solidFill>
                  <a:schemeClr val="tx1"/>
                </a:solidFill>
                <a:sym typeface="+mn-ea"/>
              </a:rPr>
              <a:t>（1）对于n个点的数据集，迭代计算k从1到n，每次聚类完成后计算每个点到其所属的簇中心的距离的平方和。</a:t>
            </a:r>
            <a:endParaRPr sz="24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400" b="1">
                <a:solidFill>
                  <a:schemeClr val="tx1"/>
                </a:solidFill>
                <a:sym typeface="+mn-ea"/>
              </a:rPr>
              <a:t>（2）平方和是会逐渐变小的，直到k=n时平方和为0，因为每个点都是它所在的簇中心本身。</a:t>
            </a:r>
            <a:endParaRPr sz="24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400" b="1">
                <a:solidFill>
                  <a:schemeClr val="tx1"/>
                </a:solidFill>
                <a:sym typeface="+mn-ea"/>
              </a:rPr>
              <a:t>（3）在这个平方和变化过程中，会出现一个拐点即“肘”点，下降率突然变缓时即认为是最佳的k值。</a:t>
            </a:r>
            <a:endParaRPr sz="24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5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k-means算法参数选择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1660" y="1101090"/>
            <a:ext cx="111874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2400" b="1">
                <a:sym typeface="+mn-ea"/>
              </a:rPr>
              <a:t>某数据集在分类数1到7时，聚类数k和簇内距离平方和的对应关系的手肘图如图9-4所示。从图9-4可以看到，k=3时，簇内距离平方和的下降率突然变缓，可以考虑选择k=3作为聚类数量。</a:t>
            </a:r>
            <a:endParaRPr sz="2400" b="1">
              <a:sym typeface="+mn-ea"/>
            </a:endParaRPr>
          </a:p>
        </p:txBody>
      </p:sp>
      <p:pic>
        <p:nvPicPr>
          <p:cNvPr id="-2147482619" name="图片 -2147482620" descr="9-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36048" y="2735580"/>
            <a:ext cx="4320000" cy="303548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4377690" y="5898515"/>
            <a:ext cx="36957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zh-CN" b="0">
                <a:cs typeface="方正兰亭黑_GBK" charset="0"/>
              </a:rPr>
              <a:t>图</a:t>
            </a:r>
            <a:r>
              <a:rPr lang="en-US" b="0">
                <a:latin typeface="方正兰亭黑_GBK" charset="0"/>
              </a:rPr>
              <a:t>9-4  </a:t>
            </a:r>
            <a:r>
              <a:rPr lang="zh-CN" b="0">
                <a:cs typeface="方正兰亭黑_GBK" charset="0"/>
              </a:rPr>
              <a:t>手肘图示例</a:t>
            </a:r>
            <a:endParaRPr lang="zh-CN" altLang="en-US" b="0">
              <a:cs typeface="方正兰亭黑_GBK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1660" y="6331585"/>
            <a:ext cx="11246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一般来说，手肘图都会展现出一个类似肘部的图形，簇内距离平方和的下降率突然变缓时即认为是最佳的k值。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5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k-means算法参数选择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1660" y="1252220"/>
            <a:ext cx="111874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sz="2400" b="1">
                <a:solidFill>
                  <a:schemeClr val="tx1"/>
                </a:solidFill>
                <a:sym typeface="+mn-ea"/>
              </a:rPr>
              <a:t>2．初始的k个质心怎么选？</a:t>
            </a:r>
            <a:endParaRPr sz="24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400" b="1">
                <a:solidFill>
                  <a:schemeClr val="tx1"/>
                </a:solidFill>
                <a:sym typeface="+mn-ea"/>
              </a:rPr>
              <a:t>最常用的方法是随机选。</a:t>
            </a:r>
            <a:endParaRPr sz="24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400" b="1">
                <a:solidFill>
                  <a:schemeClr val="tx1"/>
                </a:solidFill>
                <a:sym typeface="+mn-ea"/>
              </a:rPr>
              <a:t>初始质心的选取对最终聚类结果有影响，因此算法一定要多执行几次，哪个结果更合理，就用哪个结果。</a:t>
            </a:r>
            <a:endParaRPr sz="2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6425" y="3682365"/>
            <a:ext cx="112699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2000" b="1">
                <a:sym typeface="+mn-ea"/>
              </a:rPr>
              <a:t>当然也有一些优化的方法。第一种方法是选择彼此距离最远的点，具体来说就是先选第一个点；然后选离第一个点最远的点当第二个点；再选第三个点，第三个点到第一、第二两点的距离之和最大；以此类推，直到选出k个质心。第二种方法是先根据其他聚类算法（如层次聚类）得到聚类结果，再从结果中的每个分类选一个点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48082" y="0"/>
            <a:ext cx="12240082" cy="7650051"/>
          </a:xfrm>
          <a:prstGeom prst="rect">
            <a:avLst/>
          </a:prstGeom>
        </p:spPr>
      </p:pic>
      <p:sp>
        <p:nvSpPr>
          <p:cNvPr id="14" name="任意多边形 13"/>
          <p:cNvSpPr/>
          <p:nvPr/>
        </p:nvSpPr>
        <p:spPr>
          <a:xfrm rot="2968493">
            <a:off x="7178043" y="341404"/>
            <a:ext cx="6571333" cy="8927004"/>
          </a:xfrm>
          <a:custGeom>
            <a:avLst/>
            <a:gdLst>
              <a:gd name="connsiteX0" fmla="*/ 0 w 6571333"/>
              <a:gd name="connsiteY0" fmla="*/ 846961 h 8927004"/>
              <a:gd name="connsiteX1" fmla="*/ 724016 w 6571333"/>
              <a:gd name="connsiteY1" fmla="*/ 0 h 8927004"/>
              <a:gd name="connsiteX2" fmla="*/ 6571333 w 6571333"/>
              <a:gd name="connsiteY2" fmla="*/ 4998514 h 8927004"/>
              <a:gd name="connsiteX3" fmla="*/ 3213105 w 6571333"/>
              <a:gd name="connsiteY3" fmla="*/ 8927004 h 8927004"/>
              <a:gd name="connsiteX4" fmla="*/ 0 w 6571333"/>
              <a:gd name="connsiteY4" fmla="*/ 8927004 h 892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1333" h="8927004">
                <a:moveTo>
                  <a:pt x="0" y="846961"/>
                </a:moveTo>
                <a:lnTo>
                  <a:pt x="724016" y="0"/>
                </a:lnTo>
                <a:lnTo>
                  <a:pt x="6571333" y="4998514"/>
                </a:lnTo>
                <a:lnTo>
                  <a:pt x="3213105" y="8927004"/>
                </a:lnTo>
                <a:lnTo>
                  <a:pt x="0" y="8927004"/>
                </a:lnTo>
                <a:close/>
              </a:path>
            </a:pathLst>
          </a:custGeom>
          <a:solidFill>
            <a:srgbClr val="D767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485999" y="4658673"/>
            <a:ext cx="3448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7762549" y="5582003"/>
            <a:ext cx="2895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071991" y="5620103"/>
            <a:ext cx="4352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THANKS FOR YOUR ATTENTION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1614805"/>
            <a:ext cx="2590800" cy="363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38"/>
          <p:cNvGrpSpPr/>
          <p:nvPr/>
        </p:nvGrpSpPr>
        <p:grpSpPr bwMode="auto">
          <a:xfrm>
            <a:off x="4668838" y="1754188"/>
            <a:ext cx="5818187" cy="2751137"/>
            <a:chOff x="4668961" y="1520691"/>
            <a:chExt cx="4346331" cy="2750245"/>
          </a:xfrm>
        </p:grpSpPr>
        <p:grpSp>
          <p:nvGrpSpPr>
            <p:cNvPr id="6" name="组合 13"/>
            <p:cNvGrpSpPr/>
            <p:nvPr/>
          </p:nvGrpSpPr>
          <p:grpSpPr bwMode="auto">
            <a:xfrm>
              <a:off x="4684591" y="1520691"/>
              <a:ext cx="4330701" cy="829676"/>
              <a:chOff x="0" y="-8800"/>
              <a:chExt cx="4331070" cy="830461"/>
            </a:xfrm>
          </p:grpSpPr>
          <p:sp>
            <p:nvSpPr>
              <p:cNvPr id="17" name="任意多边形 45"/>
              <p:cNvSpPr/>
              <p:nvPr/>
            </p:nvSpPr>
            <p:spPr bwMode="auto">
              <a:xfrm>
                <a:off x="21207" y="470408"/>
                <a:ext cx="1307927" cy="101600"/>
              </a:xfrm>
              <a:custGeom>
                <a:avLst/>
                <a:gdLst>
                  <a:gd name="T0" fmla="*/ 0 w 1307927"/>
                  <a:gd name="T1" fmla="*/ 0 h 101600"/>
                  <a:gd name="T2" fmla="*/ 1223454 w 1307927"/>
                  <a:gd name="T3" fmla="*/ 0 h 101600"/>
                  <a:gd name="T4" fmla="*/ 1307927 w 1307927"/>
                  <a:gd name="T5" fmla="*/ 101600 h 101600"/>
                  <a:gd name="T6" fmla="*/ 0 w 1307927"/>
                  <a:gd name="T7" fmla="*/ 101600 h 101600"/>
                  <a:gd name="T8" fmla="*/ 0 w 1307927"/>
                  <a:gd name="T9" fmla="*/ 0 h 10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7927"/>
                  <a:gd name="T16" fmla="*/ 0 h 101600"/>
                  <a:gd name="T17" fmla="*/ 1307927 w 1307927"/>
                  <a:gd name="T18" fmla="*/ 101600 h 10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7927" h="101600">
                    <a:moveTo>
                      <a:pt x="0" y="0"/>
                    </a:moveTo>
                    <a:lnTo>
                      <a:pt x="1223454" y="0"/>
                    </a:lnTo>
                    <a:lnTo>
                      <a:pt x="1307927" y="101600"/>
                    </a:lnTo>
                    <a:lnTo>
                      <a:pt x="0" y="10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AA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8" name="任意多边形 126"/>
              <p:cNvSpPr/>
              <p:nvPr/>
            </p:nvSpPr>
            <p:spPr bwMode="auto">
              <a:xfrm>
                <a:off x="1439654" y="470408"/>
                <a:ext cx="2891416" cy="101600"/>
              </a:xfrm>
              <a:custGeom>
                <a:avLst/>
                <a:gdLst>
                  <a:gd name="T0" fmla="*/ 0 w 2891416"/>
                  <a:gd name="T1" fmla="*/ 0 h 101600"/>
                  <a:gd name="T2" fmla="*/ 2891416 w 2891416"/>
                  <a:gd name="T3" fmla="*/ 0 h 101600"/>
                  <a:gd name="T4" fmla="*/ 2891416 w 2891416"/>
                  <a:gd name="T5" fmla="*/ 101600 h 101600"/>
                  <a:gd name="T6" fmla="*/ 84473 w 2891416"/>
                  <a:gd name="T7" fmla="*/ 101600 h 101600"/>
                  <a:gd name="T8" fmla="*/ 0 w 2891416"/>
                  <a:gd name="T9" fmla="*/ 0 h 10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91416"/>
                  <a:gd name="T16" fmla="*/ 0 h 101600"/>
                  <a:gd name="T17" fmla="*/ 2891416 w 2891416"/>
                  <a:gd name="T18" fmla="*/ 101600 h 10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91416" h="101600">
                    <a:moveTo>
                      <a:pt x="0" y="0"/>
                    </a:moveTo>
                    <a:lnTo>
                      <a:pt x="2891416" y="0"/>
                    </a:lnTo>
                    <a:lnTo>
                      <a:pt x="2891416" y="101600"/>
                    </a:lnTo>
                    <a:lnTo>
                      <a:pt x="84473" y="10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76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" name="文本框 69"/>
              <p:cNvSpPr txBox="1">
                <a:spLocks noChangeArrowheads="1"/>
              </p:cNvSpPr>
              <p:nvPr/>
            </p:nvSpPr>
            <p:spPr bwMode="auto">
              <a:xfrm>
                <a:off x="1702614" y="-8800"/>
                <a:ext cx="2457689" cy="8304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400" b="1" dirty="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k-means</a:t>
                </a:r>
                <a:r>
                  <a:rPr lang="zh-CN" sz="2400" b="1" dirty="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算法原理</a:t>
                </a:r>
                <a:endParaRPr lang="zh-CN" altLang="zh-CN" sz="24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24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文本框 69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32913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zh-CN" sz="2400" b="1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第一节</a:t>
                </a:r>
                <a:endParaRPr lang="zh-CN" altLang="zh-CN" sz="24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" name="组合 15"/>
            <p:cNvGrpSpPr/>
            <p:nvPr/>
          </p:nvGrpSpPr>
          <p:grpSpPr bwMode="auto">
            <a:xfrm>
              <a:off x="4668961" y="2595632"/>
              <a:ext cx="4330701" cy="573055"/>
              <a:chOff x="0" y="0"/>
              <a:chExt cx="4331070" cy="572008"/>
            </a:xfrm>
          </p:grpSpPr>
          <p:sp>
            <p:nvSpPr>
              <p:cNvPr id="13" name="任意多边形 53"/>
              <p:cNvSpPr/>
              <p:nvPr/>
            </p:nvSpPr>
            <p:spPr bwMode="auto">
              <a:xfrm>
                <a:off x="21207" y="470408"/>
                <a:ext cx="1307927" cy="101600"/>
              </a:xfrm>
              <a:custGeom>
                <a:avLst/>
                <a:gdLst>
                  <a:gd name="T0" fmla="*/ 0 w 1307927"/>
                  <a:gd name="T1" fmla="*/ 0 h 101600"/>
                  <a:gd name="T2" fmla="*/ 1223454 w 1307927"/>
                  <a:gd name="T3" fmla="*/ 0 h 101600"/>
                  <a:gd name="T4" fmla="*/ 1307927 w 1307927"/>
                  <a:gd name="T5" fmla="*/ 101600 h 101600"/>
                  <a:gd name="T6" fmla="*/ 0 w 1307927"/>
                  <a:gd name="T7" fmla="*/ 101600 h 101600"/>
                  <a:gd name="T8" fmla="*/ 0 w 1307927"/>
                  <a:gd name="T9" fmla="*/ 0 h 10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7927"/>
                  <a:gd name="T16" fmla="*/ 0 h 101600"/>
                  <a:gd name="T17" fmla="*/ 1307927 w 1307927"/>
                  <a:gd name="T18" fmla="*/ 101600 h 10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7927" h="101600">
                    <a:moveTo>
                      <a:pt x="0" y="0"/>
                    </a:moveTo>
                    <a:lnTo>
                      <a:pt x="1223454" y="0"/>
                    </a:lnTo>
                    <a:lnTo>
                      <a:pt x="1307927" y="101600"/>
                    </a:lnTo>
                    <a:lnTo>
                      <a:pt x="0" y="10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AA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4" name="任意多边形 127"/>
              <p:cNvSpPr/>
              <p:nvPr/>
            </p:nvSpPr>
            <p:spPr bwMode="auto">
              <a:xfrm>
                <a:off x="1439654" y="470408"/>
                <a:ext cx="2891416" cy="101600"/>
              </a:xfrm>
              <a:custGeom>
                <a:avLst/>
                <a:gdLst>
                  <a:gd name="T0" fmla="*/ 0 w 2891416"/>
                  <a:gd name="T1" fmla="*/ 0 h 101600"/>
                  <a:gd name="T2" fmla="*/ 2891416 w 2891416"/>
                  <a:gd name="T3" fmla="*/ 0 h 101600"/>
                  <a:gd name="T4" fmla="*/ 2891416 w 2891416"/>
                  <a:gd name="T5" fmla="*/ 101600 h 101600"/>
                  <a:gd name="T6" fmla="*/ 84473 w 2891416"/>
                  <a:gd name="T7" fmla="*/ 101600 h 101600"/>
                  <a:gd name="T8" fmla="*/ 0 w 2891416"/>
                  <a:gd name="T9" fmla="*/ 0 h 10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91416"/>
                  <a:gd name="T16" fmla="*/ 0 h 101600"/>
                  <a:gd name="T17" fmla="*/ 2891416 w 2891416"/>
                  <a:gd name="T18" fmla="*/ 101600 h 10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91416" h="101600">
                    <a:moveTo>
                      <a:pt x="0" y="0"/>
                    </a:moveTo>
                    <a:lnTo>
                      <a:pt x="2891416" y="0"/>
                    </a:lnTo>
                    <a:lnTo>
                      <a:pt x="2891416" y="101600"/>
                    </a:lnTo>
                    <a:lnTo>
                      <a:pt x="84473" y="10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76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5" name="文本框 69"/>
              <p:cNvSpPr txBox="1">
                <a:spLocks noChangeArrowheads="1"/>
              </p:cNvSpPr>
              <p:nvPr/>
            </p:nvSpPr>
            <p:spPr bwMode="auto">
              <a:xfrm>
                <a:off x="1727372" y="0"/>
                <a:ext cx="2369840" cy="459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400" b="1" dirty="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k-means</a:t>
                </a:r>
                <a:r>
                  <a:rPr lang="zh-CN" altLang="en-US" sz="2400" b="1" dirty="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算法流程</a:t>
                </a:r>
                <a:endParaRPr lang="zh-CN" altLang="zh-CN" sz="24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文本框 69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32913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zh-CN" sz="2400" b="1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第二节</a:t>
                </a:r>
                <a:endParaRPr lang="zh-CN" altLang="zh-CN" sz="24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" name="组合 17"/>
            <p:cNvGrpSpPr/>
            <p:nvPr/>
          </p:nvGrpSpPr>
          <p:grpSpPr bwMode="auto">
            <a:xfrm>
              <a:off x="4668961" y="3697882"/>
              <a:ext cx="4330701" cy="573054"/>
              <a:chOff x="0" y="0"/>
              <a:chExt cx="4331070" cy="572008"/>
            </a:xfrm>
          </p:grpSpPr>
          <p:sp>
            <p:nvSpPr>
              <p:cNvPr id="9" name="任意多边形 63"/>
              <p:cNvSpPr/>
              <p:nvPr/>
            </p:nvSpPr>
            <p:spPr bwMode="auto">
              <a:xfrm>
                <a:off x="21207" y="470408"/>
                <a:ext cx="1307927" cy="101600"/>
              </a:xfrm>
              <a:custGeom>
                <a:avLst/>
                <a:gdLst>
                  <a:gd name="T0" fmla="*/ 0 w 1307927"/>
                  <a:gd name="T1" fmla="*/ 0 h 101600"/>
                  <a:gd name="T2" fmla="*/ 1223454 w 1307927"/>
                  <a:gd name="T3" fmla="*/ 0 h 101600"/>
                  <a:gd name="T4" fmla="*/ 1307927 w 1307927"/>
                  <a:gd name="T5" fmla="*/ 101600 h 101600"/>
                  <a:gd name="T6" fmla="*/ 0 w 1307927"/>
                  <a:gd name="T7" fmla="*/ 101600 h 101600"/>
                  <a:gd name="T8" fmla="*/ 0 w 1307927"/>
                  <a:gd name="T9" fmla="*/ 0 h 10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7927"/>
                  <a:gd name="T16" fmla="*/ 0 h 101600"/>
                  <a:gd name="T17" fmla="*/ 1307927 w 1307927"/>
                  <a:gd name="T18" fmla="*/ 101600 h 10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7927" h="101600">
                    <a:moveTo>
                      <a:pt x="0" y="0"/>
                    </a:moveTo>
                    <a:lnTo>
                      <a:pt x="1223454" y="0"/>
                    </a:lnTo>
                    <a:lnTo>
                      <a:pt x="1307927" y="101600"/>
                    </a:lnTo>
                    <a:lnTo>
                      <a:pt x="0" y="10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AA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0" name="任意多边形 129"/>
              <p:cNvSpPr/>
              <p:nvPr/>
            </p:nvSpPr>
            <p:spPr bwMode="auto">
              <a:xfrm>
                <a:off x="1439654" y="470408"/>
                <a:ext cx="2891416" cy="101600"/>
              </a:xfrm>
              <a:custGeom>
                <a:avLst/>
                <a:gdLst>
                  <a:gd name="T0" fmla="*/ 0 w 2891416"/>
                  <a:gd name="T1" fmla="*/ 0 h 101600"/>
                  <a:gd name="T2" fmla="*/ 2891416 w 2891416"/>
                  <a:gd name="T3" fmla="*/ 0 h 101600"/>
                  <a:gd name="T4" fmla="*/ 2891416 w 2891416"/>
                  <a:gd name="T5" fmla="*/ 101600 h 101600"/>
                  <a:gd name="T6" fmla="*/ 84473 w 2891416"/>
                  <a:gd name="T7" fmla="*/ 101600 h 101600"/>
                  <a:gd name="T8" fmla="*/ 0 w 2891416"/>
                  <a:gd name="T9" fmla="*/ 0 h 10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91416"/>
                  <a:gd name="T16" fmla="*/ 0 h 101600"/>
                  <a:gd name="T17" fmla="*/ 2891416 w 2891416"/>
                  <a:gd name="T18" fmla="*/ 101600 h 10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91416" h="101600">
                    <a:moveTo>
                      <a:pt x="0" y="0"/>
                    </a:moveTo>
                    <a:lnTo>
                      <a:pt x="2891416" y="0"/>
                    </a:lnTo>
                    <a:lnTo>
                      <a:pt x="2891416" y="101600"/>
                    </a:lnTo>
                    <a:lnTo>
                      <a:pt x="84473" y="10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76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1" name="文本框 69"/>
              <p:cNvSpPr txBox="1">
                <a:spLocks noChangeArrowheads="1"/>
              </p:cNvSpPr>
              <p:nvPr/>
            </p:nvSpPr>
            <p:spPr bwMode="auto">
              <a:xfrm>
                <a:off x="1727372" y="1"/>
                <a:ext cx="2529568" cy="4593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400" b="1" dirty="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k-means</a:t>
                </a:r>
                <a:r>
                  <a:rPr lang="zh-CN" altLang="en-US" sz="2400" b="1" dirty="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算法参数选择</a:t>
                </a:r>
                <a:endParaRPr lang="zh-CN" altLang="en-US" sz="2400" b="1" dirty="0" smtClean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2" name="文本框 69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32913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zh-CN" sz="2400" b="1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:r>
                  <a:rPr lang="zh-CN" altLang="en-US" sz="2400" b="1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三</a:t>
                </a:r>
                <a:r>
                  <a:rPr lang="zh-CN" altLang="zh-CN" sz="2400" b="1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节</a:t>
                </a:r>
                <a:endParaRPr lang="zh-CN" altLang="zh-CN" sz="24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1" name="标题 2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目录 </a:t>
            </a:r>
            <a:r>
              <a:rPr lang="en-US" altLang="zh-CN" dirty="0" smtClean="0"/>
              <a:t>content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13"/>
          <p:cNvGrpSpPr/>
          <p:nvPr/>
        </p:nvGrpSpPr>
        <p:grpSpPr bwMode="auto">
          <a:xfrm>
            <a:off x="2447925" y="2501900"/>
            <a:ext cx="7296150" cy="981075"/>
            <a:chOff x="0" y="135717"/>
            <a:chExt cx="4331070" cy="582450"/>
          </a:xfrm>
        </p:grpSpPr>
        <p:sp>
          <p:nvSpPr>
            <p:cNvPr id="5126" name="任意多边形 45"/>
            <p:cNvSpPr/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7927"/>
                <a:gd name="T16" fmla="*/ 0 h 101600"/>
                <a:gd name="T17" fmla="*/ 1307927 w 1307927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27" name="任意多边形 126"/>
            <p:cNvSpPr/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1416"/>
                <a:gd name="T16" fmla="*/ 0 h 101600"/>
                <a:gd name="T17" fmla="*/ 2891416 w 2891416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76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28" name="文本框 69"/>
            <p:cNvSpPr txBox="1">
              <a:spLocks noChangeArrowheads="1"/>
            </p:cNvSpPr>
            <p:nvPr/>
          </p:nvSpPr>
          <p:spPr bwMode="auto">
            <a:xfrm>
              <a:off x="1591828" y="135717"/>
              <a:ext cx="2739242" cy="419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0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k-means</a:t>
              </a:r>
              <a:r>
                <a:rPr lang="zh-CN" sz="40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算法原理</a:t>
              </a:r>
              <a:endParaRPr lang="zh-CN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9" name="文本框 69"/>
            <p:cNvSpPr txBox="1">
              <a:spLocks noChangeArrowheads="1"/>
            </p:cNvSpPr>
            <p:nvPr/>
          </p:nvSpPr>
          <p:spPr bwMode="auto">
            <a:xfrm>
              <a:off x="0" y="146159"/>
              <a:ext cx="1329134" cy="456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zh-CN" sz="44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第一节</a:t>
              </a:r>
              <a:endParaRPr lang="zh-CN" altLang="zh-CN" sz="4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5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什么是聚类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41630" y="1130935"/>
            <a:ext cx="111874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2400" b="1"/>
              <a:t>所谓聚类算法是指将一堆没有标签的数据自动划分成几类的方法，属于无监督学习方法。这个方法要保证同一类的数据有相似的特征</a:t>
            </a:r>
            <a:r>
              <a:rPr lang="zh-CN" sz="2400" b="1"/>
              <a:t>。</a:t>
            </a:r>
            <a:endParaRPr lang="zh-CN" sz="2400" b="1"/>
          </a:p>
        </p:txBody>
      </p:sp>
      <p:pic>
        <p:nvPicPr>
          <p:cNvPr id="-2147482623" name="图片 -2147482624" descr="9-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37615" y="2668270"/>
            <a:ext cx="3240000" cy="22660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621" name="图片 -2147482622" descr="9-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891848" y="2641600"/>
            <a:ext cx="3240000" cy="22749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1682750" y="5217795"/>
            <a:ext cx="251523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zh-CN" sz="1600" b="0">
                <a:cs typeface="方正兰亭黑_GBK" charset="0"/>
              </a:rPr>
              <a:t>图9-1  原始数据</a:t>
            </a:r>
            <a:endParaRPr lang="zh-CN" altLang="en-US" sz="1600" b="0">
              <a:cs typeface="方正兰亭黑_GBK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6227445" y="5209540"/>
            <a:ext cx="2515235" cy="355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0" algn="ctr"/>
            <a:r>
              <a:rPr lang="zh-CN" sz="1600" b="0">
                <a:cs typeface="方正兰亭黑_GBK" charset="0"/>
              </a:rPr>
              <a:t>图9-</a:t>
            </a:r>
            <a:r>
              <a:rPr lang="en-US" altLang="zh-CN" sz="1600" b="0">
                <a:cs typeface="方正兰亭黑_GBK" charset="0"/>
              </a:rPr>
              <a:t>2</a:t>
            </a:r>
            <a:r>
              <a:rPr lang="zh-CN" sz="1600" b="0">
                <a:cs typeface="方正兰亭黑_GBK" charset="0"/>
              </a:rPr>
              <a:t>  聚类结果</a:t>
            </a:r>
            <a:endParaRPr lang="zh-CN" altLang="en-US" sz="1600" b="0">
              <a:cs typeface="方正兰亭黑_GBK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3870" y="5782945"/>
            <a:ext cx="105498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b="1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根据样本之间的距离或者说是相似性（亲疏性），把较相似、差异较小的样本聚成一类（簇），最后形成多个类（簇），使同一个类（簇）内部的样本相似度高，不同类（簇）之间差异性高。</a:t>
            </a:r>
            <a:endParaRPr b="1" dirty="0">
              <a:solidFill>
                <a:srgbClr val="262626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5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k-means算法原理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1630" y="1266825"/>
            <a:ext cx="111874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sz="2400" b="1"/>
              <a:t>k-means算法也称为k均值聚类算法，由于其简洁和高效，成为所有聚类算法中使用最广泛的一种聚类算法。</a:t>
            </a:r>
            <a:endParaRPr sz="2400" b="1"/>
          </a:p>
          <a:p>
            <a:pPr algn="l">
              <a:lnSpc>
                <a:spcPct val="150000"/>
              </a:lnSpc>
            </a:pPr>
            <a:r>
              <a:rPr sz="2400" b="1"/>
              <a:t>k-means算法的原理是：给定一个数据点集合和需要的聚类数目k，k由用户指定，k均值聚类算法根据某个距离函数反复把数据分入k个聚类中。</a:t>
            </a:r>
            <a:endParaRPr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5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k-means算法原理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1630" y="1035685"/>
            <a:ext cx="111874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2400" b="1"/>
              <a:t>下面通过一个简单的例子来说明k-means算法的过程。现将样本点聚类成3个类别，如图9-3所示。</a:t>
            </a:r>
            <a:endParaRPr sz="2400" b="1"/>
          </a:p>
        </p:txBody>
      </p:sp>
      <p:pic>
        <p:nvPicPr>
          <p:cNvPr id="-2147482620" name="图片 -2147482621" descr="090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55110" y="1593533"/>
            <a:ext cx="4320000" cy="482703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4534535" y="6520815"/>
            <a:ext cx="329819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27000"/>
            <a:r>
              <a:rPr lang="zh-CN" sz="1600" b="0">
                <a:cs typeface="方正兰亭刊黑_GBK" charset="0"/>
              </a:rPr>
              <a:t>图</a:t>
            </a:r>
            <a:r>
              <a:rPr lang="en-US" sz="1600" b="0">
                <a:latin typeface="Times New Roman" panose="02020603050405020304" charset="0"/>
                <a:cs typeface="方正兰亭刊黑_GBK" charset="0"/>
              </a:rPr>
              <a:t>9-3  </a:t>
            </a:r>
            <a:r>
              <a:rPr lang="en-US" sz="1600" b="0" i="1">
                <a:latin typeface="Times New Roman" panose="02020603050405020304" charset="0"/>
                <a:cs typeface="方正兰亭刊黑_GBK" charset="0"/>
              </a:rPr>
              <a:t>k</a:t>
            </a:r>
            <a:r>
              <a:rPr lang="en-US" sz="1600" b="0">
                <a:latin typeface="Times New Roman" panose="02020603050405020304" charset="0"/>
                <a:cs typeface="方正兰亭刊黑_GBK" charset="0"/>
              </a:rPr>
              <a:t>-means</a:t>
            </a:r>
            <a:r>
              <a:rPr lang="zh-CN" sz="1600" b="0">
                <a:cs typeface="方正兰亭刊黑_GBK" charset="0"/>
              </a:rPr>
              <a:t>算法聚类过程</a:t>
            </a:r>
            <a:endParaRPr lang="zh-CN" altLang="en-US" sz="1600" b="0">
              <a:cs typeface="方正兰亭刊黑_GBK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452120" y="2640965"/>
            <a:ext cx="3174365" cy="2934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b="1"/>
              <a:t>终止条件可以是以下任何一个。</a:t>
            </a:r>
            <a:endParaRPr lang="zh-CN" altLang="en-US" b="1"/>
          </a:p>
          <a:p>
            <a:pPr>
              <a:lnSpc>
                <a:spcPct val="150000"/>
              </a:lnSpc>
            </a:pPr>
            <a:r>
              <a:rPr lang="zh-CN" altLang="en-US" b="1"/>
              <a:t>（1）没有（或最小数目）对象被重新分配给不同的聚类。</a:t>
            </a:r>
            <a:endParaRPr lang="zh-CN" altLang="en-US" b="1"/>
          </a:p>
          <a:p>
            <a:pPr>
              <a:lnSpc>
                <a:spcPct val="150000"/>
              </a:lnSpc>
            </a:pPr>
            <a:r>
              <a:rPr lang="zh-CN" altLang="en-US" b="1"/>
              <a:t>（2）没有（或最小数目）聚类中心再发生变化。</a:t>
            </a:r>
            <a:endParaRPr lang="zh-CN" altLang="en-US" b="1"/>
          </a:p>
          <a:p>
            <a:pPr>
              <a:lnSpc>
                <a:spcPct val="150000"/>
              </a:lnSpc>
            </a:pPr>
            <a:r>
              <a:rPr lang="zh-CN" altLang="en-US" b="1"/>
              <a:t>（3）误差平方和局部最小。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5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k-means算法原理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1630" y="1266825"/>
            <a:ext cx="1118743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sz="2000" b="1"/>
              <a:t>k-means算法先随机选取k个点作为初始的聚类中心，然后针对每个数据点，计算每个数据点与各个聚类中心点之间的距离，把每个数据点归为距离它最近的聚类中心点代表的类（簇）。一次迭代结束之后，重新计算每个类（簇）的中心点，然后针对每个点，重新寻找距离自己最近的中心点。如此循环，直到前后两次迭代的类（簇）没有变化。</a:t>
            </a:r>
            <a:endParaRPr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13"/>
          <p:cNvGrpSpPr/>
          <p:nvPr/>
        </p:nvGrpSpPr>
        <p:grpSpPr bwMode="auto">
          <a:xfrm>
            <a:off x="2447925" y="2501900"/>
            <a:ext cx="7296150" cy="981075"/>
            <a:chOff x="0" y="135717"/>
            <a:chExt cx="4331070" cy="582450"/>
          </a:xfrm>
        </p:grpSpPr>
        <p:sp>
          <p:nvSpPr>
            <p:cNvPr id="5126" name="任意多边形 45"/>
            <p:cNvSpPr/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7927"/>
                <a:gd name="T16" fmla="*/ 0 h 101600"/>
                <a:gd name="T17" fmla="*/ 1307927 w 1307927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27" name="任意多边形 126"/>
            <p:cNvSpPr/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1416"/>
                <a:gd name="T16" fmla="*/ 0 h 101600"/>
                <a:gd name="T17" fmla="*/ 2891416 w 2891416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76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28" name="文本框 69"/>
            <p:cNvSpPr txBox="1">
              <a:spLocks noChangeArrowheads="1"/>
            </p:cNvSpPr>
            <p:nvPr/>
          </p:nvSpPr>
          <p:spPr bwMode="auto">
            <a:xfrm>
              <a:off x="1591828" y="135717"/>
              <a:ext cx="2739242" cy="419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000" b="1" dirty="0" smtClean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k-means</a:t>
              </a:r>
              <a:r>
                <a:rPr lang="zh-CN" altLang="en-US" sz="4000" b="1" dirty="0" smtClean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算法流程</a:t>
              </a:r>
              <a:endParaRPr lang="zh-CN" altLang="en-US" sz="40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5129" name="文本框 69"/>
            <p:cNvSpPr txBox="1">
              <a:spLocks noChangeArrowheads="1"/>
            </p:cNvSpPr>
            <p:nvPr/>
          </p:nvSpPr>
          <p:spPr bwMode="auto">
            <a:xfrm>
              <a:off x="0" y="146159"/>
              <a:ext cx="1329134" cy="45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zh-CN" sz="44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第二节</a:t>
              </a:r>
              <a:endParaRPr lang="zh-CN" altLang="zh-CN" sz="4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5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k-means算法流程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5645" y="975360"/>
            <a:ext cx="1118743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sz="2400" b="1">
                <a:solidFill>
                  <a:schemeClr val="tx1"/>
                </a:solidFill>
                <a:sym typeface="+mn-ea"/>
              </a:rPr>
              <a:t>k-means算法的基本步骤如下。</a:t>
            </a:r>
            <a:endParaRPr sz="24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400" b="1">
                <a:solidFill>
                  <a:schemeClr val="tx1"/>
                </a:solidFill>
                <a:sym typeface="+mn-ea"/>
              </a:rPr>
              <a:t>（1）选定要聚类的类别数目k，随机选择k个中心点（质心）。</a:t>
            </a:r>
            <a:endParaRPr sz="24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400" b="1">
                <a:solidFill>
                  <a:schemeClr val="tx1"/>
                </a:solidFill>
                <a:sym typeface="+mn-ea"/>
              </a:rPr>
              <a:t>（2）针对每个样本点，找到距离其最近的中心点（寻找组织），距离同一中心点最近的点为一个类，这样完成一次聚类。</a:t>
            </a:r>
            <a:endParaRPr sz="24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400" b="1">
                <a:solidFill>
                  <a:schemeClr val="tx1"/>
                </a:solidFill>
                <a:sym typeface="+mn-ea"/>
              </a:rPr>
              <a:t>（3）判断聚类前后的样本点的类别情况是否相同，如果相同，则算法终止，否则进入下一步。</a:t>
            </a:r>
            <a:endParaRPr sz="24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400" b="1">
                <a:solidFill>
                  <a:schemeClr val="tx1"/>
                </a:solidFill>
                <a:sym typeface="+mn-ea"/>
              </a:rPr>
              <a:t>（4）针对每个类别中的样本点，计算这些样本点的中心点，当作该类的新的中心点，继续步骤（2）和步骤（3）。</a:t>
            </a:r>
            <a:endParaRPr sz="2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5645" y="5531485"/>
            <a:ext cx="103454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sz="2000" b="1">
                <a:solidFill>
                  <a:srgbClr val="0B4284"/>
                </a:solidFill>
                <a:sym typeface="+mn-ea"/>
              </a:rPr>
              <a:t>上述步骤的关键两点是：找到距离自己最近的中心点；更新中心点。</a:t>
            </a:r>
            <a:endParaRPr sz="2000" b="1">
              <a:solidFill>
                <a:srgbClr val="0B4284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000" b="1">
                <a:solidFill>
                  <a:srgbClr val="0B4284"/>
                </a:solidFill>
                <a:sym typeface="+mn-ea"/>
              </a:rPr>
              <a:t>常用的距离度量标准是欧氏距离。</a:t>
            </a:r>
            <a:endParaRPr sz="2000" b="1">
              <a:solidFill>
                <a:srgbClr val="0B4284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  <p:bldP spid="6" grpId="1"/>
    </p:bldLst>
  </p:timing>
</p:sld>
</file>

<file path=ppt/tags/tag1.xml><?xml version="1.0" encoding="utf-8"?>
<p:tagLst xmlns:p="http://schemas.openxmlformats.org/presentationml/2006/main">
  <p:tag name="KSO_WM_BEAUTIFY_FLAG" val=""/>
  <p:tag name="KSO_WM_UNIT_PLACING_PICTURE_USER_VIEWPORT" val="{&quot;height&quot;:3062,&quot;width&quot;:4378}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PP_MARK_KEY" val="7c24a2e2-81be-4152-b90f-30ba72b591c6"/>
  <p:tag name="COMMONDATA" val="eyJoZGlkIjoiZmE3ODFlNzBjOWQ3YmNlNTIxMjAzNjdhNTE2NmU3ZDAifQ=="/>
</p:tagLst>
</file>

<file path=ppt/theme/theme1.xml><?xml version="1.0" encoding="utf-8"?>
<a:theme xmlns:a="http://schemas.openxmlformats.org/drawingml/2006/main" name="Office 主题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1705</Words>
  <Application>WPS 演示</Application>
  <PresentationFormat>自定义</PresentationFormat>
  <Paragraphs>103</Paragraphs>
  <Slides>15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宋体</vt:lpstr>
      <vt:lpstr>Wingdings</vt:lpstr>
      <vt:lpstr>Arial Unicode MS</vt:lpstr>
      <vt:lpstr>微软雅黑</vt:lpstr>
      <vt:lpstr>Calibri</vt:lpstr>
      <vt:lpstr>Times New Roman</vt:lpstr>
      <vt:lpstr>Arial Unicode MS</vt:lpstr>
      <vt:lpstr>Calibri Light</vt:lpstr>
      <vt:lpstr>Wingdings</vt:lpstr>
      <vt:lpstr>方正兰亭黑_GBK</vt:lpstr>
      <vt:lpstr>黑体</vt:lpstr>
      <vt:lpstr>华文中宋</vt:lpstr>
      <vt:lpstr>方正兰亭刊黑_GBK</vt:lpstr>
      <vt:lpstr>Office 主题</vt:lpstr>
      <vt:lpstr>PowerPoint 演示文稿</vt:lpstr>
      <vt:lpstr>目录 content</vt:lpstr>
      <vt:lpstr>PowerPoint 演示文稿</vt:lpstr>
      <vt:lpstr>什么是线性回归</vt:lpstr>
      <vt:lpstr>什么是线性回归</vt:lpstr>
      <vt:lpstr>k-means算法原理</vt:lpstr>
      <vt:lpstr>k-means算法原理</vt:lpstr>
      <vt:lpstr>PowerPoint 演示文稿</vt:lpstr>
      <vt:lpstr>什么是线性回归</vt:lpstr>
      <vt:lpstr>PowerPoint 演示文稿</vt:lpstr>
      <vt:lpstr>什么是线性回归</vt:lpstr>
      <vt:lpstr>k-means算法参数选择</vt:lpstr>
      <vt:lpstr>k-means算法参数选择</vt:lpstr>
      <vt:lpstr>k-means算法参数选择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Bear</cp:lastModifiedBy>
  <cp:revision>603</cp:revision>
  <cp:lastPrinted>2016-10-22T06:45:00Z</cp:lastPrinted>
  <dcterms:created xsi:type="dcterms:W3CDTF">2015-12-07T16:40:00Z</dcterms:created>
  <dcterms:modified xsi:type="dcterms:W3CDTF">2022-12-16T08:59:17Z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2C81B9C91E134890B9F22E173E1927D1</vt:lpwstr>
  </property>
</Properties>
</file>