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417" r:id="rId3"/>
    <p:sldId id="418" r:id="rId4"/>
    <p:sldId id="770" r:id="rId5"/>
    <p:sldId id="830" r:id="rId6"/>
    <p:sldId id="831" r:id="rId7"/>
    <p:sldId id="826" r:id="rId8"/>
    <p:sldId id="813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265" r:id="rId1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>
          <p15:clr>
            <a:srgbClr val="A4A3A4"/>
          </p15:clr>
        </p15:guide>
        <p15:guide id="2" pos="7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8D"/>
    <a:srgbClr val="D76739"/>
    <a:srgbClr val="0D8ED4"/>
    <a:srgbClr val="0B4284"/>
    <a:srgbClr val="03AFC4"/>
    <a:srgbClr val="0B3380"/>
    <a:srgbClr val="002060"/>
    <a:srgbClr val="F0D2AF"/>
    <a:srgbClr val="B7C8A5"/>
    <a:srgbClr val="190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8" autoAdjust="0"/>
    <p:restoredTop sz="92445" autoAdjust="0"/>
  </p:normalViewPr>
  <p:slideViewPr>
    <p:cSldViewPr snapToGrid="0">
      <p:cViewPr varScale="1">
        <p:scale>
          <a:sx n="81" d="100"/>
          <a:sy n="81" d="100"/>
        </p:scale>
        <p:origin x="682" y="58"/>
      </p:cViewPr>
      <p:guideLst>
        <p:guide orient="horz" pos="1062"/>
        <p:guide pos="7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87D9C-0A71-40BE-8714-8F36DC9F7CB9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0544-E648-4495-AD83-C20AABC67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9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30E3-C700-4AE5-AAA4-6060A07B522B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4277C-A813-458A-BDDC-74C366BB6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9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4277C-A813-458A-BDDC-74C366BB63E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11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421950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3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6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8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3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7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77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16915" indent="-2755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02360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54368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984375" indent="-22034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42570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866390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30771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748405" indent="-22034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2AB62C-56E1-4E87-9626-B70BEBA5B8A4}" type="slidenum">
              <a:rPr lang="zh-CN" altLang="en-US" sz="1300"/>
              <a:t>7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365115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93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endParaRPr lang="zh-CN" altLang="en-US" sz="1200" b="0" i="0" baseline="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lang="zh-CN" altLang="en-US" sz="1200" b="0" i="0"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88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342900"/>
            <a:ext cx="10973276" cy="571500"/>
          </a:xfrm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spPr>
        <p:txBody>
          <a:bodyPr>
            <a:normAutofit/>
          </a:bodyPr>
          <a:lstStyle>
            <a:lvl1pPr>
              <a:defRPr sz="3200" b="1" i="0" baseline="0">
                <a:solidFill>
                  <a:srgbClr val="C00000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81000"/>
            <a:ext cx="11176000" cy="579120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DDF4-74FE-41B4-B94F-AC75A493CE2C}" type="datetime1">
              <a:rPr lang="en-US" altLang="zh-CN"/>
              <a:t>1/7/2023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200" y="6324600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7435" y="2477770"/>
            <a:ext cx="9472295" cy="4197985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374390" y="3733800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514975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02220" y="2980055"/>
            <a:ext cx="49720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9228455" y="5514975"/>
            <a:ext cx="423545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364980" y="6136640"/>
            <a:ext cx="1315720" cy="285750"/>
          </a:xfrm>
          <a:prstGeom prst="rect">
            <a:avLst/>
          </a:prstGeom>
          <a:solidFill>
            <a:srgbClr val="80B6E5"/>
          </a:solidFill>
          <a:ln>
            <a:solidFill>
              <a:srgbClr val="80B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954905" y="381381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5856605" y="3813810"/>
            <a:ext cx="7708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43420" y="3813810"/>
            <a:ext cx="72072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7950835" y="3813810"/>
            <a:ext cx="73279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45858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5365750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430847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3300095" y="480631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8545830" y="4799330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7468235" y="4806315"/>
            <a:ext cx="739775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7456170" y="5476875"/>
            <a:ext cx="78867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6458585" y="547687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5365115" y="5490845"/>
            <a:ext cx="64643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9616440" y="4806315"/>
            <a:ext cx="881380" cy="404495"/>
          </a:xfrm>
          <a:prstGeom prst="rect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65" y="0"/>
            <a:ext cx="10272889" cy="980728"/>
          </a:xfr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65" y="1878045"/>
            <a:ext cx="10272889" cy="2487061"/>
          </a:xfr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1" y="6108176"/>
            <a:ext cx="1143297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8" y="6108176"/>
            <a:ext cx="7086023" cy="365125"/>
          </a:xfrm>
        </p:spPr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8" y="6108176"/>
            <a:ext cx="570444" cy="365125"/>
          </a:xfrm>
        </p:spPr>
        <p:txBody>
          <a:bodyPr/>
          <a:lstStyle/>
          <a:p>
            <a:fld id="{1AD93096-5B34-4342-9326-69289CEAE4C2}" type="slidenum">
              <a:rPr lang="en-US" smtClean="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98864" y="980730"/>
            <a:ext cx="10272889" cy="897315"/>
          </a:xfr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914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423160" y="0"/>
            <a:ext cx="14615160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4018601" y="-3464628"/>
            <a:ext cx="9712479" cy="7843657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703B5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66160" y="688430"/>
            <a:ext cx="8296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</a:rPr>
              <a:t>   神经网络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4367959" y="1577430"/>
            <a:ext cx="741256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049" y="128567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神经网络原理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5214" y="958512"/>
            <a:ext cx="11166779" cy="4226798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．激活函数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神经网络能解决复杂问题的能力主要取决于网络所采用的激活函数。激活函数决定该神经元接收输入与偏差信号以何种方式输出，输入通过激活函数转换为输出。常用的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种激活函数比较如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图所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示。</a:t>
            </a: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>
              <a:lnSpc>
                <a:spcPct val="150000"/>
              </a:lnSpc>
            </a:pPr>
            <a:endParaRPr lang="en-US" altLang="zh-CN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>
              <a:lnSpc>
                <a:spcPct val="150000"/>
              </a:lnSpc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20" y="3370884"/>
            <a:ext cx="6082054" cy="26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19489"/>
            <a:ext cx="7232523" cy="963487"/>
            <a:chOff x="0" y="146159"/>
            <a:chExt cx="4331070" cy="572008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439654" y="146159"/>
              <a:ext cx="2849917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神经网络的决策过程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zh-CN" altLang="zh-CN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  <a:endParaRPr lang="zh-CN" altLang="zh-CN" sz="4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7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神经网络的决策过程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5398914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下面举一个例子来说明神经网络的决策过程。假设小芳正在考虑要不要去看一场演唱会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。思考：</a:t>
            </a:r>
            <a:endParaRPr lang="en-US" altLang="zh-CN" sz="24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）影响小芳是否去看演唱会的重要决策因素有哪些呢？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）这些决策因素中哪些可以起决定性作用呢？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．看演唱会的决策因素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日常生活中，影响小芳是否去看演唱会的重要决策因素有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个，分别是：今天的工作能否按时完成，不需要额外加班；自己的男朋友是否一起去；该演唱会的口碑是否很好。</a:t>
            </a:r>
          </a:p>
          <a:p>
            <a:pPr marL="0" lvl="1">
              <a:lnSpc>
                <a:spcPct val="150000"/>
              </a:lnSpc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神经网络的决策过程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4943" y="1385232"/>
            <a:ext cx="10789922" cy="4652556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上面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个因素就是外部信息输入，最后的决定就是单个神经元模型（感知器）的输出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令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为工作是否按时完成，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为男朋友是否一起去，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为演唱会的口碑是否很好。如果这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个因素都是肯定的，其输出用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表示，即工作能按时完成、男朋友一起去、演唱会口碑很好的情况下，小芳就会去看演唱会；如果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个因素都是否定的，其输出用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表示，即工作不能按时完成、男朋友不一起去，演唱会口碑不好的情况下，小芳就不去看演唱会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这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就是一个多重信息输入下的神经网络决策过程。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49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神经网络的决策过程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4943" y="1385232"/>
            <a:ext cx="10789922" cy="5184111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．权重设置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但是，上面的决策只考虑了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种情况同时满足或者同时不满足的情形，这显然不符合实际需求。实际生活中，我们需要给这些因素指定权重（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weight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），以代表不同因素的重要性，然后根据权重做出相关的输出。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假设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w1=0.5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w2=0.2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w3=0.3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。那么今天的工作不能按时完成（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x1=0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）、男朋友一起去（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x2=1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）以及该演唱会的口碑很好（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x3=1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）这种情形下，各因素乘以权重得到的综合结果就是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0.5×0+0.2×1+0.3×1=0.5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假设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w1=0.3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w2=0.2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x3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的权重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w3=0.5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，这种情形下各因素乘以权重得到的综合结果就是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0.3×0+0.2×1+0.5×1=0.7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9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神经网络的决策过程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4943" y="1385232"/>
            <a:ext cx="10789922" cy="4034438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这时还需要指定一个阈值，如果总和大于阈值，感知器输出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，否则输出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。假设阈值设为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0.6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，那么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0.7&gt;0.6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，小芳决定去看演唱会；而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0.5&lt;0.6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，小芳决定不去看演唱会。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此外，还可以加入一个偏置项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。例如，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代表小芳和男朋友的亲密程度，越亲密则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越大，也会增加综合结果的值。那么基于小芳考虑的</a:t>
            </a:r>
            <a:r>
              <a:rPr lang="en-US" altLang="zh-CN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个因素、权重和偏置项就可以得到小芳在该事件的激活函数，由激活函数到最终的输出，有一个阈值的决策函数。整个决策过程就是神经网络解决问题的一个简单例子。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1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614805"/>
            <a:ext cx="2590800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8"/>
          <p:cNvGrpSpPr/>
          <p:nvPr/>
        </p:nvGrpSpPr>
        <p:grpSpPr bwMode="auto">
          <a:xfrm>
            <a:off x="4459651" y="2304289"/>
            <a:ext cx="5818187" cy="1648530"/>
            <a:chOff x="4668961" y="1520691"/>
            <a:chExt cx="4346331" cy="1647996"/>
          </a:xfrm>
        </p:grpSpPr>
        <p:grpSp>
          <p:nvGrpSpPr>
            <p:cNvPr id="6" name="组合 13"/>
            <p:cNvGrpSpPr/>
            <p:nvPr/>
          </p:nvGrpSpPr>
          <p:grpSpPr bwMode="auto">
            <a:xfrm>
              <a:off x="4684591" y="1520691"/>
              <a:ext cx="4330701" cy="580259"/>
              <a:chOff x="0" y="-8800"/>
              <a:chExt cx="4331070" cy="580808"/>
            </a:xfrm>
          </p:grpSpPr>
          <p:sp>
            <p:nvSpPr>
              <p:cNvPr id="17" name="任意多边形 45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26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文本框 69"/>
              <p:cNvSpPr txBox="1">
                <a:spLocks noChangeArrowheads="1"/>
              </p:cNvSpPr>
              <p:nvPr/>
            </p:nvSpPr>
            <p:spPr bwMode="auto">
              <a:xfrm>
                <a:off x="1738194" y="-8800"/>
                <a:ext cx="2457689" cy="461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神经网络的起源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第一节</a:t>
                </a:r>
              </a:p>
            </p:txBody>
          </p:sp>
        </p:grpSp>
        <p:grpSp>
          <p:nvGrpSpPr>
            <p:cNvPr id="7" name="组合 15"/>
            <p:cNvGrpSpPr/>
            <p:nvPr/>
          </p:nvGrpSpPr>
          <p:grpSpPr bwMode="auto">
            <a:xfrm>
              <a:off x="4668961" y="2551155"/>
              <a:ext cx="4330701" cy="617532"/>
              <a:chOff x="0" y="-44396"/>
              <a:chExt cx="4331070" cy="616404"/>
            </a:xfrm>
          </p:grpSpPr>
          <p:sp>
            <p:nvSpPr>
              <p:cNvPr id="13" name="任意多边形 53"/>
              <p:cNvSpPr/>
              <p:nvPr/>
            </p:nvSpPr>
            <p:spPr bwMode="auto">
              <a:xfrm>
                <a:off x="21207" y="470408"/>
                <a:ext cx="1307927" cy="101600"/>
              </a:xfrm>
              <a:custGeom>
                <a:avLst/>
                <a:gdLst>
                  <a:gd name="T0" fmla="*/ 0 w 1307927"/>
                  <a:gd name="T1" fmla="*/ 0 h 101600"/>
                  <a:gd name="T2" fmla="*/ 1223454 w 1307927"/>
                  <a:gd name="T3" fmla="*/ 0 h 101600"/>
                  <a:gd name="T4" fmla="*/ 1307927 w 1307927"/>
                  <a:gd name="T5" fmla="*/ 101600 h 101600"/>
                  <a:gd name="T6" fmla="*/ 0 w 1307927"/>
                  <a:gd name="T7" fmla="*/ 101600 h 101600"/>
                  <a:gd name="T8" fmla="*/ 0 w 1307927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7927"/>
                  <a:gd name="T16" fmla="*/ 0 h 101600"/>
                  <a:gd name="T17" fmla="*/ 1307927 w 1307927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7927" h="101600">
                    <a:moveTo>
                      <a:pt x="0" y="0"/>
                    </a:moveTo>
                    <a:lnTo>
                      <a:pt x="1223454" y="0"/>
                    </a:lnTo>
                    <a:lnTo>
                      <a:pt x="1307927" y="101600"/>
                    </a:lnTo>
                    <a:lnTo>
                      <a:pt x="0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A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27"/>
              <p:cNvSpPr/>
              <p:nvPr/>
            </p:nvSpPr>
            <p:spPr bwMode="auto">
              <a:xfrm>
                <a:off x="1439654" y="470408"/>
                <a:ext cx="2891416" cy="101600"/>
              </a:xfrm>
              <a:custGeom>
                <a:avLst/>
                <a:gdLst>
                  <a:gd name="T0" fmla="*/ 0 w 2891416"/>
                  <a:gd name="T1" fmla="*/ 0 h 101600"/>
                  <a:gd name="T2" fmla="*/ 2891416 w 2891416"/>
                  <a:gd name="T3" fmla="*/ 0 h 101600"/>
                  <a:gd name="T4" fmla="*/ 2891416 w 2891416"/>
                  <a:gd name="T5" fmla="*/ 101600 h 101600"/>
                  <a:gd name="T6" fmla="*/ 84473 w 2891416"/>
                  <a:gd name="T7" fmla="*/ 101600 h 101600"/>
                  <a:gd name="T8" fmla="*/ 0 w 2891416"/>
                  <a:gd name="T9" fmla="*/ 0 h 10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1416"/>
                  <a:gd name="T16" fmla="*/ 0 h 101600"/>
                  <a:gd name="T17" fmla="*/ 2891416 w 2891416"/>
                  <a:gd name="T18" fmla="*/ 101600 h 10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1416" h="101600">
                    <a:moveTo>
                      <a:pt x="0" y="0"/>
                    </a:moveTo>
                    <a:lnTo>
                      <a:pt x="2891416" y="0"/>
                    </a:lnTo>
                    <a:lnTo>
                      <a:pt x="2891416" y="101600"/>
                    </a:lnTo>
                    <a:lnTo>
                      <a:pt x="84473" y="10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76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5" name="文本框 69"/>
              <p:cNvSpPr txBox="1">
                <a:spLocks noChangeArrowheads="1"/>
              </p:cNvSpPr>
              <p:nvPr/>
            </p:nvSpPr>
            <p:spPr bwMode="auto">
              <a:xfrm>
                <a:off x="1753826" y="-44396"/>
                <a:ext cx="2369840" cy="460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 b="1" dirty="0" smtClean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神经网络的原理</a:t>
                </a:r>
                <a:endParaRPr lang="zh-CN" altLang="zh-CN" sz="24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6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2913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zh-CN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第二节</a:t>
                </a:r>
              </a:p>
            </p:txBody>
          </p:sp>
        </p:grp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 </a:t>
            </a:r>
            <a:r>
              <a:rPr lang="en-US" altLang="zh-CN" dirty="0" smtClean="0"/>
              <a:t>content</a:t>
            </a:r>
            <a:endParaRPr lang="zh-CN" altLang="en-US" dirty="0"/>
          </a:p>
        </p:txBody>
      </p:sp>
      <p:grpSp>
        <p:nvGrpSpPr>
          <p:cNvPr id="23" name="组合 13"/>
          <p:cNvGrpSpPr/>
          <p:nvPr/>
        </p:nvGrpSpPr>
        <p:grpSpPr bwMode="auto">
          <a:xfrm>
            <a:off x="4431265" y="4421153"/>
            <a:ext cx="5797264" cy="580447"/>
            <a:chOff x="0" y="-8800"/>
            <a:chExt cx="4331070" cy="580808"/>
          </a:xfrm>
        </p:grpSpPr>
        <p:sp>
          <p:nvSpPr>
            <p:cNvPr id="29" name="任意多边形 45"/>
            <p:cNvSpPr/>
            <p:nvPr/>
          </p:nvSpPr>
          <p:spPr bwMode="auto">
            <a:xfrm>
              <a:off x="21207" y="470408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任意多边形 126"/>
            <p:cNvSpPr/>
            <p:nvPr/>
          </p:nvSpPr>
          <p:spPr bwMode="auto">
            <a:xfrm>
              <a:off x="1439654" y="470408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" name="文本框 69"/>
            <p:cNvSpPr txBox="1">
              <a:spLocks noChangeArrowheads="1"/>
            </p:cNvSpPr>
            <p:nvPr/>
          </p:nvSpPr>
          <p:spPr bwMode="auto">
            <a:xfrm>
              <a:off x="1738194" y="-8800"/>
              <a:ext cx="2457689" cy="46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神经网络的决策过程</a:t>
              </a:r>
              <a:endParaRPr lang="zh-CN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69"/>
            <p:cNvSpPr txBox="1">
              <a:spLocks noChangeArrowheads="1"/>
            </p:cNvSpPr>
            <p:nvPr/>
          </p:nvSpPr>
          <p:spPr bwMode="auto">
            <a:xfrm>
              <a:off x="0" y="0"/>
              <a:ext cx="13291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zh-CN" altLang="zh-CN" sz="2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  <a:endParaRPr lang="zh-CN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5" y="2501900"/>
            <a:ext cx="7296150" cy="981075"/>
            <a:chOff x="0" y="135717"/>
            <a:chExt cx="4331070" cy="582450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91673" y="135717"/>
              <a:ext cx="2568758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0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神经网络的起源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神经网络的起源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0857" y="1182314"/>
            <a:ext cx="11166779" cy="5835508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神经网络技术起源于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20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世纪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50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年代到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20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世纪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60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年代，经过许多科学家的努力，人脑神经元的这种处理信息模式最终演化为神经元模型，当时叫感知机（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perceptron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），它是一种多输入、单输出的非线性阈值器件，包含输入层、输出层和一个隐藏层。在一个神经网络中，神经元是构成神经网络的最小单元，如果一个神经元的输出等于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个输入的加权和，则网络模型是一个线性输出。在每个神经元加权求和后经过一个激活函数（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Activation Function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），则引入了非线性因素，这样神经网络可以应用到任意非线性模型中。图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10-1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展示了加入偏置项和激活函数后的神经元结构。</a:t>
            </a:r>
          </a:p>
        </p:txBody>
      </p:sp>
    </p:spTree>
    <p:extLst>
      <p:ext uri="{BB962C8B-B14F-4D97-AF65-F5344CB8AC3E}">
        <p14:creationId xmlns:p14="http://schemas.microsoft.com/office/powerpoint/2010/main" val="23984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神经网络的起源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5711820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加入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偏置项和激活函数后的神经元结构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52" y="2931668"/>
            <a:ext cx="5839967" cy="20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神经网络的起源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8489504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神经网络具有类似人脑的自适应、自学习的能力，总的来说神经网络具有以下特性。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）具有极强的非线性映射能力。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）具有强大的计算、处理实际问题的能力。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）具有较强的样本识别与分类能力。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US" altLang="zh-CN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8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2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3"/>
          <p:cNvGrpSpPr/>
          <p:nvPr/>
        </p:nvGrpSpPr>
        <p:grpSpPr bwMode="auto">
          <a:xfrm>
            <a:off x="2447926" y="2519489"/>
            <a:ext cx="7157988" cy="963487"/>
            <a:chOff x="0" y="146159"/>
            <a:chExt cx="4331070" cy="572008"/>
          </a:xfrm>
        </p:grpSpPr>
        <p:sp>
          <p:nvSpPr>
            <p:cNvPr id="5126" name="任意多边形 45"/>
            <p:cNvSpPr/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7927"/>
                <a:gd name="T16" fmla="*/ 0 h 101600"/>
                <a:gd name="T17" fmla="*/ 1307927 w 1307927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7" name="任意多边形 126"/>
            <p:cNvSpPr/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1416"/>
                <a:gd name="T16" fmla="*/ 0 h 101600"/>
                <a:gd name="T17" fmla="*/ 2891416 w 2891416"/>
                <a:gd name="T18" fmla="*/ 101600 h 10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6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28" name="文本框 69"/>
            <p:cNvSpPr txBox="1">
              <a:spLocks noChangeArrowheads="1"/>
            </p:cNvSpPr>
            <p:nvPr/>
          </p:nvSpPr>
          <p:spPr bwMode="auto">
            <a:xfrm>
              <a:off x="1526309" y="146159"/>
              <a:ext cx="2568758" cy="45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神经网络原理</a:t>
              </a:r>
              <a:endParaRPr lang="zh-CN" altLang="zh-CN" sz="4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文本框 69"/>
            <p:cNvSpPr txBox="1">
              <a:spLocks noChangeArrowheads="1"/>
            </p:cNvSpPr>
            <p:nvPr/>
          </p:nvSpPr>
          <p:spPr bwMode="auto">
            <a:xfrm>
              <a:off x="0" y="146159"/>
              <a:ext cx="1329134" cy="456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zh-CN" sz="4400" b="1" dirty="0" smtClean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  <a:endParaRPr lang="zh-CN" altLang="zh-CN" sz="4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57" y="352369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神经网络原理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2334" y="1385232"/>
            <a:ext cx="11166779" cy="3544560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．神经网络结构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神经网络中，每一层都有不同的神经元，且每个神经元都会接收来自上一层神经元的信号，并且产生新的输出信号传到下一层神经元中。神经元接收上一层的输入并输出到下一层的方式被称为前向传播，这种神经网络被称为前馈神经网络或多层感知器（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multilayer perceptron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MLP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en-US" altLang="zh-CN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>
              <a:lnSpc>
                <a:spcPct val="150000"/>
              </a:lnSpc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5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049" y="128567"/>
            <a:ext cx="10214187" cy="829945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神经网络原理</a:t>
            </a:r>
            <a:endParaRPr lang="zh-CN" altLang="zh-CN" sz="32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5214" y="958512"/>
            <a:ext cx="11166779" cy="4716676"/>
          </a:xfrm>
          <a:noFill/>
        </p:spPr>
        <p:txBody>
          <a:bodyPr wrap="square" rtlCol="0" anchor="t">
            <a:sp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神经网络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最左边的一层称为输入层，最右边的一层称为输出层，中间所有节点组成的是若干隐藏层，这样的层可帮助神经网络学习数据间的复杂关系。神经网络是由一个输入层、若干个隐藏层和一个输出层组成的，隐藏层的个数可以为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，也可以大于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。输入层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表示输入信号，隐藏层和输出层的每一个节点代表一个神经元，信号输入后，依次通过各隐藏层传到输出层</a:t>
            </a:r>
            <a:r>
              <a:rPr lang="zh-CN" altLang="en-US" sz="24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>
              <a:lnSpc>
                <a:spcPct val="150000"/>
              </a:lnSpc>
            </a:pPr>
            <a:endParaRPr lang="en-US" altLang="zh-CN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  <a:p>
            <a:pPr marL="0" lvl="1">
              <a:lnSpc>
                <a:spcPct val="150000"/>
              </a:lnSpc>
            </a:pP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25" y="3941012"/>
            <a:ext cx="5120639" cy="28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1046</Words>
  <Application>Microsoft Office PowerPoint</Application>
  <PresentationFormat>宽屏</PresentationFormat>
  <Paragraphs>77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华文楷体</vt:lpstr>
      <vt:lpstr>宋体</vt:lpstr>
      <vt:lpstr>微软雅黑</vt:lpstr>
      <vt:lpstr>Arial</vt:lpstr>
      <vt:lpstr>Calibri</vt:lpstr>
      <vt:lpstr>Calibri Light</vt:lpstr>
      <vt:lpstr>Microsoft Sans Serif</vt:lpstr>
      <vt:lpstr>Wingdings</vt:lpstr>
      <vt:lpstr>Office 主题</vt:lpstr>
      <vt:lpstr>PowerPoint 演示文稿</vt:lpstr>
      <vt:lpstr>目录 content</vt:lpstr>
      <vt:lpstr>PowerPoint 演示文稿</vt:lpstr>
      <vt:lpstr>神经网络的起源</vt:lpstr>
      <vt:lpstr>神经网络的起源</vt:lpstr>
      <vt:lpstr>神经网络的起源</vt:lpstr>
      <vt:lpstr>PowerPoint 演示文稿</vt:lpstr>
      <vt:lpstr>神经网络原理</vt:lpstr>
      <vt:lpstr>神经网络原理</vt:lpstr>
      <vt:lpstr>神经网络原理</vt:lpstr>
      <vt:lpstr>PowerPoint 演示文稿</vt:lpstr>
      <vt:lpstr>神经网络的决策过程</vt:lpstr>
      <vt:lpstr>神经网络的决策过程</vt:lpstr>
      <vt:lpstr>神经网络的决策过程</vt:lpstr>
      <vt:lpstr>神经网络的决策过程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Windows 用户</cp:lastModifiedBy>
  <cp:revision>534</cp:revision>
  <cp:lastPrinted>2016-10-22T06:45:00Z</cp:lastPrinted>
  <dcterms:created xsi:type="dcterms:W3CDTF">2015-12-07T16:40:00Z</dcterms:created>
  <dcterms:modified xsi:type="dcterms:W3CDTF">2023-01-06T17:21:12Z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2052-11.8.6.8811</vt:lpwstr>
  </property>
</Properties>
</file>