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417" r:id="rId3"/>
    <p:sldId id="770" r:id="rId4"/>
    <p:sldId id="830" r:id="rId5"/>
    <p:sldId id="831" r:id="rId6"/>
    <p:sldId id="832" r:id="rId7"/>
    <p:sldId id="265" r:id="rId8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>
          <p15:clr>
            <a:srgbClr val="A4A3A4"/>
          </p15:clr>
        </p15:guide>
        <p15:guide id="2" pos="7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D76739"/>
    <a:srgbClr val="0D8ED4"/>
    <a:srgbClr val="0B4284"/>
    <a:srgbClr val="03AFC4"/>
    <a:srgbClr val="0B3380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 varScale="1">
        <p:scale>
          <a:sx n="79" d="100"/>
          <a:sy n="79" d="100"/>
        </p:scale>
        <p:origin x="1243" y="34"/>
      </p:cViewPr>
      <p:guideLst>
        <p:guide orient="horz" pos="1062"/>
        <p:guide pos="7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9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9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6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0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7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  <a:t>1/7/2023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5" y="0"/>
            <a:ext cx="10272889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5" y="1878045"/>
            <a:ext cx="10272889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1" y="6108176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6"/>
            <a:ext cx="7086023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8" y="6108176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4" y="980730"/>
            <a:ext cx="10272889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14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423160" y="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018601" y="-3464628"/>
            <a:ext cx="9712479" cy="7843657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66160" y="688430"/>
            <a:ext cx="8296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</a:rPr>
              <a:t>   </a:t>
            </a:r>
            <a:r>
              <a:rPr lang="zh-CN" altLang="en-US" sz="4400" dirty="0" smtClean="0">
                <a:solidFill>
                  <a:schemeClr val="bg1"/>
                </a:solidFill>
              </a:rPr>
              <a:t>模型评估与优化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4367959" y="1577430"/>
            <a:ext cx="741256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3"/>
          <p:cNvGrpSpPr/>
          <p:nvPr/>
        </p:nvGrpSpPr>
        <p:grpSpPr bwMode="auto">
          <a:xfrm>
            <a:off x="4421537" y="2605846"/>
            <a:ext cx="5797264" cy="580447"/>
            <a:chOff x="0" y="-8800"/>
            <a:chExt cx="4331070" cy="580808"/>
          </a:xfrm>
        </p:grpSpPr>
        <p:sp>
          <p:nvSpPr>
            <p:cNvPr id="17" name="任意多边形 45"/>
            <p:cNvSpPr/>
            <p:nvPr/>
          </p:nvSpPr>
          <p:spPr bwMode="auto">
            <a:xfrm>
              <a:off x="21207" y="470408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任意多边形 126"/>
            <p:cNvSpPr/>
            <p:nvPr/>
          </p:nvSpPr>
          <p:spPr bwMode="auto">
            <a:xfrm>
              <a:off x="1439654" y="470408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文本框 69"/>
            <p:cNvSpPr txBox="1">
              <a:spLocks noChangeArrowheads="1"/>
            </p:cNvSpPr>
            <p:nvPr/>
          </p:nvSpPr>
          <p:spPr bwMode="auto">
            <a:xfrm>
              <a:off x="1738194" y="-8800"/>
              <a:ext cx="2457689" cy="46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项目知识准备</a:t>
              </a:r>
              <a:endParaRPr lang="zh-CN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69"/>
            <p:cNvSpPr txBox="1">
              <a:spLocks noChangeArrowheads="1"/>
            </p:cNvSpPr>
            <p:nvPr/>
          </p:nvSpPr>
          <p:spPr bwMode="auto">
            <a:xfrm>
              <a:off x="0" y="0"/>
              <a:ext cx="13291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2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项目知识准备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3896516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在前面的内容中，在对参数进行训练的时候，我们通常会将整个数据集拆分为训练集和测试集这两个部分。训练的结果对训练集的拟合程度通常较好，但是对测试集数据的拟合程度通常一般。因此我们并不会把所有的数据集都拿来训练，而是留下一部分（这一部分不参加训练）来对训练集生成的参数进行测试，以相对客观地判断这些参数与训练集之外的数据的匹配程度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4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项目知识准备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3960636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我们常用的</a:t>
            </a:r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scikit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-learn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中的</a:t>
            </a:r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train_test_split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，其功能就是将原始数据进行拆分，一部分作为训练集，另一部分作为测试集。首先用训练集对分类器进行训练，再利用测试集来测试训练得到的模型，以此来评估模型的准确度。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而交叉验证（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cross validation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）与之前所学</a:t>
            </a:r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train_test_split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的不同之处在于，使用交叉验证会反复地拆分数据集，并用来训练多个模型。</a:t>
            </a: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3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项目知识准备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0870" y="1385232"/>
            <a:ext cx="11166779" cy="4873129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常用的交叉验证，例如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折交叉验证（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10-fold cross validation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），如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图所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示，将数据集拆分成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份，轮流将其中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9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份作为训练集、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份作为测试集。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次结果的均值作为对算法精度的估计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1026" name="Picture 2" descr="11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3" y="3535603"/>
            <a:ext cx="5667791" cy="254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7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项目知识准备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0870" y="1385232"/>
            <a:ext cx="11166779" cy="7522572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我们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在搭建模型时，如何配置一个最优模型一直是进行项目的重点。很多时候，我们在实验中，会手动地逐个尝试不同的参数对于模型泛化表现的影响。不过在机器学习中，我们还可以通过网格搜索算法自动调优这些配置参数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。网格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搜索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算法可以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帮我们找到模型的最高分和最优参数。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交叉验证也经常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与网格搜索算法进行结合，作为参数评价的一种方法。在</a:t>
            </a:r>
            <a:r>
              <a:rPr lang="en-US" altLang="zh-CN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scikit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-learn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中，内置了一个</a:t>
            </a:r>
            <a:r>
              <a:rPr lang="en-US" altLang="zh-CN" sz="28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GridSearchCV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类，我们可以直接使用这个类进行参数调优。</a:t>
            </a: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5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397</Words>
  <Application>Microsoft Office PowerPoint</Application>
  <PresentationFormat>宽屏</PresentationFormat>
  <Paragraphs>24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华文楷体</vt:lpstr>
      <vt:lpstr>宋体</vt:lpstr>
      <vt:lpstr>微软雅黑</vt:lpstr>
      <vt:lpstr>Arial</vt:lpstr>
      <vt:lpstr>Calibri</vt:lpstr>
      <vt:lpstr>Calibri Light</vt:lpstr>
      <vt:lpstr>Microsoft Sans Serif</vt:lpstr>
      <vt:lpstr>Wingdings</vt:lpstr>
      <vt:lpstr>Office 主题</vt:lpstr>
      <vt:lpstr>PowerPoint 演示文稿</vt:lpstr>
      <vt:lpstr>目录 content</vt:lpstr>
      <vt:lpstr>项目知识准备</vt:lpstr>
      <vt:lpstr>项目知识准备</vt:lpstr>
      <vt:lpstr>项目知识准备</vt:lpstr>
      <vt:lpstr>项目知识准备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532</cp:revision>
  <cp:lastPrinted>2016-10-22T06:45:00Z</cp:lastPrinted>
  <dcterms:created xsi:type="dcterms:W3CDTF">2015-12-07T16:40:00Z</dcterms:created>
  <dcterms:modified xsi:type="dcterms:W3CDTF">2023-01-06T17:18:31Z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