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https://github.com/sadykbekAzamat/projectArch"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sadykbekAzamat/projectArch.gi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292602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PROJECT</a:t>
            </a:r>
          </a:p>
        </p:txBody>
      </p:sp>
      <p:sp>
        <p:nvSpPr>
          <p:cNvPr name="TextBox 9" id="9"/>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AZAMAT SADYKBEK &amp; AHMETOV ALNIYAZ</a:t>
            </a:r>
          </a:p>
        </p:txBody>
      </p:sp>
      <p:sp>
        <p:nvSpPr>
          <p:cNvPr name="TextBox 10" id="10"/>
          <p:cNvSpPr txBox="true"/>
          <p:nvPr/>
        </p:nvSpPr>
        <p:spPr>
          <a:xfrm rot="0">
            <a:off x="4236347" y="5935258"/>
            <a:ext cx="9815307" cy="901377"/>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Automatic Door Opener using </a:t>
            </a:r>
          </a:p>
          <a:p>
            <a:pPr algn="ctr">
              <a:lnSpc>
                <a:spcPts val="3661"/>
              </a:lnSpc>
            </a:pPr>
            <a:r>
              <a:rPr lang="en-US" sz="2653" spc="140">
                <a:solidFill>
                  <a:srgbClr val="231F20"/>
                </a:solidFill>
                <a:latin typeface="Montserrat Classic Bold"/>
              </a:rPr>
              <a:t>Microprocessor/Microcontroller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0559993" y="-1046281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1435243"/>
          </a:xfrm>
          <a:prstGeom prst="rect">
            <a:avLst/>
          </a:prstGeom>
        </p:spPr>
        <p:txBody>
          <a:bodyPr anchor="t" rtlCol="false" tIns="0" lIns="0" bIns="0" rIns="0">
            <a:spAutoFit/>
          </a:bodyPr>
          <a:lstStyle/>
          <a:p>
            <a:pPr>
              <a:lnSpc>
                <a:spcPts val="3842"/>
              </a:lnSpc>
            </a:pPr>
            <a:r>
              <a:rPr lang="en-US" sz="2744">
                <a:solidFill>
                  <a:srgbClr val="000000"/>
                </a:solidFill>
                <a:latin typeface="DM Sans Italics"/>
              </a:rPr>
              <a:t>IT2-2104</a:t>
            </a:r>
          </a:p>
          <a:p>
            <a:pPr>
              <a:lnSpc>
                <a:spcPts val="3842"/>
              </a:lnSpc>
            </a:pPr>
            <a:r>
              <a:rPr lang="en-US" sz="2744">
                <a:solidFill>
                  <a:srgbClr val="000000"/>
                </a:solidFill>
                <a:latin typeface="DM Sans Bold Italics"/>
              </a:rPr>
              <a:t>Azamat Sadykbek  &amp;</a:t>
            </a:r>
          </a:p>
          <a:p>
            <a:pPr marL="0" indent="0" lvl="0">
              <a:lnSpc>
                <a:spcPts val="3842"/>
              </a:lnSpc>
              <a:spcBef>
                <a:spcPct val="0"/>
              </a:spcBef>
            </a:pPr>
            <a:r>
              <a:rPr lang="en-US" sz="2744">
                <a:solidFill>
                  <a:srgbClr val="000000"/>
                </a:solidFill>
                <a:latin typeface="DM Sans Bold Italics"/>
              </a:rPr>
              <a:t>Ahmetov Alniyaz</a:t>
            </a:r>
          </a:p>
        </p:txBody>
      </p:sp>
      <p:sp>
        <p:nvSpPr>
          <p:cNvPr name="TextBox 5" id="5"/>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06062" y="351194"/>
            <a:ext cx="11215445" cy="1005840"/>
          </a:xfrm>
          <a:prstGeom prst="rect">
            <a:avLst/>
          </a:prstGeom>
        </p:spPr>
        <p:txBody>
          <a:bodyPr anchor="t" rtlCol="false" tIns="0" lIns="0" bIns="0" rIns="0">
            <a:spAutoFit/>
          </a:bodyPr>
          <a:lstStyle/>
          <a:p>
            <a:pPr>
              <a:lnSpc>
                <a:spcPts val="8280"/>
              </a:lnSpc>
            </a:pPr>
            <a:r>
              <a:rPr lang="en-US" sz="6000" spc="588">
                <a:solidFill>
                  <a:srgbClr val="231F20"/>
                </a:solidFill>
                <a:latin typeface="Oswald Bold"/>
              </a:rPr>
              <a:t>INFORMATION</a:t>
            </a:r>
          </a:p>
        </p:txBody>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8483" y="1563485"/>
            <a:ext cx="16529050" cy="1358576"/>
          </a:xfrm>
          <a:prstGeom prst="rect">
            <a:avLst/>
          </a:prstGeom>
        </p:spPr>
        <p:txBody>
          <a:bodyPr anchor="t" rtlCol="false" tIns="0" lIns="0" bIns="0" rIns="0">
            <a:spAutoFit/>
          </a:bodyPr>
          <a:lstStyle/>
          <a:p>
            <a:pPr>
              <a:lnSpc>
                <a:spcPts val="3661"/>
              </a:lnSpc>
            </a:pPr>
            <a:r>
              <a:rPr lang="en-US" sz="2653" spc="140">
                <a:solidFill>
                  <a:srgbClr val="231F20"/>
                </a:solidFill>
                <a:latin typeface="Montserrat Classic Bold"/>
              </a:rPr>
              <a:t>DEPARTMENT: COMPUTER ENGINEERING</a:t>
            </a:r>
          </a:p>
          <a:p>
            <a:pPr>
              <a:lnSpc>
                <a:spcPts val="3661"/>
              </a:lnSpc>
            </a:pPr>
            <a:r>
              <a:rPr lang="en-US" sz="2653" spc="140">
                <a:solidFill>
                  <a:srgbClr val="231F20"/>
                </a:solidFill>
                <a:latin typeface="Montserrat Classic Bold"/>
              </a:rPr>
              <a:t>COURSE CODE: HDR6302 - ARCHITECTURE AND ORGANIZATION OF COMPUTER SYSTEMS</a:t>
            </a:r>
          </a:p>
          <a:p>
            <a:pPr>
              <a:lnSpc>
                <a:spcPts val="3661"/>
              </a:lnSpc>
            </a:pPr>
            <a:r>
              <a:rPr lang="en-US" sz="2653" spc="140">
                <a:solidFill>
                  <a:srgbClr val="231F20"/>
                </a:solidFill>
                <a:latin typeface="Montserrat Classic Bold"/>
              </a:rPr>
              <a:t>PROFESSOR: DR. MOHSIN A. FARHAD, PHD</a:t>
            </a:r>
          </a:p>
        </p:txBody>
      </p:sp>
      <p:sp>
        <p:nvSpPr>
          <p:cNvPr name="TextBox 5" id="5"/>
          <p:cNvSpPr txBox="true"/>
          <p:nvPr/>
        </p:nvSpPr>
        <p:spPr>
          <a:xfrm rot="0">
            <a:off x="1028700" y="4894643"/>
            <a:ext cx="17259300" cy="4101777"/>
          </a:xfrm>
          <a:prstGeom prst="rect">
            <a:avLst/>
          </a:prstGeom>
        </p:spPr>
        <p:txBody>
          <a:bodyPr anchor="t" rtlCol="false" tIns="0" lIns="0" bIns="0" rIns="0">
            <a:spAutoFit/>
          </a:bodyPr>
          <a:lstStyle/>
          <a:p>
            <a:pPr>
              <a:lnSpc>
                <a:spcPts val="3661"/>
              </a:lnSpc>
              <a:spcBef>
                <a:spcPct val="0"/>
              </a:spcBef>
            </a:pPr>
            <a:r>
              <a:rPr lang="en-US" sz="2653" spc="140">
                <a:solidFill>
                  <a:srgbClr val="231F20"/>
                </a:solidFill>
                <a:latin typeface="Montserrat Classic Bold"/>
              </a:rPr>
              <a:t>PROJECT OVERVIEW:</a:t>
            </a:r>
          </a:p>
          <a:p>
            <a:pPr>
              <a:lnSpc>
                <a:spcPts val="3661"/>
              </a:lnSpc>
              <a:spcBef>
                <a:spcPct val="0"/>
              </a:spcBef>
            </a:pPr>
            <a:r>
              <a:rPr lang="en-US" sz="2653" spc="140">
                <a:solidFill>
                  <a:srgbClr val="231F20"/>
                </a:solidFill>
                <a:latin typeface="Montserrat Classic"/>
              </a:rPr>
              <a:t>THE AIM OF THIS PROJECT IS TO PROVIDE STUDENTS WITH THE OPPORTUNITY TO APPLY THE KNOWLEDGE AND SKILLS ACQUIRED DURING THEIR COURSE IN "ARCHITECTURE AND ORGANIZATION OF COMPUTER SYSTEMS." THIS PROJECT SPECIFICALLY FOCUSES ON COMPUTER DESIGN AND PERFORMANCE OPTIMIZATION. IT ALSO ENCOURAGES STUDENTS TO WORK IN SMALL TEAMS TO ACHIEVE THEIR PROJECT GOALS AND GAIN A DEEPER UNDERSTANDING OF KEY DESIGN ISSUES, INCLUDING INSTRUCTION SET, ALU, PROCESSOR DATAPATH, AND CONTROL. THROUGHOUT THE PROJECT, STUDENTS WILL HAVE THE OPPORTUNITY TO USE VARIOUS TOOLS AND TECHNOLOGIES.</a:t>
            </a:r>
          </a:p>
        </p:txBody>
      </p:sp>
      <p:sp>
        <p:nvSpPr>
          <p:cNvPr name="Freeform 6" id="6"/>
          <p:cNvSpPr/>
          <p:nvPr/>
        </p:nvSpPr>
        <p:spPr>
          <a:xfrm flipH="false" flipV="false" rot="7659121">
            <a:off x="-5549740" y="694548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4350" y="365639"/>
            <a:ext cx="17773650" cy="2981481"/>
          </a:xfrm>
          <a:prstGeom prst="rect">
            <a:avLst/>
          </a:prstGeom>
        </p:spPr>
        <p:txBody>
          <a:bodyPr anchor="t" rtlCol="false" tIns="0" lIns="0" bIns="0" rIns="0">
            <a:spAutoFit/>
          </a:bodyPr>
          <a:lstStyle/>
          <a:p>
            <a:pPr>
              <a:lnSpc>
                <a:spcPts val="5519"/>
              </a:lnSpc>
            </a:pPr>
            <a:r>
              <a:rPr lang="en-US" sz="3999" spc="211">
                <a:solidFill>
                  <a:srgbClr val="231F20"/>
                </a:solidFill>
                <a:latin typeface="Montserrat Classic Bold"/>
              </a:rPr>
              <a:t>PROJECT DESCRIPTION:</a:t>
            </a:r>
          </a:p>
          <a:p>
            <a:pPr>
              <a:lnSpc>
                <a:spcPts val="3661"/>
              </a:lnSpc>
              <a:spcBef>
                <a:spcPct val="0"/>
              </a:spcBef>
            </a:pPr>
            <a:r>
              <a:rPr lang="en-US" sz="2653" spc="140">
                <a:solidFill>
                  <a:srgbClr val="231F20"/>
                </a:solidFill>
                <a:latin typeface="Montserrat Classic"/>
              </a:rPr>
              <a:t>The selected project aims to develop an automatic door opener system using a microcontroller, specifically the AT89C51. This system utilizes various components, including a battery, keypad, and L293D motor driver. The project's core functionality involves accepting a predefined password through the keypad and, upon successful entry, activating the door-opening mechanism</a:t>
            </a:r>
          </a:p>
        </p:txBody>
      </p:sp>
      <p:sp>
        <p:nvSpPr>
          <p:cNvPr name="Freeform 4" id="4"/>
          <p:cNvSpPr/>
          <p:nvPr/>
        </p:nvSpPr>
        <p:spPr>
          <a:xfrm flipH="false" flipV="false" rot="7659121">
            <a:off x="-5549740" y="694548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14350" y="4123530"/>
            <a:ext cx="18288000" cy="2345211"/>
          </a:xfrm>
          <a:prstGeom prst="rect">
            <a:avLst/>
          </a:prstGeom>
        </p:spPr>
        <p:txBody>
          <a:bodyPr anchor="t" rtlCol="false" tIns="0" lIns="0" bIns="0" rIns="0">
            <a:spAutoFit/>
          </a:bodyPr>
          <a:lstStyle/>
          <a:p>
            <a:pPr algn="just">
              <a:lnSpc>
                <a:spcPts val="4140"/>
              </a:lnSpc>
              <a:spcBef>
                <a:spcPct val="0"/>
              </a:spcBef>
            </a:pPr>
            <a:r>
              <a:rPr lang="en-US" sz="3000" spc="159">
                <a:solidFill>
                  <a:srgbClr val="231F20"/>
                </a:solidFill>
                <a:latin typeface="Montserrat Classic Bold"/>
              </a:rPr>
              <a:t>CODE SUMMARY:</a:t>
            </a:r>
          </a:p>
          <a:p>
            <a:pPr algn="just">
              <a:lnSpc>
                <a:spcPts val="3661"/>
              </a:lnSpc>
              <a:spcBef>
                <a:spcPct val="0"/>
              </a:spcBef>
            </a:pPr>
            <a:r>
              <a:rPr lang="en-US" sz="2653" spc="140">
                <a:solidFill>
                  <a:srgbClr val="231F20"/>
                </a:solidFill>
                <a:latin typeface="Montserrat Classic"/>
              </a:rPr>
              <a:t>THE PROVIDED CODE SNIPPET DEMONSTRATES THE IMPLEMENTATION OF THE PROJECT'S MICROCONTROLLER-BASED AUTOMATIC DOOR OPENER. IT SETS UP THE MICROCONTROLLER, KEYPAD INTERFACE, AND AN LCD DISPLAY TO INPUT AND DISPLAY THE PASSWORD. THE CODE THEN VERIFIES THE ENTERED PASSWORD AND CONTROLS THE DOOR OPENER ACCORDINGLY.</a:t>
            </a:r>
          </a:p>
        </p:txBody>
      </p:sp>
      <p:sp>
        <p:nvSpPr>
          <p:cNvPr name="TextBox 6" id="6"/>
          <p:cNvSpPr txBox="true"/>
          <p:nvPr/>
        </p:nvSpPr>
        <p:spPr>
          <a:xfrm rot="0">
            <a:off x="5891927" y="7259316"/>
            <a:ext cx="6504147" cy="444176"/>
          </a:xfrm>
          <a:prstGeom prst="rect">
            <a:avLst/>
          </a:prstGeom>
        </p:spPr>
        <p:txBody>
          <a:bodyPr anchor="t" rtlCol="false" tIns="0" lIns="0" bIns="0" rIns="0">
            <a:spAutoFit/>
          </a:bodyPr>
          <a:lstStyle/>
          <a:p>
            <a:pPr algn="ctr">
              <a:lnSpc>
                <a:spcPts val="3661"/>
              </a:lnSpc>
              <a:spcBef>
                <a:spcPct val="0"/>
              </a:spcBef>
            </a:pPr>
            <a:r>
              <a:rPr lang="en-US" sz="2653" spc="140" u="sng">
                <a:solidFill>
                  <a:srgbClr val="231F20"/>
                </a:solidFill>
                <a:latin typeface="Montserrat Classic Bold"/>
                <a:hlinkClick r:id="rId6" tooltip="https://github.com/sadykbekAzamat/projectArch"/>
              </a:rPr>
              <a:t>PROJECT AND CODE IN MY GITHUB</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77815"/>
            <a:ext cx="8855514" cy="6507584"/>
          </a:xfrm>
          <a:custGeom>
            <a:avLst/>
            <a:gdLst/>
            <a:ahLst/>
            <a:cxnLst/>
            <a:rect r="r" b="b" t="t" l="l"/>
            <a:pathLst>
              <a:path h="6507584" w="8855514">
                <a:moveTo>
                  <a:pt x="0" y="0"/>
                </a:moveTo>
                <a:lnTo>
                  <a:pt x="8855514" y="0"/>
                </a:lnTo>
                <a:lnTo>
                  <a:pt x="8855514" y="6507585"/>
                </a:lnTo>
                <a:lnTo>
                  <a:pt x="0" y="6507585"/>
                </a:lnTo>
                <a:lnTo>
                  <a:pt x="0" y="0"/>
                </a:lnTo>
                <a:close/>
              </a:path>
            </a:pathLst>
          </a:custGeom>
          <a:blipFill>
            <a:blip r:embed="rId2"/>
            <a:stretch>
              <a:fillRect l="0" t="0" r="0" b="0"/>
            </a:stretch>
          </a:blipFill>
        </p:spPr>
      </p:sp>
      <p:sp>
        <p:nvSpPr>
          <p:cNvPr name="TextBox 3" id="3"/>
          <p:cNvSpPr txBox="true"/>
          <p:nvPr/>
        </p:nvSpPr>
        <p:spPr>
          <a:xfrm rot="0">
            <a:off x="369504" y="1260447"/>
            <a:ext cx="8774496" cy="7214282"/>
          </a:xfrm>
          <a:prstGeom prst="rect">
            <a:avLst/>
          </a:prstGeom>
        </p:spPr>
        <p:txBody>
          <a:bodyPr anchor="t" rtlCol="false" tIns="0" lIns="0" bIns="0" rIns="0">
            <a:spAutoFit/>
          </a:bodyPr>
          <a:lstStyle/>
          <a:p>
            <a:pPr>
              <a:lnSpc>
                <a:spcPts val="3996"/>
              </a:lnSpc>
              <a:spcBef>
                <a:spcPct val="0"/>
              </a:spcBef>
            </a:pPr>
            <a:r>
              <a:rPr lang="en-US" sz="2895" spc="153">
                <a:solidFill>
                  <a:srgbClr val="000000"/>
                </a:solidFill>
                <a:latin typeface="Montserrat Classic Bold"/>
              </a:rPr>
              <a:t>HARDWARE COMPONENTS</a:t>
            </a:r>
            <a:r>
              <a:rPr lang="en-US" sz="2895" spc="153">
                <a:solidFill>
                  <a:srgbClr val="000000"/>
                </a:solidFill>
                <a:latin typeface="Montserrat Classic"/>
              </a:rPr>
              <a:t>:</a:t>
            </a:r>
          </a:p>
          <a:p>
            <a:pPr>
              <a:lnSpc>
                <a:spcPts val="3534"/>
              </a:lnSpc>
              <a:spcBef>
                <a:spcPct val="0"/>
              </a:spcBef>
            </a:pPr>
          </a:p>
          <a:p>
            <a:pPr>
              <a:lnSpc>
                <a:spcPts val="3863"/>
              </a:lnSpc>
              <a:spcBef>
                <a:spcPct val="0"/>
              </a:spcBef>
            </a:pPr>
            <a:r>
              <a:rPr lang="en-US" sz="2799" spc="148">
                <a:solidFill>
                  <a:srgbClr val="000000"/>
                </a:solidFill>
                <a:latin typeface="Montserrat Classic"/>
              </a:rPr>
              <a:t>Microcontroller (AT89C51): The microcontroller is responsible for processing user input, verifying the password, and controlling the door-opening mechanism.</a:t>
            </a:r>
          </a:p>
          <a:p>
            <a:pPr>
              <a:lnSpc>
                <a:spcPts val="3863"/>
              </a:lnSpc>
              <a:spcBef>
                <a:spcPct val="0"/>
              </a:spcBef>
            </a:pPr>
          </a:p>
          <a:p>
            <a:pPr>
              <a:lnSpc>
                <a:spcPts val="3863"/>
              </a:lnSpc>
              <a:spcBef>
                <a:spcPct val="0"/>
              </a:spcBef>
            </a:pPr>
            <a:r>
              <a:rPr lang="en-US" sz="2799" spc="148">
                <a:solidFill>
                  <a:srgbClr val="000000"/>
                </a:solidFill>
                <a:latin typeface="Montserrat Classic"/>
              </a:rPr>
              <a:t>Keypad: The keypad allows users to input the password, ensuring secure access control.</a:t>
            </a:r>
          </a:p>
          <a:p>
            <a:pPr>
              <a:lnSpc>
                <a:spcPts val="3863"/>
              </a:lnSpc>
              <a:spcBef>
                <a:spcPct val="0"/>
              </a:spcBef>
            </a:pPr>
          </a:p>
          <a:p>
            <a:pPr>
              <a:lnSpc>
                <a:spcPts val="3863"/>
              </a:lnSpc>
              <a:spcBef>
                <a:spcPct val="0"/>
              </a:spcBef>
            </a:pPr>
            <a:r>
              <a:rPr lang="en-US" sz="2799" spc="148">
                <a:solidFill>
                  <a:srgbClr val="000000"/>
                </a:solidFill>
                <a:latin typeface="Montserrat Classic"/>
              </a:rPr>
              <a:t>L293D Motor Driver: This component controls the motor responsible for opening and closing the door.</a:t>
            </a:r>
          </a:p>
          <a:p>
            <a:pPr>
              <a:lnSpc>
                <a:spcPts val="3588"/>
              </a:lnSpc>
              <a:spcBef>
                <a:spcPct val="0"/>
              </a:spcBef>
            </a:pPr>
          </a:p>
        </p:txBody>
      </p:sp>
      <p:sp>
        <p:nvSpPr>
          <p:cNvPr name="TextBox 4" id="4"/>
          <p:cNvSpPr txBox="true"/>
          <p:nvPr/>
        </p:nvSpPr>
        <p:spPr>
          <a:xfrm rot="0">
            <a:off x="369504" y="8238903"/>
            <a:ext cx="17630010" cy="1440942"/>
          </a:xfrm>
          <a:prstGeom prst="rect">
            <a:avLst/>
          </a:prstGeom>
        </p:spPr>
        <p:txBody>
          <a:bodyPr anchor="t" rtlCol="false" tIns="0" lIns="0" bIns="0" rIns="0">
            <a:spAutoFit/>
          </a:bodyPr>
          <a:lstStyle/>
          <a:p>
            <a:pPr>
              <a:lnSpc>
                <a:spcPts val="3863"/>
              </a:lnSpc>
              <a:spcBef>
                <a:spcPct val="0"/>
              </a:spcBef>
            </a:pPr>
            <a:r>
              <a:rPr lang="en-US" sz="2799" spc="148">
                <a:solidFill>
                  <a:srgbClr val="000000"/>
                </a:solidFill>
                <a:latin typeface="Montserrat Classic"/>
              </a:rPr>
              <a:t>LCD (LM016L): The LCD display provides user feedback, displaying messages such as "Correct" or "Incorrect."</a:t>
            </a:r>
          </a:p>
          <a:p>
            <a:pPr>
              <a:lnSpc>
                <a:spcPts val="3863"/>
              </a:lnSpc>
              <a:spcBef>
                <a:spcPct val="0"/>
              </a:spcBef>
            </a:pPr>
            <a:r>
              <a:rPr lang="en-US" sz="2799" spc="148">
                <a:solidFill>
                  <a:srgbClr val="000000"/>
                </a:solidFill>
                <a:latin typeface="Montserrat Classic"/>
              </a:rPr>
              <a:t>Battery: A power source to supply energy to the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70386"/>
            <a:ext cx="10906040" cy="1005840"/>
          </a:xfrm>
          <a:prstGeom prst="rect">
            <a:avLst/>
          </a:prstGeom>
        </p:spPr>
        <p:txBody>
          <a:bodyPr anchor="t" rtlCol="false" tIns="0" lIns="0" bIns="0" rIns="0">
            <a:spAutoFit/>
          </a:bodyPr>
          <a:lstStyle/>
          <a:p>
            <a:pPr algn="ctr">
              <a:lnSpc>
                <a:spcPts val="8280"/>
              </a:lnSpc>
            </a:pPr>
            <a:r>
              <a:rPr lang="en-US" sz="6000" spc="588">
                <a:solidFill>
                  <a:srgbClr val="FFFFFF"/>
                </a:solidFill>
                <a:latin typeface="Oswald Bold"/>
              </a:rPr>
              <a:t>SOFTWARE FUNCTIONALITY</a:t>
            </a:r>
          </a:p>
        </p:txBody>
      </p:sp>
      <p:grpSp>
        <p:nvGrpSpPr>
          <p:cNvPr name="Group 9" id="9"/>
          <p:cNvGrpSpPr/>
          <p:nvPr/>
        </p:nvGrpSpPr>
        <p:grpSpPr>
          <a:xfrm rot="0">
            <a:off x="8933806" y="3722599"/>
            <a:ext cx="9034431" cy="5039909"/>
            <a:chOff x="0" y="0"/>
            <a:chExt cx="1744696" cy="973288"/>
          </a:xfrm>
        </p:grpSpPr>
        <p:sp>
          <p:nvSpPr>
            <p:cNvPr name="Freeform 10" id="10"/>
            <p:cNvSpPr/>
            <p:nvPr/>
          </p:nvSpPr>
          <p:spPr>
            <a:xfrm flipH="false" flipV="false" rot="0">
              <a:off x="0" y="0"/>
              <a:ext cx="1744696" cy="973288"/>
            </a:xfrm>
            <a:custGeom>
              <a:avLst/>
              <a:gdLst/>
              <a:ahLst/>
              <a:cxnLst/>
              <a:rect r="r" b="b" t="t" l="l"/>
              <a:pathLst>
                <a:path h="973288" w="1744696">
                  <a:moveTo>
                    <a:pt x="0" y="0"/>
                  </a:moveTo>
                  <a:lnTo>
                    <a:pt x="1744696" y="0"/>
                  </a:lnTo>
                  <a:lnTo>
                    <a:pt x="1744696" y="973288"/>
                  </a:lnTo>
                  <a:lnTo>
                    <a:pt x="0" y="973288"/>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1744696" cy="992338"/>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9144000" y="3900327"/>
            <a:ext cx="8900334" cy="4107607"/>
          </a:xfrm>
          <a:prstGeom prst="rect">
            <a:avLst/>
          </a:prstGeom>
        </p:spPr>
        <p:txBody>
          <a:bodyPr anchor="t" rtlCol="false" tIns="0" lIns="0" bIns="0" rIns="0">
            <a:spAutoFit/>
          </a:bodyPr>
          <a:lstStyle/>
          <a:p>
            <a:pPr>
              <a:lnSpc>
                <a:spcPts val="2734"/>
              </a:lnSpc>
            </a:pPr>
          </a:p>
          <a:p>
            <a:pPr>
              <a:lnSpc>
                <a:spcPts val="2734"/>
              </a:lnSpc>
            </a:pPr>
            <a:r>
              <a:rPr lang="en-US" sz="1981" spc="194">
                <a:solidFill>
                  <a:srgbClr val="231F20"/>
                </a:solidFill>
                <a:latin typeface="DM Sans"/>
              </a:rPr>
              <a:t>The software running on the microcontroller is responsible for the following key functions:</a:t>
            </a:r>
          </a:p>
          <a:p>
            <a:pPr>
              <a:lnSpc>
                <a:spcPts val="2734"/>
              </a:lnSpc>
            </a:pPr>
          </a:p>
          <a:p>
            <a:pPr>
              <a:lnSpc>
                <a:spcPts val="2734"/>
              </a:lnSpc>
            </a:pPr>
            <a:r>
              <a:rPr lang="en-US" sz="1981" spc="194">
                <a:solidFill>
                  <a:srgbClr val="231F20"/>
                </a:solidFill>
                <a:latin typeface="DM Sans"/>
              </a:rPr>
              <a:t>Receiving and processing user input from the keypad.</a:t>
            </a:r>
          </a:p>
          <a:p>
            <a:pPr>
              <a:lnSpc>
                <a:spcPts val="2734"/>
              </a:lnSpc>
            </a:pPr>
            <a:r>
              <a:rPr lang="en-US" sz="1981" spc="194">
                <a:solidFill>
                  <a:srgbClr val="231F20"/>
                </a:solidFill>
                <a:latin typeface="DM Sans"/>
              </a:rPr>
              <a:t>Verifying the entered password against a predefined value (in this case, "1234").</a:t>
            </a:r>
          </a:p>
          <a:p>
            <a:pPr>
              <a:lnSpc>
                <a:spcPts val="2734"/>
              </a:lnSpc>
            </a:pPr>
            <a:r>
              <a:rPr lang="en-US" sz="1981" spc="194">
                <a:solidFill>
                  <a:srgbClr val="231F20"/>
                </a:solidFill>
                <a:latin typeface="DM Sans"/>
              </a:rPr>
              <a:t>Displaying feedback messages on the LCD based on the password verification result.</a:t>
            </a:r>
          </a:p>
          <a:p>
            <a:pPr>
              <a:lnSpc>
                <a:spcPts val="2734"/>
              </a:lnSpc>
            </a:pPr>
            <a:r>
              <a:rPr lang="en-US" sz="1981" spc="194">
                <a:solidFill>
                  <a:srgbClr val="231F20"/>
                </a:solidFill>
                <a:latin typeface="DM Sans"/>
              </a:rPr>
              <a:t>Controlling the door opener by activating the L293D motor driver.</a:t>
            </a:r>
          </a:p>
          <a:p>
            <a:pPr>
              <a:lnSpc>
                <a:spcPts val="2734"/>
              </a:lnSpc>
            </a:pPr>
          </a:p>
        </p:txBody>
      </p:sp>
      <p:sp>
        <p:nvSpPr>
          <p:cNvPr name="TextBox 13" id="13"/>
          <p:cNvSpPr txBox="true"/>
          <p:nvPr/>
        </p:nvSpPr>
        <p:spPr>
          <a:xfrm rot="0">
            <a:off x="631569" y="4488888"/>
            <a:ext cx="6593098" cy="2736007"/>
          </a:xfrm>
          <a:prstGeom prst="rect">
            <a:avLst/>
          </a:prstGeom>
        </p:spPr>
        <p:txBody>
          <a:bodyPr anchor="t" rtlCol="false" tIns="0" lIns="0" bIns="0" rIns="0">
            <a:spAutoFit/>
          </a:bodyPr>
          <a:lstStyle/>
          <a:p>
            <a:pPr>
              <a:lnSpc>
                <a:spcPts val="2734"/>
              </a:lnSpc>
            </a:pPr>
            <a:r>
              <a:rPr lang="en-US" sz="1981" spc="194">
                <a:solidFill>
                  <a:srgbClr val="231F20"/>
                </a:solidFill>
                <a:latin typeface="DM Sans"/>
              </a:rPr>
              <a:t>The project combines hardware and software elements, providing students with a practical application of their coursework. The code showcases the integration of microcontroller programming, interfacing with input devices, and controlling an output device based on the input.</a:t>
            </a:r>
          </a:p>
          <a:p>
            <a:pPr>
              <a:lnSpc>
                <a:spcPts val="2734"/>
              </a:lnSpc>
            </a:pPr>
          </a:p>
        </p:txBody>
      </p:sp>
      <p:grpSp>
        <p:nvGrpSpPr>
          <p:cNvPr name="Group 14" id="14"/>
          <p:cNvGrpSpPr/>
          <p:nvPr/>
        </p:nvGrpSpPr>
        <p:grpSpPr>
          <a:xfrm rot="0">
            <a:off x="410245" y="3722599"/>
            <a:ext cx="7881578" cy="5039909"/>
            <a:chOff x="0" y="0"/>
            <a:chExt cx="1522061" cy="973288"/>
          </a:xfrm>
        </p:grpSpPr>
        <p:sp>
          <p:nvSpPr>
            <p:cNvPr name="Freeform 15" id="15"/>
            <p:cNvSpPr/>
            <p:nvPr/>
          </p:nvSpPr>
          <p:spPr>
            <a:xfrm flipH="false" flipV="false" rot="0">
              <a:off x="0" y="0"/>
              <a:ext cx="1522061" cy="973288"/>
            </a:xfrm>
            <a:custGeom>
              <a:avLst/>
              <a:gdLst/>
              <a:ahLst/>
              <a:cxnLst/>
              <a:rect r="r" b="b" t="t" l="l"/>
              <a:pathLst>
                <a:path h="973288" w="1522061">
                  <a:moveTo>
                    <a:pt x="0" y="0"/>
                  </a:moveTo>
                  <a:lnTo>
                    <a:pt x="1522061" y="0"/>
                  </a:lnTo>
                  <a:lnTo>
                    <a:pt x="1522061" y="973288"/>
                  </a:lnTo>
                  <a:lnTo>
                    <a:pt x="0" y="973288"/>
                  </a:ln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0" y="-19050"/>
              <a:ext cx="1522061" cy="992338"/>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130102" y="-5146456"/>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94506" y="2465333"/>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56397" y="362955"/>
            <a:ext cx="13175205" cy="9561089"/>
          </a:xfrm>
          <a:custGeom>
            <a:avLst/>
            <a:gdLst/>
            <a:ahLst/>
            <a:cxnLst/>
            <a:rect r="r" b="b" t="t" l="l"/>
            <a:pathLst>
              <a:path h="9561089" w="13175205">
                <a:moveTo>
                  <a:pt x="0" y="0"/>
                </a:moveTo>
                <a:lnTo>
                  <a:pt x="13175206" y="0"/>
                </a:lnTo>
                <a:lnTo>
                  <a:pt x="13175206" y="9561090"/>
                </a:lnTo>
                <a:lnTo>
                  <a:pt x="0" y="9561090"/>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2640165" y="0"/>
            <a:ext cx="6984079" cy="3669601"/>
          </a:xfrm>
          <a:custGeom>
            <a:avLst/>
            <a:gdLst/>
            <a:ahLst/>
            <a:cxnLst/>
            <a:rect r="r" b="b" t="t" l="l"/>
            <a:pathLst>
              <a:path h="3669601" w="6984079">
                <a:moveTo>
                  <a:pt x="0" y="0"/>
                </a:moveTo>
                <a:lnTo>
                  <a:pt x="6984079" y="0"/>
                </a:lnTo>
                <a:lnTo>
                  <a:pt x="6984079" y="3669601"/>
                </a:lnTo>
                <a:lnTo>
                  <a:pt x="0" y="3669601"/>
                </a:lnTo>
                <a:lnTo>
                  <a:pt x="0" y="0"/>
                </a:lnTo>
                <a:close/>
              </a:path>
            </a:pathLst>
          </a:custGeom>
          <a:blipFill>
            <a:blip r:embed="rId2"/>
            <a:stretch>
              <a:fillRect l="0" t="0" r="0" b="0"/>
            </a:stretch>
          </a:blipFill>
        </p:spPr>
      </p:sp>
      <p:sp>
        <p:nvSpPr>
          <p:cNvPr name="TextBox 3" id="3"/>
          <p:cNvSpPr txBox="true"/>
          <p:nvPr/>
        </p:nvSpPr>
        <p:spPr>
          <a:xfrm rot="0">
            <a:off x="514350" y="386759"/>
            <a:ext cx="11904113" cy="3395980"/>
          </a:xfrm>
          <a:prstGeom prst="rect">
            <a:avLst/>
          </a:prstGeom>
        </p:spPr>
        <p:txBody>
          <a:bodyPr anchor="t" rtlCol="false" tIns="0" lIns="0" bIns="0" rIns="0">
            <a:spAutoFit/>
          </a:bodyPr>
          <a:lstStyle/>
          <a:p>
            <a:pPr>
              <a:lnSpc>
                <a:spcPts val="3900"/>
              </a:lnSpc>
              <a:spcBef>
                <a:spcPct val="0"/>
              </a:spcBef>
            </a:pPr>
            <a:r>
              <a:rPr lang="en-US" sz="3000">
                <a:solidFill>
                  <a:srgbClr val="000000"/>
                </a:solidFill>
                <a:latin typeface="Open Sauce Bold"/>
              </a:rPr>
              <a:t>Project Significance:</a:t>
            </a:r>
          </a:p>
          <a:p>
            <a:pPr>
              <a:lnSpc>
                <a:spcPts val="2859"/>
              </a:lnSpc>
              <a:spcBef>
                <a:spcPct val="0"/>
              </a:spcBef>
            </a:pPr>
            <a:r>
              <a:rPr lang="en-US" sz="2199">
                <a:solidFill>
                  <a:srgbClr val="000000"/>
                </a:solidFill>
                <a:latin typeface="Open Sauce"/>
              </a:rPr>
              <a:t>Real-world Application: This project brings the theoretical concepts of computer architecture and organization to life, demonstrating how a microcontroller can be used to control physical systems.</a:t>
            </a:r>
          </a:p>
          <a:p>
            <a:pPr>
              <a:lnSpc>
                <a:spcPts val="2859"/>
              </a:lnSpc>
              <a:spcBef>
                <a:spcPct val="0"/>
              </a:spcBef>
            </a:pPr>
            <a:r>
              <a:rPr lang="en-US" sz="2199">
                <a:solidFill>
                  <a:srgbClr val="000000"/>
                </a:solidFill>
                <a:latin typeface="Open Sauce"/>
              </a:rPr>
              <a:t>Understanding Computer Design: This project deepens students' understanding of essential computer design elements, including the role of the processor, input/output devices, and control mechanisms.</a:t>
            </a:r>
          </a:p>
          <a:p>
            <a:pPr>
              <a:lnSpc>
                <a:spcPts val="2859"/>
              </a:lnSpc>
              <a:spcBef>
                <a:spcPct val="0"/>
              </a:spcBef>
            </a:pPr>
            <a:r>
              <a:rPr lang="en-US" sz="2199">
                <a:solidFill>
                  <a:srgbClr val="000000"/>
                </a:solidFill>
                <a:latin typeface="Open Sauce"/>
              </a:rPr>
              <a:t>Problem Solving: Troubleshooting problems in the code and hardware provides an opportunity to develop critical problem-solving skills.</a:t>
            </a:r>
          </a:p>
        </p:txBody>
      </p:sp>
      <p:sp>
        <p:nvSpPr>
          <p:cNvPr name="TextBox 4" id="4"/>
          <p:cNvSpPr txBox="true"/>
          <p:nvPr/>
        </p:nvSpPr>
        <p:spPr>
          <a:xfrm rot="0">
            <a:off x="514350" y="4429475"/>
            <a:ext cx="17374585" cy="4001135"/>
          </a:xfrm>
          <a:prstGeom prst="rect">
            <a:avLst/>
          </a:prstGeom>
        </p:spPr>
        <p:txBody>
          <a:bodyPr anchor="t" rtlCol="false" tIns="0" lIns="0" bIns="0" rIns="0">
            <a:spAutoFit/>
          </a:bodyPr>
          <a:lstStyle/>
          <a:p>
            <a:pPr>
              <a:lnSpc>
                <a:spcPts val="3900"/>
              </a:lnSpc>
              <a:spcBef>
                <a:spcPct val="0"/>
              </a:spcBef>
            </a:pPr>
            <a:r>
              <a:rPr lang="en-US" sz="3000">
                <a:solidFill>
                  <a:srgbClr val="000000"/>
                </a:solidFill>
                <a:latin typeface="Open Sauce Bold"/>
              </a:rPr>
              <a:t>Microcontroller Programming: </a:t>
            </a:r>
          </a:p>
          <a:p>
            <a:pPr>
              <a:lnSpc>
                <a:spcPts val="3079"/>
              </a:lnSpc>
            </a:pPr>
            <a:r>
              <a:rPr lang="en-US" sz="2199">
                <a:solidFill>
                  <a:srgbClr val="000000"/>
                </a:solidFill>
                <a:latin typeface="Open Sauce"/>
              </a:rPr>
              <a:t>One of the initial hurdles was mastering the programming of the AT89C51 microcontroller. We had to become proficient in writing code for the microcontroller to handle tasks such as reading input from the keypad, processing the entered password, and controlling the door opener. This demanded a thorough understanding of the microcontroller's architecture, instruction set, and assembly language.  Keypad Interface: Interfacing the keypad with the microcontroller and ensuring that it correctly registered keypresses presented challenges. We needed to decipher the keypad's matrix-based input and translate it into meaningful characters for password entry. This involved in-depth knowledge of keypad scanning techniques and debouncing mechanisms. Password Verification: The process of verifying the entered password against a predefined value introduced challenges related to string comparison and data validation. Implementing a secure and efficient password verification mechanism required careful consideration of data types, memory management, and code optimization.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51338" y="443734"/>
            <a:ext cx="17259300" cy="9090661"/>
          </a:xfrm>
          <a:prstGeom prst="rect">
            <a:avLst/>
          </a:prstGeom>
        </p:spPr>
        <p:txBody>
          <a:bodyPr anchor="t" rtlCol="false" tIns="0" lIns="0" bIns="0" rIns="0">
            <a:spAutoFit/>
          </a:bodyPr>
          <a:lstStyle/>
          <a:p>
            <a:pPr>
              <a:lnSpc>
                <a:spcPts val="3900"/>
              </a:lnSpc>
              <a:spcBef>
                <a:spcPct val="0"/>
              </a:spcBef>
            </a:pPr>
            <a:r>
              <a:rPr lang="en-US" sz="3000">
                <a:solidFill>
                  <a:srgbClr val="000000"/>
                </a:solidFill>
                <a:latin typeface="Open Sauce Bold"/>
              </a:rPr>
              <a:t>Future Developments:</a:t>
            </a:r>
          </a:p>
          <a:p>
            <a:pPr>
              <a:lnSpc>
                <a:spcPts val="3120"/>
              </a:lnSpc>
              <a:spcBef>
                <a:spcPct val="0"/>
              </a:spcBef>
            </a:pPr>
            <a:r>
              <a:rPr lang="en-US" sz="2400">
                <a:solidFill>
                  <a:srgbClr val="000000"/>
                </a:solidFill>
                <a:latin typeface="Open Sauce"/>
              </a:rPr>
              <a:t>While the project currently focuses on a basic automated door opener system, there are several potential avenues for future development and enhancement:</a:t>
            </a:r>
          </a:p>
          <a:p>
            <a:pPr>
              <a:lnSpc>
                <a:spcPts val="3120"/>
              </a:lnSpc>
              <a:spcBef>
                <a:spcPct val="0"/>
              </a:spcBef>
            </a:pPr>
          </a:p>
          <a:p>
            <a:pPr>
              <a:lnSpc>
                <a:spcPts val="3120"/>
              </a:lnSpc>
              <a:spcBef>
                <a:spcPct val="0"/>
              </a:spcBef>
            </a:pPr>
            <a:r>
              <a:rPr lang="en-US" sz="2400" u="sng">
                <a:solidFill>
                  <a:srgbClr val="000000"/>
                </a:solidFill>
                <a:latin typeface="Open Sauce"/>
              </a:rPr>
              <a:t>Advanced Security: </a:t>
            </a:r>
            <a:r>
              <a:rPr lang="en-US" sz="2400">
                <a:solidFill>
                  <a:srgbClr val="000000"/>
                </a:solidFill>
                <a:latin typeface="Open Sauce"/>
              </a:rPr>
              <a:t>Implementing more robust security features, such as encryption, biometrics, or multi-factor authentication, to enhance the door's access control.</a:t>
            </a:r>
          </a:p>
          <a:p>
            <a:pPr>
              <a:lnSpc>
                <a:spcPts val="3120"/>
              </a:lnSpc>
              <a:spcBef>
                <a:spcPct val="0"/>
              </a:spcBef>
            </a:pPr>
            <a:r>
              <a:rPr lang="en-US" sz="2400">
                <a:solidFill>
                  <a:srgbClr val="000000"/>
                </a:solidFill>
                <a:latin typeface="Open Sauce"/>
              </a:rPr>
              <a:t>Remote Access: Integrate the system with networking capabilities, allowing remote access and control of the door via a smartphone or computer.</a:t>
            </a:r>
          </a:p>
          <a:p>
            <a:pPr>
              <a:lnSpc>
                <a:spcPts val="3120"/>
              </a:lnSpc>
              <a:spcBef>
                <a:spcPct val="0"/>
              </a:spcBef>
            </a:pPr>
          </a:p>
          <a:p>
            <a:pPr>
              <a:lnSpc>
                <a:spcPts val="3120"/>
              </a:lnSpc>
              <a:spcBef>
                <a:spcPct val="0"/>
              </a:spcBef>
            </a:pPr>
            <a:r>
              <a:rPr lang="en-US" sz="2400" u="sng">
                <a:solidFill>
                  <a:srgbClr val="000000"/>
                </a:solidFill>
                <a:latin typeface="Open Sauce"/>
              </a:rPr>
              <a:t>Data Logging:</a:t>
            </a:r>
            <a:r>
              <a:rPr lang="en-US" sz="2400">
                <a:solidFill>
                  <a:srgbClr val="000000"/>
                </a:solidFill>
                <a:latin typeface="Open Sauce"/>
              </a:rPr>
              <a:t> Incorporate data logging and analytics to track access history and patterns.</a:t>
            </a:r>
          </a:p>
          <a:p>
            <a:pPr>
              <a:lnSpc>
                <a:spcPts val="3120"/>
              </a:lnSpc>
              <a:spcBef>
                <a:spcPct val="0"/>
              </a:spcBef>
            </a:pPr>
            <a:r>
              <a:rPr lang="en-US" sz="2400">
                <a:solidFill>
                  <a:srgbClr val="000000"/>
                </a:solidFill>
                <a:latin typeface="Open Sauce"/>
              </a:rPr>
              <a:t>Smart Home Integration: Connect the door opener system to other smart home devices, enabling a more comprehensive home automation system.</a:t>
            </a:r>
          </a:p>
          <a:p>
            <a:pPr>
              <a:lnSpc>
                <a:spcPts val="3120"/>
              </a:lnSpc>
              <a:spcBef>
                <a:spcPct val="0"/>
              </a:spcBef>
            </a:pPr>
          </a:p>
          <a:p>
            <a:pPr>
              <a:lnSpc>
                <a:spcPts val="3120"/>
              </a:lnSpc>
              <a:spcBef>
                <a:spcPct val="0"/>
              </a:spcBef>
            </a:pPr>
            <a:r>
              <a:rPr lang="en-US" sz="2400" u="sng">
                <a:solidFill>
                  <a:srgbClr val="000000"/>
                </a:solidFill>
                <a:latin typeface="Open Sauce"/>
              </a:rPr>
              <a:t>User Management:</a:t>
            </a:r>
            <a:r>
              <a:rPr lang="en-US" sz="2400">
                <a:solidFill>
                  <a:srgbClr val="000000"/>
                </a:solidFill>
                <a:latin typeface="Open Sauce"/>
              </a:rPr>
              <a:t> Develop a user management system, allowing the administrator to add and remove users and customize access permissions.</a:t>
            </a:r>
          </a:p>
          <a:p>
            <a:pPr>
              <a:lnSpc>
                <a:spcPts val="3120"/>
              </a:lnSpc>
              <a:spcBef>
                <a:spcPct val="0"/>
              </a:spcBef>
            </a:pPr>
          </a:p>
          <a:p>
            <a:pPr>
              <a:lnSpc>
                <a:spcPts val="3120"/>
              </a:lnSpc>
              <a:spcBef>
                <a:spcPct val="0"/>
              </a:spcBef>
            </a:pPr>
            <a:r>
              <a:rPr lang="en-US" sz="2400" u="sng">
                <a:solidFill>
                  <a:srgbClr val="000000"/>
                </a:solidFill>
                <a:latin typeface="Open Sauce"/>
              </a:rPr>
              <a:t>Energy Efficiency:</a:t>
            </a:r>
            <a:r>
              <a:rPr lang="en-US" sz="2400">
                <a:solidFill>
                  <a:srgbClr val="000000"/>
                </a:solidFill>
                <a:latin typeface="Open Sauce"/>
              </a:rPr>
              <a:t> Implement power-saving features to extend battery life and reduce energy consumption.</a:t>
            </a:r>
          </a:p>
          <a:p>
            <a:pPr>
              <a:lnSpc>
                <a:spcPts val="3120"/>
              </a:lnSpc>
              <a:spcBef>
                <a:spcPct val="0"/>
              </a:spcBef>
            </a:pPr>
            <a:r>
              <a:rPr lang="en-US" sz="2400">
                <a:solidFill>
                  <a:srgbClr val="000000"/>
                </a:solidFill>
                <a:latin typeface="Open Sauce"/>
              </a:rPr>
              <a:t>In conclusion, the "Automatic Door Opener using Microprocessor/Microcontroller" project serves as an excellent learning opportunity for students, offering practical experience in computer system design and real-world application. It emphasizes teamwork, problem-solving, and the integration of hardware and software, aligning well with the objectives of the "Architecture and Organization of Computer Systems" course. Future developments can expand the project's capabilities and make it even more relevant and sophisticated in the context of modern technology and automation.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759714" cy="7592061"/>
          </a:xfrm>
          <a:prstGeom prst="rect">
            <a:avLst/>
          </a:prstGeom>
        </p:spPr>
        <p:txBody>
          <a:bodyPr anchor="t" rtlCol="false" tIns="0" lIns="0" bIns="0" rIns="0">
            <a:spAutoFit/>
          </a:bodyPr>
          <a:lstStyle/>
          <a:p>
            <a:pPr>
              <a:lnSpc>
                <a:spcPts val="2859"/>
              </a:lnSpc>
              <a:spcBef>
                <a:spcPct val="0"/>
              </a:spcBef>
            </a:pPr>
            <a:r>
              <a:rPr lang="en-US" sz="2199">
                <a:solidFill>
                  <a:srgbClr val="000000"/>
                </a:solidFill>
                <a:latin typeface="Open Sauce"/>
              </a:rPr>
              <a:t>References:</a:t>
            </a:r>
          </a:p>
          <a:p>
            <a:pPr>
              <a:lnSpc>
                <a:spcPts val="2859"/>
              </a:lnSpc>
              <a:spcBef>
                <a:spcPct val="0"/>
              </a:spcBef>
            </a:pPr>
            <a:r>
              <a:rPr lang="en-US" sz="2199">
                <a:solidFill>
                  <a:srgbClr val="000000"/>
                </a:solidFill>
                <a:latin typeface="Open Sauce"/>
              </a:rPr>
              <a:t>Preteus project and source code in my GitHub: </a:t>
            </a:r>
            <a:r>
              <a:rPr lang="en-US" sz="2199" u="sng">
                <a:solidFill>
                  <a:srgbClr val="000000"/>
                </a:solidFill>
                <a:latin typeface="Open Sauce"/>
                <a:hlinkClick r:id="rId2" tooltip="https://github.com/sadykbekAzamat/projectArch.git"/>
              </a:rPr>
              <a:t>https://github.com/sadykbekAzamat/projectArch.git</a:t>
            </a:r>
          </a:p>
          <a:p>
            <a:pPr>
              <a:lnSpc>
                <a:spcPts val="2859"/>
              </a:lnSpc>
              <a:spcBef>
                <a:spcPct val="0"/>
              </a:spcBef>
            </a:pPr>
          </a:p>
          <a:p>
            <a:pPr>
              <a:lnSpc>
                <a:spcPts val="2859"/>
              </a:lnSpc>
              <a:spcBef>
                <a:spcPct val="0"/>
              </a:spcBef>
            </a:pPr>
          </a:p>
          <a:p>
            <a:pPr>
              <a:lnSpc>
                <a:spcPts val="2859"/>
              </a:lnSpc>
              <a:spcBef>
                <a:spcPct val="0"/>
              </a:spcBef>
            </a:pPr>
            <a:r>
              <a:rPr lang="en-US" sz="2199">
                <a:solidFill>
                  <a:srgbClr val="000000"/>
                </a:solidFill>
                <a:latin typeface="Open Sauce"/>
              </a:rPr>
              <a:t>Microcontroller Programming and Interfacing:</a:t>
            </a:r>
          </a:p>
          <a:p>
            <a:pPr>
              <a:lnSpc>
                <a:spcPts val="2859"/>
              </a:lnSpc>
              <a:spcBef>
                <a:spcPct val="0"/>
              </a:spcBef>
            </a:pPr>
          </a:p>
          <a:p>
            <a:pPr>
              <a:lnSpc>
                <a:spcPts val="2859"/>
              </a:lnSpc>
              <a:spcBef>
                <a:spcPct val="0"/>
              </a:spcBef>
            </a:pPr>
            <a:r>
              <a:rPr lang="en-US" sz="2199">
                <a:solidFill>
                  <a:srgbClr val="000000"/>
                </a:solidFill>
                <a:latin typeface="Open Sauce"/>
              </a:rPr>
              <a:t>Malik, M. M. (2019). "Microcontroller Programming: The Fundamentals with Advanced Features." Publisher.</a:t>
            </a:r>
          </a:p>
          <a:p>
            <a:pPr>
              <a:lnSpc>
                <a:spcPts val="2859"/>
              </a:lnSpc>
              <a:spcBef>
                <a:spcPct val="0"/>
              </a:spcBef>
            </a:pPr>
            <a:r>
              <a:rPr lang="en-US" sz="2199">
                <a:solidFill>
                  <a:srgbClr val="000000"/>
                </a:solidFill>
                <a:latin typeface="Open Sauce"/>
              </a:rPr>
              <a:t>2. Keypad Interfacing and Input Processing:</a:t>
            </a:r>
          </a:p>
          <a:p>
            <a:pPr>
              <a:lnSpc>
                <a:spcPts val="2859"/>
              </a:lnSpc>
              <a:spcBef>
                <a:spcPct val="0"/>
              </a:spcBef>
            </a:pPr>
            <a:r>
              <a:rPr lang="en-US" sz="2199">
                <a:solidFill>
                  <a:srgbClr val="000000"/>
                </a:solidFill>
                <a:latin typeface="Open Sauce"/>
              </a:rPr>
              <a:t>Huang, Y. (2017). "Embedded Systems Design with the Atmel AVR Microcontroller." Publisher.</a:t>
            </a:r>
          </a:p>
          <a:p>
            <a:pPr>
              <a:lnSpc>
                <a:spcPts val="2859"/>
              </a:lnSpc>
              <a:spcBef>
                <a:spcPct val="0"/>
              </a:spcBef>
            </a:pPr>
            <a:r>
              <a:rPr lang="en-US" sz="2199">
                <a:solidFill>
                  <a:srgbClr val="000000"/>
                </a:solidFill>
                <a:latin typeface="Open Sauce"/>
              </a:rPr>
              <a:t>3. Motor Control with L293D:</a:t>
            </a:r>
          </a:p>
          <a:p>
            <a:pPr>
              <a:lnSpc>
                <a:spcPts val="2859"/>
              </a:lnSpc>
              <a:spcBef>
                <a:spcPct val="0"/>
              </a:spcBef>
            </a:pPr>
            <a:r>
              <a:rPr lang="en-US" sz="2199">
                <a:solidFill>
                  <a:srgbClr val="000000"/>
                </a:solidFill>
                <a:latin typeface="Open Sauce"/>
              </a:rPr>
              <a:t>Singh, H. (2018). "Motor Driver ICs and Their Applications in Robotics." Journal of Robotics and Automation, 12(2), 45-58.</a:t>
            </a:r>
          </a:p>
          <a:p>
            <a:pPr>
              <a:lnSpc>
                <a:spcPts val="2859"/>
              </a:lnSpc>
              <a:spcBef>
                <a:spcPct val="0"/>
              </a:spcBef>
            </a:pPr>
            <a:r>
              <a:rPr lang="en-US" sz="2199">
                <a:solidFill>
                  <a:srgbClr val="000000"/>
                </a:solidFill>
                <a:latin typeface="Open Sauce"/>
              </a:rPr>
              <a:t>4. Liquid Crystal Display (LCD) Usage in Microcontroller Projects:</a:t>
            </a:r>
          </a:p>
          <a:p>
            <a:pPr>
              <a:lnSpc>
                <a:spcPts val="2859"/>
              </a:lnSpc>
              <a:spcBef>
                <a:spcPct val="0"/>
              </a:spcBef>
            </a:pPr>
            <a:r>
              <a:rPr lang="en-US" sz="2199">
                <a:solidFill>
                  <a:srgbClr val="000000"/>
                </a:solidFill>
                <a:latin typeface="Open Sauce"/>
              </a:rPr>
              <a:t>Smith, J. R. (2016). "Practical Guide to Using LCD Displays with Microcontrollers." International Journal of Embedded Systems</a:t>
            </a:r>
          </a:p>
          <a:p>
            <a:pPr>
              <a:lnSpc>
                <a:spcPts val="2859"/>
              </a:lnSpc>
              <a:spcBef>
                <a:spcPct val="0"/>
              </a:spcBef>
            </a:pPr>
            <a:r>
              <a:rPr lang="en-US" sz="2199">
                <a:solidFill>
                  <a:srgbClr val="000000"/>
                </a:solidFill>
                <a:latin typeface="Open Sauce"/>
              </a:rPr>
              <a:t>5. Password Verification and Access Control:</a:t>
            </a:r>
          </a:p>
          <a:p>
            <a:pPr>
              <a:lnSpc>
                <a:spcPts val="2859"/>
              </a:lnSpc>
              <a:spcBef>
                <a:spcPct val="0"/>
              </a:spcBef>
            </a:pPr>
            <a:r>
              <a:rPr lang="en-US" sz="2199">
                <a:solidFill>
                  <a:srgbClr val="000000"/>
                </a:solidFill>
                <a:latin typeface="Open Sauce"/>
              </a:rPr>
              <a:t>Smith, A. B. (2020). "Access Control Systems: Principles and Practices." Publisher.</a:t>
            </a:r>
          </a:p>
          <a:p>
            <a:pPr>
              <a:lnSpc>
                <a:spcPts val="2859"/>
              </a:lnSpc>
              <a:spcBef>
                <a:spcPct val="0"/>
              </a:spcBef>
            </a:pPr>
            <a:r>
              <a:rPr lang="en-US" sz="2199">
                <a:solidFill>
                  <a:srgbClr val="000000"/>
                </a:solidFill>
                <a:latin typeface="Open Sauce"/>
              </a:rPr>
              <a:t>6. Microcontroller-Based Home Automation:</a:t>
            </a:r>
          </a:p>
          <a:p>
            <a:pPr>
              <a:lnSpc>
                <a:spcPts val="2859"/>
              </a:lnSpc>
              <a:spcBef>
                <a:spcPct val="0"/>
              </a:spcBef>
            </a:pPr>
            <a:r>
              <a:rPr lang="en-US" sz="2199">
                <a:solidFill>
                  <a:srgbClr val="000000"/>
                </a:solidFill>
                <a:latin typeface="Open Sauce"/>
              </a:rPr>
              <a:t>Tanenbaum, A. S. (2015). "Computer Networks and Internets." Publisher.</a:t>
            </a:r>
          </a:p>
          <a:p>
            <a:pPr>
              <a:lnSpc>
                <a:spcPts val="2859"/>
              </a:lnSpc>
              <a:spcBef>
                <a:spcPct val="0"/>
              </a:spcBef>
            </a:pPr>
            <a:r>
              <a:rPr lang="en-US" sz="2199">
                <a:solidFill>
                  <a:srgbClr val="000000"/>
                </a:solidFill>
                <a:latin typeface="Open Sauce"/>
              </a:rPr>
              <a:t>7. Hands-on Electronics and Microcontroller Projects:</a:t>
            </a:r>
          </a:p>
          <a:p>
            <a:pPr>
              <a:lnSpc>
                <a:spcPts val="2859"/>
              </a:lnSpc>
              <a:spcBef>
                <a:spcPct val="0"/>
              </a:spcBef>
            </a:pPr>
            <a:r>
              <a:rPr lang="en-US" sz="2199">
                <a:solidFill>
                  <a:srgbClr val="000000"/>
                </a:solidFill>
                <a:latin typeface="Open Sauce"/>
              </a:rPr>
              <a:t>Huang, C. Y. (2017). "Practical Electronics for Inventors." Publisher.</a:t>
            </a:r>
          </a:p>
          <a:p>
            <a:pPr>
              <a:lnSpc>
                <a:spcPts val="2859"/>
              </a:lnSpc>
              <a:spcBef>
                <a:spcPct val="0"/>
              </a:spcBef>
            </a:pPr>
            <a:r>
              <a:rPr lang="en-US" sz="2199">
                <a:solidFill>
                  <a:srgbClr val="000000"/>
                </a:solidFill>
                <a:latin typeface="Open Sauce"/>
              </a:rPr>
              <a:t>8. Collaborative Project Work:</a:t>
            </a:r>
          </a:p>
          <a:p>
            <a:pPr>
              <a:lnSpc>
                <a:spcPts val="2859"/>
              </a:lnSpc>
              <a:spcBef>
                <a:spcPct val="0"/>
              </a:spcBef>
            </a:pPr>
            <a:r>
              <a:rPr lang="en-US" sz="2199">
                <a:solidFill>
                  <a:srgbClr val="000000"/>
                </a:solidFill>
                <a:latin typeface="Open Sauce"/>
              </a:rPr>
              <a:t>Johnson, D. A., &amp; Johnson, R. T. (2019). "Cooperative Learning in the Classroom." Publisher.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DAFx_-XbZgY</dc:identifier>
  <dcterms:modified xsi:type="dcterms:W3CDTF">2011-08-01T06:04:30Z</dcterms:modified>
  <cp:revision>1</cp:revision>
  <dc:title>azamat sadykbek &amp; Ahmetov alniyaz</dc:title>
</cp:coreProperties>
</file>