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7" r:id="rId4"/>
    <p:sldId id="274" r:id="rId5"/>
    <p:sldId id="275" r:id="rId6"/>
    <p:sldId id="268" r:id="rId7"/>
    <p:sldId id="270" r:id="rId8"/>
    <p:sldId id="271" r:id="rId9"/>
    <p:sldId id="272" r:id="rId10"/>
    <p:sldId id="269" r:id="rId11"/>
    <p:sldId id="273" r:id="rId12"/>
    <p:sldId id="276" r:id="rId13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0728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536433" algn="l" defTabSz="10728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072866" algn="l" defTabSz="10728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609297" algn="l" defTabSz="10728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145731" algn="l" defTabSz="10728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682163" algn="l" defTabSz="10728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3218595" algn="l" defTabSz="10728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755028" algn="l" defTabSz="10728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4291462" algn="l" defTabSz="10728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at Ramazanov" initials="MR" lastIdx="10" clrIdx="0">
    <p:extLst>
      <p:ext uri="{19B8F6BF-5375-455C-9EA6-DF929625EA0E}">
        <p15:presenceInfo xmlns:p15="http://schemas.microsoft.com/office/powerpoint/2012/main" userId="Marat Ramazan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3109"/>
    <a:srgbClr val="CC00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2"/>
  </p:normalViewPr>
  <p:slideViewPr>
    <p:cSldViewPr snapToGrid="0">
      <p:cViewPr varScale="1">
        <p:scale>
          <a:sx n="84" d="100"/>
          <a:sy n="84" d="100"/>
        </p:scale>
        <p:origin x="120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072866" latinLnBrk="0">
      <a:defRPr sz="1200">
        <a:latin typeface="+mj-lt"/>
        <a:ea typeface="+mj-ea"/>
        <a:cs typeface="+mj-cs"/>
        <a:sym typeface="Calibri"/>
      </a:defRPr>
    </a:lvl1pPr>
    <a:lvl2pPr indent="228600" defTabSz="1072866" latinLnBrk="0">
      <a:defRPr sz="1200">
        <a:latin typeface="+mj-lt"/>
        <a:ea typeface="+mj-ea"/>
        <a:cs typeface="+mj-cs"/>
        <a:sym typeface="Calibri"/>
      </a:defRPr>
    </a:lvl2pPr>
    <a:lvl3pPr indent="457200" defTabSz="1072866" latinLnBrk="0">
      <a:defRPr sz="1200">
        <a:latin typeface="+mj-lt"/>
        <a:ea typeface="+mj-ea"/>
        <a:cs typeface="+mj-cs"/>
        <a:sym typeface="Calibri"/>
      </a:defRPr>
    </a:lvl3pPr>
    <a:lvl4pPr indent="685800" defTabSz="1072866" latinLnBrk="0">
      <a:defRPr sz="1200">
        <a:latin typeface="+mj-lt"/>
        <a:ea typeface="+mj-ea"/>
        <a:cs typeface="+mj-cs"/>
        <a:sym typeface="Calibri"/>
      </a:defRPr>
    </a:lvl4pPr>
    <a:lvl5pPr indent="914400" defTabSz="1072866" latinLnBrk="0">
      <a:defRPr sz="1200">
        <a:latin typeface="+mj-lt"/>
        <a:ea typeface="+mj-ea"/>
        <a:cs typeface="+mj-cs"/>
        <a:sym typeface="Calibri"/>
      </a:defRPr>
    </a:lvl5pPr>
    <a:lvl6pPr indent="1143000" defTabSz="1072866" latinLnBrk="0">
      <a:defRPr sz="1200">
        <a:latin typeface="+mj-lt"/>
        <a:ea typeface="+mj-ea"/>
        <a:cs typeface="+mj-cs"/>
        <a:sym typeface="Calibri"/>
      </a:defRPr>
    </a:lvl6pPr>
    <a:lvl7pPr indent="1371600" defTabSz="1072866" latinLnBrk="0">
      <a:defRPr sz="1200">
        <a:latin typeface="+mj-lt"/>
        <a:ea typeface="+mj-ea"/>
        <a:cs typeface="+mj-cs"/>
        <a:sym typeface="Calibri"/>
      </a:defRPr>
    </a:lvl7pPr>
    <a:lvl8pPr indent="1600200" defTabSz="1072866" latinLnBrk="0">
      <a:defRPr sz="1200">
        <a:latin typeface="+mj-lt"/>
        <a:ea typeface="+mj-ea"/>
        <a:cs typeface="+mj-cs"/>
        <a:sym typeface="Calibri"/>
      </a:defRPr>
    </a:lvl8pPr>
    <a:lvl9pPr indent="1828800" defTabSz="1072866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42950" y="1122362"/>
            <a:ext cx="84201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38250" y="3602037"/>
            <a:ext cx="74295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Рисунок 2" descr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25" y="0"/>
            <a:ext cx="971037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9249706" y="6151879"/>
            <a:ext cx="297915" cy="28194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>
                    <a:alpha val="40000"/>
                  </a:srgbClr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1" name="Текст"/>
          <p:cNvSpPr txBox="1">
            <a:spLocks noGrp="1"/>
          </p:cNvSpPr>
          <p:nvPr>
            <p:ph type="title" hasCustomPrompt="1"/>
          </p:nvPr>
        </p:nvSpPr>
        <p:spPr>
          <a:xfrm>
            <a:off x="712332" y="2469684"/>
            <a:ext cx="6206483" cy="618689"/>
          </a:xfrm>
          <a:prstGeom prst="rect">
            <a:avLst/>
          </a:prstGeom>
        </p:spPr>
        <p:txBody>
          <a:bodyPr anchor="t"/>
          <a:lstStyle>
            <a:lvl1pPr>
              <a:defRPr sz="4800" b="1">
                <a:solidFill>
                  <a:srgbClr val="00945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Текст</a:t>
            </a:r>
          </a:p>
        </p:txBody>
      </p:sp>
      <p:sp>
        <p:nvSpPr>
          <p:cNvPr id="102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12333" y="3252061"/>
            <a:ext cx="6123683" cy="388012"/>
          </a:xfrm>
          <a:prstGeom prst="rect">
            <a:avLst/>
          </a:prstGeom>
        </p:spPr>
        <p:txBody>
          <a:bodyPr anchor="ctr"/>
          <a:lstStyle>
            <a:lvl1pPr marL="0" indent="0" defTabSz="990569">
              <a:buSzTx/>
              <a:buFontTx/>
              <a:buNone/>
              <a:defRPr sz="2400">
                <a:latin typeface="Verdana"/>
                <a:ea typeface="Verdana"/>
                <a:cs typeface="Verdana"/>
                <a:sym typeface="Verdana"/>
              </a:defRPr>
            </a:lvl1pPr>
            <a:lvl2pPr marL="0" indent="495284" defTabSz="990569">
              <a:buSzTx/>
              <a:buFontTx/>
              <a:buNone/>
              <a:defRPr sz="2400">
                <a:latin typeface="Verdana"/>
                <a:ea typeface="Verdana"/>
                <a:cs typeface="Verdana"/>
                <a:sym typeface="Verdana"/>
              </a:defRPr>
            </a:lvl2pPr>
            <a:lvl3pPr marL="0" indent="990569" defTabSz="990569">
              <a:buSzTx/>
              <a:buFontTx/>
              <a:buNone/>
              <a:defRPr sz="2400">
                <a:latin typeface="Verdana"/>
                <a:ea typeface="Verdana"/>
                <a:cs typeface="Verdana"/>
                <a:sym typeface="Verdana"/>
              </a:defRPr>
            </a:lvl3pPr>
            <a:lvl4pPr marL="0" indent="1485853" defTabSz="990569">
              <a:buSzTx/>
              <a:buFontTx/>
              <a:buNone/>
              <a:defRPr sz="2400">
                <a:latin typeface="Verdana"/>
                <a:ea typeface="Verdana"/>
                <a:cs typeface="Verdana"/>
                <a:sym typeface="Verdana"/>
              </a:defRPr>
            </a:lvl4pPr>
            <a:lvl5pPr marL="0" indent="1981138" defTabSz="990569">
              <a:buSzTx/>
              <a:buFontTx/>
              <a:buNone/>
              <a:defRPr sz="24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Текст текст текст…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03" name="Рисунок 11" descr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81" y="6112326"/>
            <a:ext cx="1673023" cy="39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Заголовок"/>
          <p:cNvSpPr txBox="1">
            <a:spLocks noGrp="1"/>
          </p:cNvSpPr>
          <p:nvPr>
            <p:ph type="title" hasCustomPrompt="1"/>
          </p:nvPr>
        </p:nvSpPr>
        <p:spPr>
          <a:xfrm>
            <a:off x="446932" y="441808"/>
            <a:ext cx="8951068" cy="461434"/>
          </a:xfrm>
          <a:prstGeom prst="rect">
            <a:avLst/>
          </a:prstGeom>
        </p:spPr>
        <p:txBody>
          <a:bodyPr/>
          <a:lstStyle>
            <a:lvl1pPr>
              <a:defRPr sz="2200" b="1">
                <a:solidFill>
                  <a:srgbClr val="00945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Заголовок</a:t>
            </a:r>
          </a:p>
        </p:txBody>
      </p:sp>
      <p:sp>
        <p:nvSpPr>
          <p:cNvPr id="11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9249706" y="6151879"/>
            <a:ext cx="297915" cy="28194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>
                    <a:alpha val="40000"/>
                  </a:srgbClr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54884" y="1090574"/>
            <a:ext cx="8943117" cy="46434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indent="495284">
              <a:buSzTx/>
              <a:buFontTx/>
              <a:buNone/>
              <a:defRPr sz="16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indent="990569">
              <a:buSzTx/>
              <a:buFontTx/>
              <a:buNone/>
              <a:defRPr sz="16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indent="1485853">
              <a:buSzTx/>
              <a:buFontTx/>
              <a:buNone/>
              <a:defRPr sz="16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indent="1981138">
              <a:buSzTx/>
              <a:buFontTx/>
              <a:buNone/>
              <a:defRPr sz="16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113" name="Рисунок 8" descr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81" y="6112326"/>
            <a:ext cx="1673023" cy="39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Рисунок 2" descr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612" y="260009"/>
            <a:ext cx="3271388" cy="6337983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Имя Фамилия"/>
          <p:cNvSpPr txBox="1">
            <a:spLocks noGrp="1"/>
          </p:cNvSpPr>
          <p:nvPr>
            <p:ph type="title" hasCustomPrompt="1"/>
          </p:nvPr>
        </p:nvSpPr>
        <p:spPr>
          <a:xfrm>
            <a:off x="2450400" y="2571750"/>
            <a:ext cx="6535823" cy="723905"/>
          </a:xfrm>
          <a:prstGeom prst="rect">
            <a:avLst/>
          </a:prstGeom>
        </p:spPr>
        <p:txBody>
          <a:bodyPr/>
          <a:lstStyle>
            <a:lvl1pPr>
              <a:defRPr sz="34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Имя Фамилия</a:t>
            </a:r>
          </a:p>
        </p:txBody>
      </p:sp>
      <p:sp>
        <p:nvSpPr>
          <p:cNvPr id="122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50401" y="3302610"/>
            <a:ext cx="6535444" cy="38801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 b="1">
                <a:solidFill>
                  <a:srgbClr val="0B75B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indent="495284">
              <a:buSzTx/>
              <a:buFontTx/>
              <a:buNone/>
              <a:defRPr sz="1800" b="1">
                <a:solidFill>
                  <a:srgbClr val="0B75B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indent="990569">
              <a:buSzTx/>
              <a:buFontTx/>
              <a:buNone/>
              <a:defRPr sz="1800" b="1">
                <a:solidFill>
                  <a:srgbClr val="0B75B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indent="1485853">
              <a:buSzTx/>
              <a:buFontTx/>
              <a:buNone/>
              <a:defRPr sz="1800" b="1">
                <a:solidFill>
                  <a:srgbClr val="0B75B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indent="1981138">
              <a:buSzTx/>
              <a:buFontTx/>
              <a:buNone/>
              <a:defRPr sz="1800" b="1">
                <a:solidFill>
                  <a:srgbClr val="0B75BA"/>
                </a:solid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Должность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3" name="Текст 7"/>
          <p:cNvSpPr>
            <a:spLocks noGrp="1"/>
          </p:cNvSpPr>
          <p:nvPr>
            <p:ph type="body" sz="quarter" idx="21" hasCustomPrompt="1"/>
          </p:nvPr>
        </p:nvSpPr>
        <p:spPr>
          <a:xfrm>
            <a:off x="2450108" y="3697575"/>
            <a:ext cx="6535736" cy="406401"/>
          </a:xfrm>
          <a:prstGeom prst="rect">
            <a:avLst/>
          </a:prstGeom>
        </p:spPr>
        <p:txBody>
          <a:bodyPr/>
          <a:lstStyle>
            <a:lvl1pPr marL="0" indent="0" defTabSz="502920">
              <a:spcBef>
                <a:spcPts val="500"/>
              </a:spcBef>
              <a:buSzTx/>
              <a:buFontTx/>
              <a:buNone/>
              <a:defRPr sz="990"/>
            </a:lvl1pPr>
          </a:lstStyle>
          <a:p>
            <a:r>
              <a:t>8 800 000 00 00 
name@digitalleague.ru</a:t>
            </a:r>
          </a:p>
        </p:txBody>
      </p:sp>
      <p:pic>
        <p:nvPicPr>
          <p:cNvPr id="124" name="Рисунок 6" descr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11" y="6109758"/>
            <a:ext cx="1680229" cy="396978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75878" y="1709740"/>
            <a:ext cx="854392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75878" y="4589464"/>
            <a:ext cx="8543926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81037" y="1825625"/>
            <a:ext cx="4210051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82328" y="1681163"/>
            <a:ext cx="4190703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014912" y="1681163"/>
            <a:ext cx="421134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211339" y="987427"/>
            <a:ext cx="5014914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4211339" y="987427"/>
            <a:ext cx="5014914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81037" y="365127"/>
            <a:ext cx="8543926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3926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966339" y="6414761"/>
            <a:ext cx="258625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0728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536433" algn="r" defTabSz="10728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1072866" algn="r" defTabSz="10728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609297" algn="r" defTabSz="10728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2145731" algn="r" defTabSz="10728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682163" algn="r" defTabSz="10728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3218595" algn="r" defTabSz="10728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755028" algn="r" defTabSz="10728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4291462" algn="r" defTabSz="10728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3" descr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31" y="355669"/>
            <a:ext cx="8046140" cy="276916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Заголовок 2"/>
          <p:cNvSpPr txBox="1">
            <a:spLocks/>
          </p:cNvSpPr>
          <p:nvPr/>
        </p:nvSpPr>
        <p:spPr>
          <a:xfrm>
            <a:off x="794628" y="3426587"/>
            <a:ext cx="6206483" cy="618689"/>
          </a:xfrm>
          <a:prstGeom prst="rect">
            <a:avLst/>
          </a:prstGeom>
        </p:spPr>
        <p:txBody>
          <a:bodyPr/>
          <a:lstStyle>
            <a:lvl1pPr marL="0" marR="0" indent="0" algn="l" defTabSz="667512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4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4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RockFestService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4628" y="4347028"/>
            <a:ext cx="81388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Арсений Забара</a:t>
            </a:r>
          </a:p>
          <a:p>
            <a:pPr algn="r"/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Александр Демиров</a:t>
            </a:r>
          </a:p>
          <a:p>
            <a:pPr algn="r"/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Марат Рамазанов</a:t>
            </a:r>
          </a:p>
          <a:p>
            <a:pPr algn="r"/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Антон Тепляков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Заголовок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67512">
              <a:defRPr sz="3504"/>
            </a:lvl1pPr>
          </a:lstStyle>
          <a:p>
            <a:r>
              <a:rPr lang="ru-RU" dirty="0"/>
              <a:t>Схема </a:t>
            </a:r>
            <a:r>
              <a:rPr lang="ru-RU" dirty="0" smtClean="0"/>
              <a:t>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629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9249706" y="6151879"/>
            <a:ext cx="297915" cy="28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28" y="290134"/>
            <a:ext cx="7711768" cy="572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09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2728" y="2571750"/>
            <a:ext cx="7733495" cy="723905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377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Заголовок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7512">
              <a:defRPr sz="3504"/>
            </a:lvl1pPr>
          </a:lstStyle>
          <a:p>
            <a:r>
              <a:rPr lang="ru-RU" dirty="0"/>
              <a:t>Список компонентов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9249706" y="6151879"/>
            <a:ext cx="297915" cy="28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446933" y="441808"/>
            <a:ext cx="8951067" cy="461433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Декомпозиция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3" y="1164332"/>
            <a:ext cx="8836802" cy="394106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9249706" y="6151879"/>
            <a:ext cx="297915" cy="28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46933" y="441808"/>
            <a:ext cx="8951067" cy="461433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Схема сервисов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58" y="2176270"/>
            <a:ext cx="7408773" cy="207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550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9249706" y="6151879"/>
            <a:ext cx="297915" cy="28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46933" y="441808"/>
            <a:ext cx="8951067" cy="461433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Схема сервисов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27" y="1044211"/>
            <a:ext cx="7991078" cy="52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2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Заголовок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67512">
              <a:defRPr sz="3504"/>
            </a:lvl1pPr>
          </a:lstStyle>
          <a:p>
            <a:r>
              <a:rPr lang="ru-RU" dirty="0"/>
              <a:t>Описание </a:t>
            </a:r>
            <a:r>
              <a:rPr lang="ru-RU" dirty="0" smtClean="0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691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>
            <a:spLocks noGrp="1"/>
          </p:cNvSpPr>
          <p:nvPr>
            <p:ph type="title"/>
          </p:nvPr>
        </p:nvSpPr>
        <p:spPr>
          <a:xfrm>
            <a:off x="446933" y="441808"/>
            <a:ext cx="8951067" cy="46143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Pricing-Booking</a:t>
            </a:r>
            <a:endParaRPr dirty="0"/>
          </a:p>
        </p:txBody>
      </p:sp>
      <p:sp>
        <p:nvSpPr>
          <p:cNvPr id="180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9249706" y="6151879"/>
            <a:ext cx="297915" cy="28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217" y="307321"/>
            <a:ext cx="4765040" cy="244628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82353"/>
              </p:ext>
            </p:extLst>
          </p:nvPr>
        </p:nvGraphicFramePr>
        <p:xfrm>
          <a:off x="896110" y="2888092"/>
          <a:ext cx="8501890" cy="227076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73328">
                  <a:extLst>
                    <a:ext uri="{9D8B030D-6E8A-4147-A177-3AD203B41FA5}">
                      <a16:colId xmlns:a16="http://schemas.microsoft.com/office/drawing/2014/main" val="2393820485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312010"/>
                    </a:ext>
                  </a:extLst>
                </a:gridCol>
                <a:gridCol w="3451860">
                  <a:extLst>
                    <a:ext uri="{9D8B030D-6E8A-4147-A177-3AD203B41FA5}">
                      <a16:colId xmlns:a16="http://schemas.microsoft.com/office/drawing/2014/main" val="3207368502"/>
                    </a:ext>
                  </a:extLst>
                </a:gridCol>
                <a:gridCol w="1897380">
                  <a:extLst>
                    <a:ext uri="{9D8B030D-6E8A-4147-A177-3AD203B41FA5}">
                      <a16:colId xmlns:a16="http://schemas.microsoft.com/office/drawing/2014/main" val="2210453382"/>
                    </a:ext>
                  </a:extLst>
                </a:gridCol>
                <a:gridCol w="838202">
                  <a:extLst>
                    <a:ext uri="{9D8B030D-6E8A-4147-A177-3AD203B41FA5}">
                      <a16:colId xmlns:a16="http://schemas.microsoft.com/office/drawing/2014/main" val="4072467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85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Pricing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count_price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</a:t>
                      </a:r>
                      <a:r>
                        <a:rPr lang="en-US" sz="1600" baseline="0" dirty="0" smtClean="0"/>
                        <a:t> /events/date/category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 “result”:</a:t>
                      </a:r>
                      <a:r>
                        <a:rPr lang="en-US" sz="1600" baseline="0" dirty="0" smtClean="0"/>
                        <a:t> 2000 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Booking</a:t>
                      </a:r>
                      <a:endParaRPr lang="en-US" sz="1400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55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Pricing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increase_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tickets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PATCH </a:t>
                      </a:r>
                      <a:r>
                        <a:rPr lang="en-US" sz="1600" smtClean="0"/>
                        <a:t>/</a:t>
                      </a:r>
                      <a:r>
                        <a:rPr lang="en-US" sz="1600" baseline="0" smtClean="0"/>
                        <a:t>events/date/category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 “result”: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smtClean="0"/>
                        <a:t>“success” </a:t>
                      </a:r>
                      <a:r>
                        <a:rPr lang="en-US" sz="1600" baseline="0" dirty="0" smtClean="0"/>
                        <a:t>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Booking</a:t>
                      </a:r>
                      <a:endParaRPr lang="en-US" sz="1400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00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10728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Booking</a:t>
                      </a:r>
                      <a:endParaRPr lang="en-US" sz="14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>
                    <a:solidFill>
                      <a:srgbClr val="CC00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book_ticket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</a:tabLst>
                      </a:pPr>
                      <a:r>
                        <a:rPr lang="en-US" sz="16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Helvetica" pitchFamily="18"/>
                          <a:ea typeface="Helvetica" pitchFamily="2"/>
                          <a:cs typeface="Helvetica" pitchFamily="2"/>
                        </a:rPr>
                        <a:t>POST /bookings { date: 2012-12-12, “category”: “</a:t>
                      </a:r>
                      <a:r>
                        <a:rPr lang="en-US" sz="1600" b="0" i="0" u="none" strike="noStrike" kern="1200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Helvetica" pitchFamily="18"/>
                          <a:ea typeface="Helvetica" pitchFamily="2"/>
                          <a:cs typeface="Helvetica" pitchFamily="2"/>
                        </a:rPr>
                        <a:t>vip</a:t>
                      </a:r>
                      <a:r>
                        <a:rPr lang="en-US" sz="16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Helvetica" pitchFamily="18"/>
                          <a:ea typeface="Helvetica" pitchFamily="2"/>
                          <a:cs typeface="Helvetica" pitchFamily="2"/>
                        </a:rPr>
                        <a:t>”  }</a:t>
                      </a:r>
                      <a:endParaRPr lang="en-US" sz="1600" b="0" i="0" u="none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Helvetica" pitchFamily="18"/>
                        <a:ea typeface="Helvetica" pitchFamily="2"/>
                        <a:cs typeface="Helvetic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 “</a:t>
                      </a:r>
                      <a:r>
                        <a:rPr lang="en-US" sz="1600" dirty="0" err="1" smtClean="0"/>
                        <a:t>id_book</a:t>
                      </a:r>
                      <a:r>
                        <a:rPr lang="en-US" sz="1600" dirty="0" smtClean="0"/>
                        <a:t>”:</a:t>
                      </a:r>
                      <a:r>
                        <a:rPr lang="en-US" sz="1600" baseline="0" dirty="0" smtClean="0"/>
                        <a:t> 54 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</a:t>
                      </a:r>
                      <a:endParaRPr lang="en-US" sz="1400" dirty="0"/>
                    </a:p>
                  </a:txBody>
                  <a:tcPr>
                    <a:solidFill>
                      <a:srgbClr val="0070C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67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10728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Booking</a:t>
                      </a:r>
                      <a:endParaRPr lang="en-US" sz="14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>
                    <a:solidFill>
                      <a:srgbClr val="CC00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book_cancel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</a:tabLst>
                      </a:pPr>
                      <a:r>
                        <a:rPr lang="en-US" sz="16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Helvetica" pitchFamily="18"/>
                          <a:ea typeface="Helvetica" pitchFamily="2"/>
                          <a:cs typeface="Helvetica" pitchFamily="2"/>
                        </a:rPr>
                        <a:t>DELETE bookings/</a:t>
                      </a:r>
                      <a:r>
                        <a:rPr lang="en-US" sz="1600" b="0" i="0" u="none" strike="noStrike" kern="1200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Helvetica" pitchFamily="18"/>
                          <a:ea typeface="Helvetica" pitchFamily="2"/>
                          <a:cs typeface="Helvetica" pitchFamily="2"/>
                        </a:rPr>
                        <a:t>id_book</a:t>
                      </a:r>
                      <a:endParaRPr lang="en-US" sz="1600" b="0" i="0" u="none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Helvetica" pitchFamily="18"/>
                        <a:ea typeface="Helvetica" pitchFamily="2"/>
                        <a:cs typeface="Helvetic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{“</a:t>
                      </a:r>
                      <a:r>
                        <a:rPr lang="en-US" sz="1600" dirty="0" err="1" smtClean="0"/>
                        <a:t>deleted_id</a:t>
                      </a:r>
                      <a:r>
                        <a:rPr lang="en-US" sz="1600" dirty="0" smtClean="0"/>
                        <a:t>”:</a:t>
                      </a:r>
                      <a:r>
                        <a:rPr lang="en-US" sz="1600" baseline="0" dirty="0" smtClean="0"/>
                        <a:t> 54</a:t>
                      </a:r>
                      <a:r>
                        <a:rPr lang="en-US" sz="1600" dirty="0" smtClean="0"/>
                        <a:t> 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</a:t>
                      </a:r>
                      <a:endParaRPr lang="en-US" sz="1400" dirty="0"/>
                    </a:p>
                  </a:txBody>
                  <a:tcPr>
                    <a:solidFill>
                      <a:srgbClr val="0070C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76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141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>
            <a:spLocks noGrp="1"/>
          </p:cNvSpPr>
          <p:nvPr>
            <p:ph type="title"/>
          </p:nvPr>
        </p:nvSpPr>
        <p:spPr>
          <a:xfrm>
            <a:off x="446933" y="441808"/>
            <a:ext cx="8951067" cy="46143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Booking-Buying</a:t>
            </a:r>
            <a:endParaRPr dirty="0"/>
          </a:p>
        </p:txBody>
      </p:sp>
      <p:sp>
        <p:nvSpPr>
          <p:cNvPr id="180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9249706" y="6151879"/>
            <a:ext cx="297915" cy="28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82396"/>
              </p:ext>
            </p:extLst>
          </p:nvPr>
        </p:nvGraphicFramePr>
        <p:xfrm>
          <a:off x="809752" y="3198551"/>
          <a:ext cx="8501890" cy="2260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88568">
                  <a:extLst>
                    <a:ext uri="{9D8B030D-6E8A-4147-A177-3AD203B41FA5}">
                      <a16:colId xmlns:a16="http://schemas.microsoft.com/office/drawing/2014/main" val="2393820485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00312010"/>
                    </a:ext>
                  </a:extLst>
                </a:gridCol>
                <a:gridCol w="2339340">
                  <a:extLst>
                    <a:ext uri="{9D8B030D-6E8A-4147-A177-3AD203B41FA5}">
                      <a16:colId xmlns:a16="http://schemas.microsoft.com/office/drawing/2014/main" val="3207368502"/>
                    </a:ext>
                  </a:extLst>
                </a:gridCol>
                <a:gridCol w="3154680">
                  <a:extLst>
                    <a:ext uri="{9D8B030D-6E8A-4147-A177-3AD203B41FA5}">
                      <a16:colId xmlns:a16="http://schemas.microsoft.com/office/drawing/2014/main" val="2210453382"/>
                    </a:ext>
                  </a:extLst>
                </a:gridCol>
                <a:gridCol w="944882">
                  <a:extLst>
                    <a:ext uri="{9D8B030D-6E8A-4147-A177-3AD203B41FA5}">
                      <a16:colId xmlns:a16="http://schemas.microsoft.com/office/drawing/2014/main" val="4072467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85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Booking</a:t>
                      </a:r>
                      <a:endParaRPr lang="en-US" sz="1400" dirty="0"/>
                    </a:p>
                  </a:txBody>
                  <a:tcPr>
                    <a:solidFill>
                      <a:srgbClr val="CC00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find_book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</a:tabLst>
                      </a:pPr>
                      <a:r>
                        <a:rPr lang="en-US" sz="16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Helvetica" pitchFamily="18"/>
                          <a:ea typeface="Helvetica" pitchFamily="2"/>
                          <a:cs typeface="Helvetica" pitchFamily="2"/>
                        </a:rPr>
                        <a:t>PATCH /bookings/</a:t>
                      </a:r>
                      <a:r>
                        <a:rPr lang="en-US" sz="1600" b="0" i="0" u="none" strike="noStrike" kern="1200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Helvetica" pitchFamily="18"/>
                          <a:ea typeface="Helvetica" pitchFamily="2"/>
                          <a:cs typeface="Helvetica" pitchFamily="2"/>
                        </a:rPr>
                        <a:t>id_book</a:t>
                      </a:r>
                      <a:r>
                        <a:rPr lang="en-US" sz="16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Helvetica" pitchFamily="18"/>
                          <a:ea typeface="Helvetica" pitchFamily="2"/>
                          <a:cs typeface="Helvetica" pitchFamily="2"/>
                        </a:rPr>
                        <a:t> { “status”: "bought"}</a:t>
                      </a:r>
                      <a:endParaRPr lang="en-US" sz="1600" b="0" i="0" u="none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Helvetica" pitchFamily="18"/>
                        <a:ea typeface="Helvetica" pitchFamily="2"/>
                        <a:cs typeface="Helvetic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JSON</a:t>
                      </a:r>
                    </a:p>
                    <a:p>
                      <a:r>
                        <a:rPr lang="en-US" sz="1600" dirty="0" smtClean="0"/>
                        <a:t>{ “id_book”:123, category: "</a:t>
                      </a:r>
                      <a:r>
                        <a:rPr lang="en-US" sz="1600" dirty="0" err="1" smtClean="0"/>
                        <a:t>vip</a:t>
                      </a:r>
                      <a:r>
                        <a:rPr lang="en-US" sz="1600" dirty="0" smtClean="0"/>
                        <a:t>", date: </a:t>
                      </a:r>
                      <a:r>
                        <a:rPr lang="ru-RU" sz="16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Mon Jun 02</a:t>
                      </a:r>
                      <a:r>
                        <a:rPr lang="en-US" sz="1600" dirty="0" smtClean="0"/>
                        <a:t>, “price”: 2000, “status”: “bought” 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Buying</a:t>
                      </a:r>
                      <a:endParaRPr lang="en-US" sz="1400" dirty="0"/>
                    </a:p>
                  </a:txBody>
                  <a:tcPr>
                    <a:solidFill>
                      <a:srgbClr val="00B05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00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Buying</a:t>
                      </a:r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buy_ticket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POST /</a:t>
                      </a:r>
                      <a:r>
                        <a:rPr lang="en-US" sz="1600" dirty="0" err="1" smtClean="0"/>
                        <a:t>buy_ticket</a:t>
                      </a:r>
                      <a:r>
                        <a:rPr lang="en-US" sz="1600" dirty="0" smtClean="0"/>
                        <a:t> { “</a:t>
                      </a:r>
                      <a:r>
                        <a:rPr lang="en-US" sz="1600" dirty="0" err="1" smtClean="0"/>
                        <a:t>id_guest</a:t>
                      </a:r>
                      <a:r>
                        <a:rPr lang="en-US" sz="1600" dirty="0" smtClean="0"/>
                        <a:t>” }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Render: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User_data_form</a:t>
                      </a:r>
                      <a:endParaRPr lang="en-US" sz="1600" baseline="0" dirty="0" smtClean="0"/>
                    </a:p>
                    <a:p>
                      <a:pPr marL="0" marR="0" lvl="0" indent="0" algn="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err="1" smtClean="0"/>
                        <a:t>Redirect_to</a:t>
                      </a:r>
                      <a:r>
                        <a:rPr lang="en-US" sz="1600" baseline="0" dirty="0" smtClean="0"/>
                        <a:t>: </a:t>
                      </a:r>
                      <a:r>
                        <a:rPr lang="en-US" sz="1600" dirty="0" smtClean="0"/>
                        <a:t>Payment terminal</a:t>
                      </a:r>
                    </a:p>
                    <a:p>
                      <a:r>
                        <a:rPr lang="en-US" sz="1600" dirty="0" smtClean="0"/>
                        <a:t>{ “</a:t>
                      </a:r>
                      <a:r>
                        <a:rPr lang="en-US" sz="1600" dirty="0" err="1" smtClean="0"/>
                        <a:t>id_guest</a:t>
                      </a:r>
                      <a:r>
                        <a:rPr lang="en-US" sz="1600" dirty="0" smtClean="0"/>
                        <a:t>”:</a:t>
                      </a:r>
                      <a:r>
                        <a:rPr lang="en-US" sz="1600" baseline="0" dirty="0" smtClean="0"/>
                        <a:t> 23 }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6801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88" y="573867"/>
            <a:ext cx="3882109" cy="217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63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>
            <a:spLocks noGrp="1"/>
          </p:cNvSpPr>
          <p:nvPr>
            <p:ph type="title"/>
          </p:nvPr>
        </p:nvSpPr>
        <p:spPr>
          <a:xfrm>
            <a:off x="446933" y="441808"/>
            <a:ext cx="8951067" cy="46143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Buying-Logging</a:t>
            </a:r>
            <a:endParaRPr dirty="0"/>
          </a:p>
        </p:txBody>
      </p:sp>
      <p:sp>
        <p:nvSpPr>
          <p:cNvPr id="180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9249706" y="6151879"/>
            <a:ext cx="297915" cy="28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992762"/>
              </p:ext>
            </p:extLst>
          </p:nvPr>
        </p:nvGraphicFramePr>
        <p:xfrm>
          <a:off x="809752" y="3162300"/>
          <a:ext cx="8501890" cy="28346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393820485"/>
                    </a:ext>
                  </a:extLst>
                </a:gridCol>
                <a:gridCol w="1313688">
                  <a:extLst>
                    <a:ext uri="{9D8B030D-6E8A-4147-A177-3AD203B41FA5}">
                      <a16:colId xmlns:a16="http://schemas.microsoft.com/office/drawing/2014/main" val="20031201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07368502"/>
                    </a:ext>
                  </a:extLst>
                </a:gridCol>
                <a:gridCol w="3947160">
                  <a:extLst>
                    <a:ext uri="{9D8B030D-6E8A-4147-A177-3AD203B41FA5}">
                      <a16:colId xmlns:a16="http://schemas.microsoft.com/office/drawing/2014/main" val="2210453382"/>
                    </a:ext>
                  </a:extLst>
                </a:gridCol>
                <a:gridCol w="853442">
                  <a:extLst>
                    <a:ext uri="{9D8B030D-6E8A-4147-A177-3AD203B41FA5}">
                      <a16:colId xmlns:a16="http://schemas.microsoft.com/office/drawing/2014/main" val="40724673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85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10728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Buying</a:t>
                      </a:r>
                      <a:endParaRPr lang="en-US" sz="14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>
                    <a:solidFill>
                      <a:srgbClr val="00B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0728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 err="1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check_ticket</a:t>
                      </a:r>
                      <a:endParaRPr lang="en-US" sz="14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10728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GET /</a:t>
                      </a:r>
                      <a:r>
                        <a:rPr lang="en-US" sz="1600" b="0" i="0" u="none" strike="noStrike" cap="none" spc="0" baseline="0" dirty="0" err="1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check_ticket</a:t>
                      </a:r>
                      <a:r>
                        <a:rPr lang="en-US" sz="16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?</a:t>
                      </a:r>
                      <a:br>
                        <a:rPr lang="en-US" sz="16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</a:br>
                      <a:r>
                        <a:rPr lang="en-US" sz="1600" b="0" i="0" u="none" strike="noStrike" cap="none" spc="0" baseline="0" dirty="0" err="1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id_ticket</a:t>
                      </a:r>
                      <a:r>
                        <a:rPr lang="en-US" sz="16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=678</a:t>
                      </a:r>
                      <a:endParaRPr lang="en-US" sz="16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10728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JSON</a:t>
                      </a:r>
                    </a:p>
                    <a:p>
                      <a:pPr marL="0" marR="0" indent="0" algn="r" defTabSz="10728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{ “result”: true, “</a:t>
                      </a:r>
                      <a:r>
                        <a:rPr lang="en-US" sz="1400" b="0" i="0" u="none" strike="noStrike" cap="none" spc="0" baseline="0" dirty="0" err="1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id_ticket</a:t>
                      </a: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”: 678, “category”: "</a:t>
                      </a:r>
                      <a:r>
                        <a:rPr lang="en-US" sz="1400" b="0" i="0" u="none" strike="noStrike" cap="none" spc="0" baseline="0" dirty="0" err="1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vip</a:t>
                      </a: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", “</a:t>
                      </a:r>
                      <a:r>
                        <a:rPr lang="en-US" sz="1400" b="0" i="0" u="none" strike="noStrike" cap="none" spc="0" baseline="0" dirty="0" err="1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doc_type</a:t>
                      </a: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”: "passport", “</a:t>
                      </a:r>
                      <a:r>
                        <a:rPr lang="en-US" sz="1400" b="0" i="0" u="none" strike="noStrike" cap="none" spc="0" baseline="0" dirty="0" err="1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doc_num</a:t>
                      </a: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”: “214003”, “date”: </a:t>
                      </a:r>
                      <a:r>
                        <a:rPr lang="ru-RU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Mon Jun 02 </a:t>
                      </a: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sz="16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} </a:t>
                      </a:r>
                      <a:endParaRPr lang="en-US" sz="16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10728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Logging</a:t>
                      </a:r>
                      <a:endParaRPr lang="en-US" sz="14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009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10728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Logging</a:t>
                      </a:r>
                      <a:endParaRPr lang="en-US" sz="14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0728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enter</a:t>
                      </a:r>
                      <a:endParaRPr lang="en-US" sz="14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10728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GET /enter?</a:t>
                      </a:r>
                    </a:p>
                    <a:p>
                      <a:pPr marL="0" marR="0" indent="0" algn="r" defTabSz="10728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dirty="0" err="1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id_ticket</a:t>
                      </a:r>
                      <a:r>
                        <a:rPr lang="en-US" sz="16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=678</a:t>
                      </a:r>
                      <a:endParaRPr lang="en-US" sz="16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10728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{ “</a:t>
                      </a:r>
                      <a:r>
                        <a:rPr lang="en-US" sz="1600" b="0" i="0" u="none" strike="noStrike" cap="none" spc="0" baseline="0" dirty="0" err="1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id_ticket</a:t>
                      </a:r>
                      <a:r>
                        <a:rPr lang="en-US" sz="16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”: 678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10728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User</a:t>
                      </a:r>
                      <a:endParaRPr lang="en-US" sz="14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43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10728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Logging</a:t>
                      </a:r>
                      <a:endParaRPr lang="en-US" sz="14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0728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index</a:t>
                      </a:r>
                      <a:endParaRPr lang="en-US" sz="14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GET /logs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r" defTabSz="10728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JSON</a:t>
                      </a:r>
                    </a:p>
                    <a:p>
                      <a:pPr marL="0" marR="0" indent="0" algn="r" defTabSz="10728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{</a:t>
                      </a: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“</a:t>
                      </a:r>
                      <a:r>
                        <a:rPr lang="ru-RU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id</a:t>
                      </a: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”</a:t>
                      </a:r>
                      <a:r>
                        <a:rPr lang="ru-RU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: 1, </a:t>
                      </a: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“</a:t>
                      </a:r>
                      <a:r>
                        <a:rPr lang="ru-RU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id_ticket</a:t>
                      </a: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”</a:t>
                      </a:r>
                      <a:r>
                        <a:rPr lang="ru-RU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: 12, </a:t>
                      </a: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“</a:t>
                      </a:r>
                      <a:r>
                        <a:rPr lang="ru-RU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date_time</a:t>
                      </a: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”</a:t>
                      </a:r>
                      <a:r>
                        <a:rPr lang="ru-RU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: Mon Jun 02 12:15:36, name: </a:t>
                      </a: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“</a:t>
                      </a:r>
                      <a:r>
                        <a:rPr lang="ru-RU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Anton“, type: „entering“, result: true}</a:t>
                      </a: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r" defTabSz="10728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User</a:t>
                      </a:r>
                      <a:r>
                        <a:rPr lang="ru-RU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(admin)</a:t>
                      </a:r>
                      <a:endParaRPr lang="en-US" sz="14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77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10728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Logging</a:t>
                      </a:r>
                      <a:endParaRPr lang="en-US" sz="14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0728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show</a:t>
                      </a:r>
                      <a:endParaRPr lang="en-US" sz="14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GET /logs</a:t>
                      </a:r>
                      <a:r>
                        <a:rPr lang="en-US" sz="1600" b="0" i="0" u="none" strike="noStrike" cap="none" spc="0" baseline="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/1</a:t>
                      </a:r>
                      <a:endParaRPr lang="ru-RU" sz="1600" b="0" i="0" u="none" strike="noStrike" cap="none" spc="0" baseline="0" dirty="0" smtClean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r" defTabSz="10728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4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1742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478" y="154789"/>
            <a:ext cx="3946604" cy="29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99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07286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07286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07286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07286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292</Words>
  <Application>Microsoft Office PowerPoint</Application>
  <PresentationFormat>A4 Paper (210x297 mm)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Verdana</vt:lpstr>
      <vt:lpstr>Office Theme</vt:lpstr>
      <vt:lpstr>PowerPoint Presentation</vt:lpstr>
      <vt:lpstr>Список компонентов</vt:lpstr>
      <vt:lpstr>Декомпозиция</vt:lpstr>
      <vt:lpstr>Схема сервисов</vt:lpstr>
      <vt:lpstr>Схема сервисов</vt:lpstr>
      <vt:lpstr>Описание API</vt:lpstr>
      <vt:lpstr>Pricing-Booking</vt:lpstr>
      <vt:lpstr>Booking-Buying</vt:lpstr>
      <vt:lpstr>Buying-Logging</vt:lpstr>
      <vt:lpstr>Схема БД</vt:lpstr>
      <vt:lpstr>PowerPoint Presentation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sadzax</dc:creator>
  <cp:lastModifiedBy>Marat Ramazanov</cp:lastModifiedBy>
  <cp:revision>73</cp:revision>
  <dcterms:modified xsi:type="dcterms:W3CDTF">2023-10-18T16:40:27Z</dcterms:modified>
</cp:coreProperties>
</file>