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sldIdLst>
    <p:sldId id="294" r:id="rId2"/>
    <p:sldId id="311" r:id="rId3"/>
    <p:sldId id="319" r:id="rId4"/>
    <p:sldId id="395" r:id="rId5"/>
    <p:sldId id="364" r:id="rId6"/>
    <p:sldId id="404" r:id="rId7"/>
    <p:sldId id="367" r:id="rId8"/>
    <p:sldId id="375" r:id="rId9"/>
    <p:sldId id="394" r:id="rId10"/>
    <p:sldId id="380" r:id="rId11"/>
    <p:sldId id="381" r:id="rId12"/>
    <p:sldId id="382" r:id="rId13"/>
    <p:sldId id="383" r:id="rId14"/>
    <p:sldId id="384" r:id="rId15"/>
    <p:sldId id="385" r:id="rId16"/>
    <p:sldId id="386" r:id="rId17"/>
    <p:sldId id="387" r:id="rId18"/>
    <p:sldId id="392" r:id="rId19"/>
    <p:sldId id="389" r:id="rId20"/>
    <p:sldId id="393" r:id="rId21"/>
    <p:sldId id="388" r:id="rId22"/>
    <p:sldId id="397" r:id="rId23"/>
    <p:sldId id="400" r:id="rId24"/>
    <p:sldId id="403" r:id="rId25"/>
    <p:sldId id="401" r:id="rId26"/>
    <p:sldId id="405" r:id="rId27"/>
    <p:sldId id="406" r:id="rId28"/>
    <p:sldId id="402" r:id="rId29"/>
    <p:sldId id="407" r:id="rId30"/>
    <p:sldId id="409" r:id="rId31"/>
    <p:sldId id="410" r:id="rId32"/>
    <p:sldId id="408" r:id="rId33"/>
    <p:sldId id="411" r:id="rId34"/>
    <p:sldId id="412" r:id="rId35"/>
    <p:sldId id="413" r:id="rId36"/>
    <p:sldId id="361" r:id="rId37"/>
    <p:sldId id="377" r:id="rId38"/>
    <p:sldId id="379" r:id="rId39"/>
  </p:sldIdLst>
  <p:sldSz cx="9144000" cy="6858000" type="screen4x3"/>
  <p:notesSz cx="7102475" cy="89916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9" autoAdjust="0"/>
    <p:restoredTop sz="94224" autoAdjust="0"/>
  </p:normalViewPr>
  <p:slideViewPr>
    <p:cSldViewPr>
      <p:cViewPr varScale="1">
        <p:scale>
          <a:sx n="24" d="100"/>
          <a:sy n="24" d="100"/>
        </p:scale>
        <p:origin x="555" y="15"/>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4024313" y="0"/>
            <a:ext cx="3078162"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7738" y="4270375"/>
            <a:ext cx="520700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542338"/>
            <a:ext cx="3078163" cy="449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4024313" y="8542338"/>
            <a:ext cx="3078162" cy="449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A193A8A-2A42-4C5D-8362-62215BB3A473}" type="slidenum">
              <a:rPr lang="en-US"/>
              <a:pPr>
                <a:defRPr/>
              </a:pPr>
              <a:t>‹#›</a:t>
            </a:fld>
            <a:endParaRPr lang="en-US"/>
          </a:p>
        </p:txBody>
      </p:sp>
    </p:spTree>
    <p:extLst>
      <p:ext uri="{BB962C8B-B14F-4D97-AF65-F5344CB8AC3E}">
        <p14:creationId xmlns:p14="http://schemas.microsoft.com/office/powerpoint/2010/main" val="2010808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smtClean="0"/>
          </a:p>
        </p:txBody>
      </p:sp>
      <p:sp>
        <p:nvSpPr>
          <p:cNvPr id="16388" name="Slide Number Placeholder 3"/>
          <p:cNvSpPr>
            <a:spLocks noGrp="1"/>
          </p:cNvSpPr>
          <p:nvPr>
            <p:ph type="sldNum" sz="quarter" idx="5"/>
          </p:nvPr>
        </p:nvSpPr>
        <p:spPr>
          <a:noFill/>
        </p:spPr>
        <p:txBody>
          <a:bodyPr/>
          <a:lstStyle/>
          <a:p>
            <a:fld id="{B063E587-19C9-4879-817C-31B6721560A5}" type="slidenum">
              <a:rPr lang="en-US" smtClean="0"/>
              <a:pPr/>
              <a:t>1</a:t>
            </a:fld>
            <a:endParaRPr lang="en-US" smtClean="0"/>
          </a:p>
        </p:txBody>
      </p:sp>
    </p:spTree>
    <p:extLst>
      <p:ext uri="{BB962C8B-B14F-4D97-AF65-F5344CB8AC3E}">
        <p14:creationId xmlns:p14="http://schemas.microsoft.com/office/powerpoint/2010/main" val="418257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p>
        </p:txBody>
      </p:sp>
      <p:sp>
        <p:nvSpPr>
          <p:cNvPr id="26628" name="Slide Number Placeholder 3"/>
          <p:cNvSpPr>
            <a:spLocks noGrp="1"/>
          </p:cNvSpPr>
          <p:nvPr>
            <p:ph type="sldNum" sz="quarter" idx="5"/>
          </p:nvPr>
        </p:nvSpPr>
        <p:spPr>
          <a:noFill/>
        </p:spPr>
        <p:txBody>
          <a:bodyPr/>
          <a:lstStyle/>
          <a:p>
            <a:fld id="{42E00294-B244-402D-BBF5-8DEE6C1F45AE}" type="slidenum">
              <a:rPr lang="en-US" smtClean="0"/>
              <a:pPr/>
              <a:t>2</a:t>
            </a:fld>
            <a:endParaRPr lang="en-US" smtClean="0"/>
          </a:p>
        </p:txBody>
      </p:sp>
    </p:spTree>
    <p:extLst>
      <p:ext uri="{BB962C8B-B14F-4D97-AF65-F5344CB8AC3E}">
        <p14:creationId xmlns:p14="http://schemas.microsoft.com/office/powerpoint/2010/main" val="259490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dirty="0" smtClean="0"/>
          </a:p>
        </p:txBody>
      </p:sp>
      <p:sp>
        <p:nvSpPr>
          <p:cNvPr id="17412" name="Slide Number Placeholder 3"/>
          <p:cNvSpPr>
            <a:spLocks noGrp="1"/>
          </p:cNvSpPr>
          <p:nvPr>
            <p:ph type="sldNum" sz="quarter" idx="5"/>
          </p:nvPr>
        </p:nvSpPr>
        <p:spPr>
          <a:noFill/>
        </p:spPr>
        <p:txBody>
          <a:bodyPr/>
          <a:lstStyle/>
          <a:p>
            <a:fld id="{E0118E9E-F11C-4B59-A16C-4199AEFF1B26}" type="slidenum">
              <a:rPr lang="en-US" smtClean="0"/>
              <a:pPr/>
              <a:t>3</a:t>
            </a:fld>
            <a:endParaRPr lang="en-US" smtClean="0"/>
          </a:p>
        </p:txBody>
      </p:sp>
    </p:spTree>
    <p:extLst>
      <p:ext uri="{BB962C8B-B14F-4D97-AF65-F5344CB8AC3E}">
        <p14:creationId xmlns:p14="http://schemas.microsoft.com/office/powerpoint/2010/main" val="3534679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1181100" y="4270375"/>
            <a:ext cx="4740275" cy="4048125"/>
          </a:xfrm>
          <a:noFill/>
          <a:ln/>
        </p:spPr>
        <p:txBody>
          <a:bodyPr lIns="91375" tIns="45688" rIns="91375" bIns="45688"/>
          <a:lstStyle/>
          <a:p>
            <a:endParaRPr lang="en-US" smtClean="0">
              <a:latin typeface="Arial" charset="0"/>
            </a:endParaRPr>
          </a:p>
        </p:txBody>
      </p:sp>
    </p:spTree>
    <p:extLst>
      <p:ext uri="{BB962C8B-B14F-4D97-AF65-F5344CB8AC3E}">
        <p14:creationId xmlns:p14="http://schemas.microsoft.com/office/powerpoint/2010/main" val="2694422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58F0611D-FC73-4B50-93C7-858EE329BE8B}" type="slidenum">
              <a:rPr lang="en-US" smtClean="0"/>
              <a:pPr/>
              <a:t>7</a:t>
            </a:fld>
            <a:endParaRPr lang="en-US" smtClean="0"/>
          </a:p>
        </p:txBody>
      </p:sp>
    </p:spTree>
    <p:extLst>
      <p:ext uri="{BB962C8B-B14F-4D97-AF65-F5344CB8AC3E}">
        <p14:creationId xmlns:p14="http://schemas.microsoft.com/office/powerpoint/2010/main" val="167268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A193A8A-2A42-4C5D-8362-62215BB3A473}" type="slidenum">
              <a:rPr lang="en-US" smtClean="0"/>
              <a:pPr>
                <a:defRPr/>
              </a:pPr>
              <a:t>15</a:t>
            </a:fld>
            <a:endParaRPr lang="en-US"/>
          </a:p>
        </p:txBody>
      </p:sp>
    </p:spTree>
    <p:extLst>
      <p:ext uri="{BB962C8B-B14F-4D97-AF65-F5344CB8AC3E}">
        <p14:creationId xmlns:p14="http://schemas.microsoft.com/office/powerpoint/2010/main" val="227133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p>
        </p:txBody>
      </p:sp>
      <p:sp>
        <p:nvSpPr>
          <p:cNvPr id="28676" name="Slide Number Placeholder 3"/>
          <p:cNvSpPr>
            <a:spLocks noGrp="1"/>
          </p:cNvSpPr>
          <p:nvPr>
            <p:ph type="sldNum" sz="quarter" idx="5"/>
          </p:nvPr>
        </p:nvSpPr>
        <p:spPr>
          <a:noFill/>
        </p:spPr>
        <p:txBody>
          <a:bodyPr/>
          <a:lstStyle/>
          <a:p>
            <a:fld id="{EEBB322F-123F-4FF8-8430-926F124C54F4}" type="slidenum">
              <a:rPr lang="en-US" smtClean="0"/>
              <a:pPr/>
              <a:t>36</a:t>
            </a:fld>
            <a:endParaRPr lang="en-US" smtClean="0"/>
          </a:p>
        </p:txBody>
      </p:sp>
    </p:spTree>
    <p:extLst>
      <p:ext uri="{BB962C8B-B14F-4D97-AF65-F5344CB8AC3E}">
        <p14:creationId xmlns:p14="http://schemas.microsoft.com/office/powerpoint/2010/main" val="304222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CDF3C6-3188-4C4B-B833-E266F7EA4D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04165C-BA75-4AE7-976D-E12AA18E5D2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B0B288-0F5C-44B7-9483-2370F0F2DBA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A91541-BC4C-405B-9B73-A94440F1184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81256C-CCC0-4732-BF21-EAFEA1E91C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621596-227D-4790-B345-4F244DCD0EE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720AE92-A18A-4C43-9F20-9B724831ABC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4CC323-7DED-46BE-814B-A1F52766AAD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4994C69-0259-4E7A-A74D-83510490BB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10160A-C304-40B0-AB84-E4CD11ADB42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10D21-E201-45F3-9BF0-B39846ACC1B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D1A6603-A891-4060-8205-3B3E988A2FF6}" type="slidenum">
              <a:rPr lang="en-US"/>
              <a:pPr>
                <a:defRPr/>
              </a:pPr>
              <a:t>‹#›</a:t>
            </a:fld>
            <a:endParaRPr lang="en-US"/>
          </a:p>
        </p:txBody>
      </p:sp>
      <p:pic>
        <p:nvPicPr>
          <p:cNvPr id="1031" name="Picture 46" descr="aadl-logo"/>
          <p:cNvPicPr>
            <a:picLocks noChangeAspect="1" noChangeArrowheads="1"/>
          </p:cNvPicPr>
          <p:nvPr userDrawn="1"/>
        </p:nvPicPr>
        <p:blipFill>
          <a:blip r:embed="rId13" cstate="print"/>
          <a:srcRect/>
          <a:stretch>
            <a:fillRect/>
          </a:stretch>
        </p:blipFill>
        <p:spPr bwMode="auto">
          <a:xfrm>
            <a:off x="228600" y="6400800"/>
            <a:ext cx="125730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52600"/>
            <a:ext cx="7772400" cy="1143000"/>
          </a:xfrm>
        </p:spPr>
        <p:txBody>
          <a:bodyPr/>
          <a:lstStyle/>
          <a:p>
            <a:r>
              <a:rPr lang="en-US" dirty="0" smtClean="0"/>
              <a:t>SAE Architecture Analysis and Design Language </a:t>
            </a:r>
          </a:p>
        </p:txBody>
      </p:sp>
      <p:sp>
        <p:nvSpPr>
          <p:cNvPr id="2051" name="Rectangle 3"/>
          <p:cNvSpPr>
            <a:spLocks noGrp="1" noChangeArrowheads="1"/>
          </p:cNvSpPr>
          <p:nvPr>
            <p:ph type="subTitle" idx="1"/>
          </p:nvPr>
        </p:nvSpPr>
        <p:spPr>
          <a:xfrm>
            <a:off x="1371600" y="3886200"/>
            <a:ext cx="6629400" cy="1752600"/>
          </a:xfrm>
        </p:spPr>
        <p:txBody>
          <a:bodyPr/>
          <a:lstStyle/>
          <a:p>
            <a:r>
              <a:rPr lang="en-US" dirty="0" smtClean="0"/>
              <a:t>AS-2C AADL Subcommittee Meeting</a:t>
            </a:r>
          </a:p>
          <a:p>
            <a:r>
              <a:rPr lang="en-US" dirty="0" smtClean="0"/>
              <a:t>Jan 25-27, 2016</a:t>
            </a:r>
          </a:p>
          <a:p>
            <a:r>
              <a:rPr lang="en-US" dirty="0" smtClean="0"/>
              <a:t>Toulouse, France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552676654"/>
              </p:ext>
            </p:extLst>
          </p:nvPr>
        </p:nvGraphicFramePr>
        <p:xfrm>
          <a:off x="152400" y="914398"/>
          <a:ext cx="8610602" cy="5530911"/>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Check with Thierry on 653 update (answer - part 4 should be incorporated, part 1 has been updated,</a:t>
                      </a:r>
                      <a:r>
                        <a:rPr lang="en-US" baseline="0" dirty="0" smtClean="0"/>
                        <a:t> later part 5 on multi core) (interest in adding health monitoring (Etienne), more dynamic parts)</a:t>
                      </a:r>
                      <a:endParaRPr lang="en-US" dirty="0"/>
                    </a:p>
                  </a:txBody>
                  <a:tcPr/>
                </a:tc>
                <a:tc>
                  <a:txBody>
                    <a:bodyPr/>
                    <a:lstStyle/>
                    <a:p>
                      <a:r>
                        <a:rPr lang="en-US" dirty="0" smtClean="0"/>
                        <a:t>3/13</a:t>
                      </a:r>
                    </a:p>
                    <a:p>
                      <a:endParaRPr lang="en-US" dirty="0" smtClean="0"/>
                    </a:p>
                    <a:p>
                      <a:endParaRPr lang="en-US" dirty="0" smtClean="0"/>
                    </a:p>
                    <a:p>
                      <a:endParaRPr lang="en-US" dirty="0"/>
                    </a:p>
                  </a:txBody>
                  <a:tcPr/>
                </a:tc>
                <a:tc>
                  <a:txBody>
                    <a:bodyPr/>
                    <a:lstStyle/>
                    <a:p>
                      <a:r>
                        <a:rPr lang="en-US" dirty="0" smtClean="0"/>
                        <a:t>BAL</a:t>
                      </a:r>
                    </a:p>
                    <a:p>
                      <a:endParaRPr lang="en-US" dirty="0" smtClean="0"/>
                    </a:p>
                    <a:p>
                      <a:endParaRPr lang="en-US" dirty="0" smtClean="0"/>
                    </a:p>
                    <a:p>
                      <a:endParaRPr lang="en-US" dirty="0"/>
                    </a:p>
                  </a:txBody>
                  <a:tcPr/>
                </a:tc>
                <a:tc>
                  <a:txBody>
                    <a:bodyPr/>
                    <a:lstStyle/>
                    <a:p>
                      <a:r>
                        <a:rPr lang="en-US" dirty="0" smtClean="0"/>
                        <a:t>X</a:t>
                      </a:r>
                      <a:endParaRPr lang="en-US" dirty="0"/>
                    </a:p>
                  </a:txBody>
                  <a:tcPr/>
                </a:tc>
              </a:tr>
              <a:tr h="767365">
                <a:tc>
                  <a:txBody>
                    <a:bodyPr/>
                    <a:lstStyle/>
                    <a:p>
                      <a:r>
                        <a:rPr lang="en-US" dirty="0" smtClean="0"/>
                        <a:t>Schedule with Frank for Stephen Presenting (Cheddar, 653</a:t>
                      </a:r>
                      <a:r>
                        <a:rPr lang="en-US" baseline="0" dirty="0" smtClean="0"/>
                        <a:t> scheduling, patterns, subsets, multi-core)</a:t>
                      </a:r>
                      <a:endParaRPr lang="en-US" dirty="0"/>
                    </a:p>
                  </a:txBody>
                  <a:tcPr/>
                </a:tc>
                <a:tc>
                  <a:txBody>
                    <a:bodyPr/>
                    <a:lstStyle/>
                    <a:p>
                      <a:r>
                        <a:rPr lang="en-US" dirty="0" smtClean="0"/>
                        <a:t>3/13</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r h="510888">
                <a:tc>
                  <a:txBody>
                    <a:bodyPr/>
                    <a:lstStyle/>
                    <a:p>
                      <a:r>
                        <a:rPr lang="en-US" dirty="0" smtClean="0"/>
                        <a:t>Track Analysis updates in AADL Inspector</a:t>
                      </a:r>
                      <a:endParaRPr lang="en-US" dirty="0"/>
                    </a:p>
                  </a:txBody>
                  <a:tcPr/>
                </a:tc>
                <a:tc>
                  <a:txBody>
                    <a:bodyPr/>
                    <a:lstStyle/>
                    <a:p>
                      <a:r>
                        <a:rPr lang="en-US" dirty="0" smtClean="0"/>
                        <a:t>3/13</a:t>
                      </a:r>
                      <a:endParaRPr lang="en-US" dirty="0"/>
                    </a:p>
                  </a:txBody>
                  <a:tcPr/>
                </a:tc>
                <a:tc>
                  <a:txBody>
                    <a:bodyPr/>
                    <a:lstStyle/>
                    <a:p>
                      <a:r>
                        <a:rPr lang="en-US" dirty="0" smtClean="0"/>
                        <a:t>PD</a:t>
                      </a:r>
                      <a:endParaRPr lang="en-US" dirty="0"/>
                    </a:p>
                  </a:txBody>
                  <a:tcPr/>
                </a:tc>
                <a:tc>
                  <a:txBody>
                    <a:bodyPr/>
                    <a:lstStyle/>
                    <a:p>
                      <a:r>
                        <a:rPr lang="en-US" dirty="0" smtClean="0"/>
                        <a:t>X</a:t>
                      </a:r>
                      <a:endParaRPr lang="en-US" dirty="0"/>
                    </a:p>
                  </a:txBody>
                  <a:tcPr/>
                </a:tc>
              </a:tr>
              <a:tr h="510888">
                <a:tc>
                  <a:txBody>
                    <a:bodyPr/>
                    <a:lstStyle/>
                    <a:p>
                      <a:r>
                        <a:rPr lang="en-US" dirty="0" smtClean="0"/>
                        <a:t>Update White</a:t>
                      </a:r>
                      <a:r>
                        <a:rPr lang="en-US" baseline="0" dirty="0" smtClean="0"/>
                        <a:t> Paper on Synchronous Annex</a:t>
                      </a:r>
                      <a:endParaRPr lang="en-US" dirty="0"/>
                    </a:p>
                  </a:txBody>
                  <a:tcPr/>
                </a:tc>
                <a:tc>
                  <a:txBody>
                    <a:bodyPr/>
                    <a:lstStyle/>
                    <a:p>
                      <a:r>
                        <a:rPr lang="en-US" dirty="0" smtClean="0"/>
                        <a:t>3/13</a:t>
                      </a:r>
                      <a:endParaRPr lang="en-US" dirty="0"/>
                    </a:p>
                  </a:txBody>
                  <a:tcPr/>
                </a:tc>
                <a:tc>
                  <a:txBody>
                    <a:bodyPr/>
                    <a:lstStyle/>
                    <a:p>
                      <a:r>
                        <a:rPr lang="en-US" dirty="0" smtClean="0"/>
                        <a:t>JPT</a:t>
                      </a:r>
                      <a:endParaRPr lang="en-US" dirty="0"/>
                    </a:p>
                  </a:txBody>
                  <a:tcPr/>
                </a:tc>
                <a:tc>
                  <a:txBody>
                    <a:bodyPr/>
                    <a:lstStyle/>
                    <a:p>
                      <a:r>
                        <a:rPr lang="en-US" dirty="0" smtClean="0"/>
                        <a:t>X</a:t>
                      </a:r>
                      <a:endParaRPr lang="en-US" dirty="0"/>
                    </a:p>
                  </a:txBody>
                  <a:tcPr/>
                </a:tc>
              </a:tr>
              <a:tr h="510888">
                <a:tc>
                  <a:txBody>
                    <a:bodyPr/>
                    <a:lstStyle/>
                    <a:p>
                      <a:r>
                        <a:rPr lang="en-US" dirty="0" smtClean="0"/>
                        <a:t>Contribute to Synchronous Annex White Paper (methods)</a:t>
                      </a:r>
                      <a:endParaRPr lang="en-US" dirty="0"/>
                    </a:p>
                  </a:txBody>
                  <a:tcPr/>
                </a:tc>
                <a:tc>
                  <a:txBody>
                    <a:bodyPr/>
                    <a:lstStyle/>
                    <a:p>
                      <a:r>
                        <a:rPr lang="en-US" dirty="0" smtClean="0"/>
                        <a:t>3/13</a:t>
                      </a:r>
                      <a:endParaRPr lang="en-US" dirty="0"/>
                    </a:p>
                  </a:txBody>
                  <a:tcPr/>
                </a:tc>
                <a:tc>
                  <a:txBody>
                    <a:bodyPr/>
                    <a:lstStyle/>
                    <a:p>
                      <a:r>
                        <a:rPr lang="en-US" dirty="0" smtClean="0"/>
                        <a:t>JH, BL</a:t>
                      </a:r>
                      <a:endParaRPr lang="en-US" dirty="0"/>
                    </a:p>
                  </a:txBody>
                  <a:tcPr/>
                </a:tc>
                <a:tc>
                  <a:txBody>
                    <a:bodyPr/>
                    <a:lstStyle/>
                    <a:p>
                      <a:r>
                        <a:rPr lang="en-US" dirty="0" smtClean="0"/>
                        <a:t>X</a:t>
                      </a:r>
                      <a:endParaRPr lang="en-US" dirty="0"/>
                    </a:p>
                  </a:txBody>
                  <a:tcPr/>
                </a:tc>
              </a:tr>
              <a:tr h="510888">
                <a:tc>
                  <a:txBody>
                    <a:bodyPr/>
                    <a:lstStyle/>
                    <a:p>
                      <a:r>
                        <a:rPr lang="en-US" dirty="0" smtClean="0"/>
                        <a:t>Update on platform</a:t>
                      </a:r>
                      <a:r>
                        <a:rPr lang="en-US" baseline="0" dirty="0" smtClean="0"/>
                        <a:t> independent code generation and medical domain research (TIMES)</a:t>
                      </a:r>
                      <a:endParaRPr lang="en-US" dirty="0"/>
                    </a:p>
                  </a:txBody>
                  <a:tcPr/>
                </a:tc>
                <a:tc>
                  <a:txBody>
                    <a:bodyPr/>
                    <a:lstStyle/>
                    <a:p>
                      <a:r>
                        <a:rPr lang="en-US" dirty="0" smtClean="0"/>
                        <a:t>3/13</a:t>
                      </a:r>
                      <a:endParaRPr lang="en-US" dirty="0"/>
                    </a:p>
                  </a:txBody>
                  <a:tcPr/>
                </a:tc>
                <a:tc>
                  <a:txBody>
                    <a:bodyPr/>
                    <a:lstStyle/>
                    <a:p>
                      <a:r>
                        <a:rPr lang="en-US" dirty="0" smtClean="0"/>
                        <a:t>OS</a:t>
                      </a:r>
                      <a:endParaRPr lang="en-US" dirty="0"/>
                    </a:p>
                  </a:txBody>
                  <a:tcPr/>
                </a:tc>
                <a:tc>
                  <a:txBody>
                    <a:bodyPr/>
                    <a:lstStyle/>
                    <a:p>
                      <a:endParaRPr lang="en-US"/>
                    </a:p>
                  </a:txBody>
                  <a:tcPr/>
                </a:tc>
              </a:tr>
              <a:tr h="510888">
                <a:tc>
                  <a:txBody>
                    <a:bodyPr/>
                    <a:lstStyle/>
                    <a:p>
                      <a:r>
                        <a:rPr lang="en-US" dirty="0" smtClean="0"/>
                        <a:t>Post</a:t>
                      </a:r>
                      <a:r>
                        <a:rPr lang="en-US" baseline="0" dirty="0" smtClean="0"/>
                        <a:t> bimonthly SEI AADL Modeling Forums on AADL, results to be captured</a:t>
                      </a:r>
                      <a:r>
                        <a:rPr lang="en-US" dirty="0" smtClean="0"/>
                        <a:t> </a:t>
                      </a:r>
                      <a:endParaRPr lang="en-US" dirty="0"/>
                    </a:p>
                  </a:txBody>
                  <a:tcPr/>
                </a:tc>
                <a:tc>
                  <a:txBody>
                    <a:bodyPr/>
                    <a:lstStyle/>
                    <a:p>
                      <a:r>
                        <a:rPr lang="en-US" dirty="0" smtClean="0"/>
                        <a:t>3/13</a:t>
                      </a:r>
                      <a:endParaRPr lang="en-US" dirty="0"/>
                    </a:p>
                  </a:txBody>
                  <a:tcPr/>
                </a:tc>
                <a:tc>
                  <a:txBody>
                    <a:bodyPr/>
                    <a:lstStyle/>
                    <a:p>
                      <a:r>
                        <a:rPr lang="en-US" dirty="0" smtClean="0"/>
                        <a:t>JD</a:t>
                      </a:r>
                      <a:endParaRPr lang="en-US" dirty="0"/>
                    </a:p>
                  </a:txBody>
                  <a:tcPr/>
                </a:tc>
                <a:tc>
                  <a:txBody>
                    <a:bodyPr/>
                    <a:lstStyle/>
                    <a:p>
                      <a:r>
                        <a:rPr lang="en-US" dirty="0" smtClean="0"/>
                        <a:t>X</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853079"/>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err="1" smtClean="0"/>
                        <a:t>Contraints</a:t>
                      </a:r>
                      <a:r>
                        <a:rPr lang="en-US" dirty="0" smtClean="0"/>
                        <a:t> (Analysis) Annex – 4 hours</a:t>
                      </a:r>
                      <a:r>
                        <a:rPr lang="en-US" baseline="0" dirty="0" smtClean="0"/>
                        <a:t> for Montreal</a:t>
                      </a:r>
                      <a:endParaRPr lang="en-US" dirty="0"/>
                    </a:p>
                  </a:txBody>
                  <a:tcPr/>
                </a:tc>
                <a:tc>
                  <a:txBody>
                    <a:bodyPr/>
                    <a:lstStyle/>
                    <a:p>
                      <a:r>
                        <a:rPr lang="en-US" dirty="0" smtClean="0"/>
                        <a:t>3/13</a:t>
                      </a:r>
                      <a:endParaRPr lang="en-US" dirty="0"/>
                    </a:p>
                  </a:txBody>
                  <a:tcPr/>
                </a:tc>
                <a:tc>
                  <a:txBody>
                    <a:bodyPr/>
                    <a:lstStyle/>
                    <a:p>
                      <a:r>
                        <a:rPr lang="en-US" dirty="0" smtClean="0"/>
                        <a:t>SG</a:t>
                      </a:r>
                      <a:endParaRPr lang="en-US" dirty="0"/>
                    </a:p>
                  </a:txBody>
                  <a:tcPr/>
                </a:tc>
                <a:tc>
                  <a:txBody>
                    <a:bodyPr/>
                    <a:lstStyle/>
                    <a:p>
                      <a:r>
                        <a:rPr lang="en-US" dirty="0" smtClean="0"/>
                        <a:t>X</a:t>
                      </a:r>
                      <a:endParaRPr lang="en-US" dirty="0"/>
                    </a:p>
                  </a:txBody>
                  <a:tcPr/>
                </a:tc>
              </a:tr>
              <a:tr h="767365">
                <a:tc>
                  <a:txBody>
                    <a:bodyPr/>
                    <a:lstStyle/>
                    <a:p>
                      <a:r>
                        <a:rPr lang="en-US" dirty="0" smtClean="0"/>
                        <a:t>White Paper on referencing objects in</a:t>
                      </a:r>
                      <a:r>
                        <a:rPr lang="en-US" baseline="0" dirty="0" smtClean="0"/>
                        <a:t> Declarative and Instance model in OSATE (Eclipse)</a:t>
                      </a:r>
                      <a:endParaRPr lang="en-US" dirty="0"/>
                    </a:p>
                  </a:txBody>
                  <a:tcPr/>
                </a:tc>
                <a:tc>
                  <a:txBody>
                    <a:bodyPr/>
                    <a:lstStyle/>
                    <a:p>
                      <a:r>
                        <a:rPr lang="en-US" dirty="0" smtClean="0"/>
                        <a:t>3/13</a:t>
                      </a:r>
                      <a:endParaRPr lang="en-US" dirty="0"/>
                    </a:p>
                  </a:txBody>
                  <a:tcPr/>
                </a:tc>
                <a:tc>
                  <a:txBody>
                    <a:bodyPr/>
                    <a:lstStyle/>
                    <a:p>
                      <a:r>
                        <a:rPr lang="en-US" dirty="0" smtClean="0"/>
                        <a:t>PF with DB</a:t>
                      </a:r>
                      <a:endParaRPr lang="en-US" dirty="0"/>
                    </a:p>
                  </a:txBody>
                  <a:tcPr/>
                </a:tc>
                <a:tc>
                  <a:txBody>
                    <a:bodyPr/>
                    <a:lstStyle/>
                    <a:p>
                      <a:r>
                        <a:rPr lang="en-US" dirty="0" smtClean="0"/>
                        <a:t>X</a:t>
                      </a:r>
                      <a:endParaRPr lang="en-US" dirty="0"/>
                    </a:p>
                  </a:txBody>
                  <a:tcPr/>
                </a:tc>
              </a:tr>
              <a:tr h="510888">
                <a:tc>
                  <a:txBody>
                    <a:bodyPr/>
                    <a:lstStyle/>
                    <a:p>
                      <a:r>
                        <a:rPr lang="en-US" dirty="0" smtClean="0"/>
                        <a:t>Requirements Annex – add definition of contract term usage</a:t>
                      </a:r>
                      <a:endParaRPr lang="en-US" dirty="0"/>
                    </a:p>
                  </a:txBody>
                  <a:tcPr/>
                </a:tc>
                <a:tc>
                  <a:txBody>
                    <a:bodyPr/>
                    <a:lstStyle/>
                    <a:p>
                      <a:r>
                        <a:rPr lang="en-US" dirty="0" smtClean="0"/>
                        <a:t>3/13</a:t>
                      </a:r>
                      <a:endParaRPr lang="en-US" dirty="0"/>
                    </a:p>
                  </a:txBody>
                  <a:tcPr/>
                </a:tc>
                <a:tc>
                  <a:txBody>
                    <a:bodyPr/>
                    <a:lstStyle/>
                    <a:p>
                      <a:r>
                        <a:rPr lang="en-US" dirty="0" smtClean="0"/>
                        <a:t>DB</a:t>
                      </a:r>
                      <a:endParaRPr lang="en-US" dirty="0"/>
                    </a:p>
                  </a:txBody>
                  <a:tcPr/>
                </a:tc>
                <a:tc>
                  <a:txBody>
                    <a:bodyPr/>
                    <a:lstStyle/>
                    <a:p>
                      <a:endParaRPr lang="en-US"/>
                    </a:p>
                  </a:txBody>
                  <a:tcPr/>
                </a:tc>
              </a:tr>
              <a:tr h="510888">
                <a:tc>
                  <a:txBody>
                    <a:bodyPr/>
                    <a:lstStyle/>
                    <a:p>
                      <a:r>
                        <a:rPr lang="en-US" dirty="0" smtClean="0"/>
                        <a:t>Send DB Mike Whalen’s requirements presentation </a:t>
                      </a:r>
                      <a:endParaRPr lang="en-US" dirty="0"/>
                    </a:p>
                  </a:txBody>
                  <a:tcPr/>
                </a:tc>
                <a:tc>
                  <a:txBody>
                    <a:bodyPr/>
                    <a:lstStyle/>
                    <a:p>
                      <a:r>
                        <a:rPr lang="en-US" dirty="0" smtClean="0"/>
                        <a:t>3/13</a:t>
                      </a:r>
                      <a:endParaRPr lang="en-US" dirty="0"/>
                    </a:p>
                  </a:txBody>
                  <a:tcPr/>
                </a:tc>
                <a:tc>
                  <a:txBody>
                    <a:bodyPr/>
                    <a:lstStyle/>
                    <a:p>
                      <a:r>
                        <a:rPr lang="en-US" dirty="0" smtClean="0"/>
                        <a:t>BL</a:t>
                      </a:r>
                      <a:endParaRPr lang="en-US" dirty="0"/>
                    </a:p>
                  </a:txBody>
                  <a:tcPr/>
                </a:tc>
                <a:tc>
                  <a:txBody>
                    <a:bodyPr/>
                    <a:lstStyle/>
                    <a:p>
                      <a:r>
                        <a:rPr lang="en-US" dirty="0" smtClean="0"/>
                        <a:t>X</a:t>
                      </a:r>
                      <a:endParaRPr lang="en-US" dirty="0"/>
                    </a:p>
                  </a:txBody>
                  <a:tcPr/>
                </a:tc>
              </a:tr>
              <a:tr h="510888">
                <a:tc>
                  <a:txBody>
                    <a:bodyPr/>
                    <a:lstStyle/>
                    <a:p>
                      <a:r>
                        <a:rPr lang="en-US" dirty="0" smtClean="0"/>
                        <a:t>EM2</a:t>
                      </a:r>
                      <a:r>
                        <a:rPr lang="en-US" baseline="0" dirty="0" smtClean="0"/>
                        <a:t> properties concern to be documented</a:t>
                      </a:r>
                      <a:endParaRPr lang="en-US" dirty="0"/>
                    </a:p>
                  </a:txBody>
                  <a:tcPr/>
                </a:tc>
                <a:tc>
                  <a:txBody>
                    <a:bodyPr/>
                    <a:lstStyle/>
                    <a:p>
                      <a:r>
                        <a:rPr lang="en-US" dirty="0" smtClean="0"/>
                        <a:t>3/13</a:t>
                      </a:r>
                      <a:endParaRPr lang="en-US" dirty="0"/>
                    </a:p>
                  </a:txBody>
                  <a:tcPr/>
                </a:tc>
                <a:tc>
                  <a:txBody>
                    <a:bodyPr/>
                    <a:lstStyle/>
                    <a:p>
                      <a:r>
                        <a:rPr lang="en-US" dirty="0" smtClean="0"/>
                        <a:t>JH</a:t>
                      </a:r>
                      <a:endParaRPr lang="en-US" dirty="0"/>
                    </a:p>
                  </a:txBody>
                  <a:tcPr/>
                </a:tc>
                <a:tc>
                  <a:txBody>
                    <a:bodyPr/>
                    <a:lstStyle/>
                    <a:p>
                      <a:endParaRPr lang="en-US"/>
                    </a:p>
                  </a:txBody>
                  <a:tcPr/>
                </a:tc>
              </a:tr>
              <a:tr h="510888">
                <a:tc>
                  <a:txBody>
                    <a:bodyPr/>
                    <a:lstStyle/>
                    <a:p>
                      <a:r>
                        <a:rPr lang="en-US" dirty="0" smtClean="0"/>
                        <a:t>Example of explicit propagation with masking to show</a:t>
                      </a:r>
                      <a:r>
                        <a:rPr lang="en-US" baseline="0" dirty="0" smtClean="0"/>
                        <a:t> limited propagation for EM2</a:t>
                      </a:r>
                      <a:endParaRPr lang="en-US" dirty="0"/>
                    </a:p>
                  </a:txBody>
                  <a:tcPr/>
                </a:tc>
                <a:tc>
                  <a:txBody>
                    <a:bodyPr/>
                    <a:lstStyle/>
                    <a:p>
                      <a:r>
                        <a:rPr lang="en-US" dirty="0" smtClean="0"/>
                        <a:t>3/13</a:t>
                      </a:r>
                      <a:endParaRPr lang="en-US" dirty="0"/>
                    </a:p>
                  </a:txBody>
                  <a:tcPr/>
                </a:tc>
                <a:tc>
                  <a:txBody>
                    <a:bodyPr/>
                    <a:lstStyle/>
                    <a:p>
                      <a:r>
                        <a:rPr lang="en-US" dirty="0" smtClean="0"/>
                        <a:t>PF  </a:t>
                      </a:r>
                      <a:endParaRPr lang="en-US" dirty="0"/>
                    </a:p>
                  </a:txBody>
                  <a:tcPr/>
                </a:tc>
                <a:tc>
                  <a:txBody>
                    <a:bodyPr/>
                    <a:lstStyle/>
                    <a:p>
                      <a:endParaRPr lang="en-US" dirty="0"/>
                    </a:p>
                  </a:txBody>
                  <a:tcPr/>
                </a:tc>
              </a:tr>
              <a:tr h="510888">
                <a:tc>
                  <a:txBody>
                    <a:bodyPr/>
                    <a:lstStyle/>
                    <a:p>
                      <a:r>
                        <a:rPr lang="en-US" dirty="0" smtClean="0"/>
                        <a:t>Discuss</a:t>
                      </a:r>
                      <a:r>
                        <a:rPr lang="en-US" baseline="0" dirty="0" smtClean="0"/>
                        <a:t> M</a:t>
                      </a:r>
                      <a:r>
                        <a:rPr lang="en-US" dirty="0" smtClean="0"/>
                        <a:t>ultiple approaches proposed for Unit Relations and Basic</a:t>
                      </a:r>
                      <a:r>
                        <a:rPr lang="en-US" baseline="0" dirty="0" smtClean="0"/>
                        <a:t> Expressions for </a:t>
                      </a:r>
                      <a:r>
                        <a:rPr lang="en-US" baseline="0" dirty="0" err="1" smtClean="0"/>
                        <a:t>Unitful</a:t>
                      </a:r>
                      <a:r>
                        <a:rPr lang="en-US" baseline="0" dirty="0" smtClean="0"/>
                        <a:t> Values</a:t>
                      </a:r>
                      <a:r>
                        <a:rPr lang="en-US" dirty="0" smtClean="0"/>
                        <a:t> </a:t>
                      </a:r>
                      <a:endParaRPr lang="en-US" dirty="0"/>
                    </a:p>
                  </a:txBody>
                  <a:tcPr/>
                </a:tc>
                <a:tc>
                  <a:txBody>
                    <a:bodyPr/>
                    <a:lstStyle/>
                    <a:p>
                      <a:r>
                        <a:rPr lang="en-US" dirty="0" smtClean="0"/>
                        <a:t>3/13</a:t>
                      </a:r>
                      <a:endParaRPr lang="en-US" dirty="0"/>
                    </a:p>
                  </a:txBody>
                  <a:tcPr/>
                </a:tc>
                <a:tc>
                  <a:txBody>
                    <a:bodyPr/>
                    <a:lstStyle/>
                    <a:p>
                      <a:r>
                        <a:rPr lang="en-US" dirty="0" smtClean="0"/>
                        <a:t>AK, JH, BL</a:t>
                      </a:r>
                      <a:endParaRPr lang="en-US" dirty="0"/>
                    </a:p>
                  </a:txBody>
                  <a:tcPr/>
                </a:tc>
                <a:tc>
                  <a:txBody>
                    <a:bodyPr/>
                    <a:lstStyle/>
                    <a:p>
                      <a:r>
                        <a:rPr lang="en-US" dirty="0" smtClean="0"/>
                        <a:t>X</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385783"/>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Code Generation Annex – two</a:t>
                      </a:r>
                      <a:r>
                        <a:rPr lang="en-US" baseline="0" dirty="0" smtClean="0"/>
                        <a:t> different mappings for subprograms, call sequences, need clarification on data flow</a:t>
                      </a:r>
                      <a:endParaRPr lang="en-US" dirty="0"/>
                    </a:p>
                  </a:txBody>
                  <a:tcPr/>
                </a:tc>
                <a:tc>
                  <a:txBody>
                    <a:bodyPr/>
                    <a:lstStyle/>
                    <a:p>
                      <a:r>
                        <a:rPr lang="en-US" dirty="0" smtClean="0"/>
                        <a:t>3/13</a:t>
                      </a:r>
                      <a:endParaRPr lang="en-US" dirty="0"/>
                    </a:p>
                  </a:txBody>
                  <a:tcPr/>
                </a:tc>
                <a:tc>
                  <a:txBody>
                    <a:bodyPr/>
                    <a:lstStyle/>
                    <a:p>
                      <a:r>
                        <a:rPr lang="en-US" dirty="0" smtClean="0"/>
                        <a:t>JH, PD,</a:t>
                      </a:r>
                      <a:r>
                        <a:rPr lang="en-US" baseline="0" dirty="0" smtClean="0"/>
                        <a:t> PF</a:t>
                      </a:r>
                      <a:endParaRPr lang="en-US" dirty="0"/>
                    </a:p>
                  </a:txBody>
                  <a:tcPr/>
                </a:tc>
                <a:tc>
                  <a:txBody>
                    <a:bodyPr/>
                    <a:lstStyle/>
                    <a:p>
                      <a:endParaRPr lang="en-US"/>
                    </a:p>
                  </a:txBody>
                  <a:tcPr/>
                </a:tc>
              </a:tr>
              <a:tr h="767365">
                <a:tc>
                  <a:txBody>
                    <a:bodyPr/>
                    <a:lstStyle/>
                    <a:p>
                      <a:r>
                        <a:rPr lang="en-US" dirty="0" smtClean="0"/>
                        <a:t>Code Generation Annex – legacy component interface integration property</a:t>
                      </a:r>
                      <a:endParaRPr lang="en-US" dirty="0"/>
                    </a:p>
                  </a:txBody>
                  <a:tcPr/>
                </a:tc>
                <a:tc>
                  <a:txBody>
                    <a:bodyPr/>
                    <a:lstStyle/>
                    <a:p>
                      <a:r>
                        <a:rPr lang="en-US" dirty="0" smtClean="0"/>
                        <a:t>3/13</a:t>
                      </a:r>
                      <a:endParaRPr lang="en-US" dirty="0"/>
                    </a:p>
                  </a:txBody>
                  <a:tcPr/>
                </a:tc>
                <a:tc>
                  <a:txBody>
                    <a:bodyPr/>
                    <a:lstStyle/>
                    <a:p>
                      <a:r>
                        <a:rPr lang="en-US" dirty="0" smtClean="0"/>
                        <a:t>EB,</a:t>
                      </a:r>
                      <a:r>
                        <a:rPr lang="en-US" baseline="0" dirty="0" smtClean="0"/>
                        <a:t> JH</a:t>
                      </a:r>
                      <a:endParaRPr lang="en-US" dirty="0"/>
                    </a:p>
                  </a:txBody>
                  <a:tcPr/>
                </a:tc>
                <a:tc>
                  <a:txBody>
                    <a:bodyPr/>
                    <a:lstStyle/>
                    <a:p>
                      <a:endParaRPr lang="en-US" dirty="0"/>
                    </a:p>
                  </a:txBody>
                  <a:tcPr/>
                </a:tc>
              </a:tr>
              <a:tr h="510888">
                <a:tc>
                  <a:txBody>
                    <a:bodyPr/>
                    <a:lstStyle/>
                    <a:p>
                      <a:r>
                        <a:rPr lang="en-US" dirty="0" smtClean="0"/>
                        <a:t>Multi</a:t>
                      </a:r>
                      <a:r>
                        <a:rPr lang="en-US" baseline="0" dirty="0" smtClean="0"/>
                        <a:t> core representation guidance needed, set up discussion and write white paper </a:t>
                      </a:r>
                      <a:endParaRPr lang="en-US" dirty="0"/>
                    </a:p>
                  </a:txBody>
                  <a:tcPr/>
                </a:tc>
                <a:tc>
                  <a:txBody>
                    <a:bodyPr/>
                    <a:lstStyle/>
                    <a:p>
                      <a:r>
                        <a:rPr lang="en-US" dirty="0" smtClean="0"/>
                        <a:t>3/13</a:t>
                      </a:r>
                      <a:endParaRPr lang="en-US" dirty="0"/>
                    </a:p>
                  </a:txBody>
                  <a:tcPr/>
                </a:tc>
                <a:tc>
                  <a:txBody>
                    <a:bodyPr/>
                    <a:lstStyle/>
                    <a:p>
                      <a:r>
                        <a:rPr lang="en-US" dirty="0" smtClean="0"/>
                        <a:t>JD, S </a:t>
                      </a:r>
                      <a:r>
                        <a:rPr lang="en-US" dirty="0" err="1" smtClean="0"/>
                        <a:t>Rubini</a:t>
                      </a:r>
                      <a:endParaRPr lang="en-US" dirty="0"/>
                    </a:p>
                  </a:txBody>
                  <a:tcPr/>
                </a:tc>
                <a:tc>
                  <a:txBody>
                    <a:bodyPr/>
                    <a:lstStyle/>
                    <a:p>
                      <a:r>
                        <a:rPr lang="en-US" dirty="0" smtClean="0"/>
                        <a:t>X</a:t>
                      </a:r>
                      <a:endParaRPr lang="en-US" dirty="0"/>
                    </a:p>
                  </a:txBody>
                  <a:tcPr/>
                </a:tc>
              </a:tr>
              <a:tr h="510888">
                <a:tc>
                  <a:txBody>
                    <a:bodyPr/>
                    <a:lstStyle/>
                    <a:p>
                      <a:r>
                        <a:rPr lang="en-US" dirty="0" smtClean="0"/>
                        <a:t>Set up discussion on Multi-Core</a:t>
                      </a:r>
                      <a:r>
                        <a:rPr lang="en-US" baseline="0" dirty="0" smtClean="0"/>
                        <a:t> – 3 hours for Toulouse</a:t>
                      </a:r>
                      <a:endParaRPr lang="en-US" dirty="0"/>
                    </a:p>
                  </a:txBody>
                  <a:tcPr/>
                </a:tc>
                <a:tc>
                  <a:txBody>
                    <a:bodyPr/>
                    <a:lstStyle/>
                    <a:p>
                      <a:r>
                        <a:rPr lang="en-US" dirty="0" smtClean="0"/>
                        <a:t>3/13</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r h="510888">
                <a:tc>
                  <a:txBody>
                    <a:bodyPr/>
                    <a:lstStyle/>
                    <a:p>
                      <a:r>
                        <a:rPr lang="en-US" dirty="0" smtClean="0"/>
                        <a:t>Lead discussion on Multi-Core</a:t>
                      </a:r>
                      <a:endParaRPr lang="en-US" dirty="0"/>
                    </a:p>
                  </a:txBody>
                  <a:tcPr/>
                </a:tc>
                <a:tc>
                  <a:txBody>
                    <a:bodyPr/>
                    <a:lstStyle/>
                    <a:p>
                      <a:r>
                        <a:rPr lang="en-US" dirty="0" smtClean="0"/>
                        <a:t>3/13</a:t>
                      </a:r>
                      <a:endParaRPr lang="en-US" dirty="0"/>
                    </a:p>
                  </a:txBody>
                  <a:tcPr/>
                </a:tc>
                <a:tc>
                  <a:txBody>
                    <a:bodyPr/>
                    <a:lstStyle/>
                    <a:p>
                      <a:r>
                        <a:rPr lang="en-US" dirty="0" smtClean="0"/>
                        <a:t>JH</a:t>
                      </a:r>
                      <a:endParaRPr lang="en-US" dirty="0"/>
                    </a:p>
                  </a:txBody>
                  <a:tcPr/>
                </a:tc>
                <a:tc>
                  <a:txBody>
                    <a:bodyPr/>
                    <a:lstStyle/>
                    <a:p>
                      <a:r>
                        <a:rPr lang="en-US" dirty="0" smtClean="0"/>
                        <a:t>X</a:t>
                      </a:r>
                      <a:endParaRPr lang="en-US" dirty="0"/>
                    </a:p>
                  </a:txBody>
                  <a:tcPr/>
                </a:tc>
              </a:tr>
              <a:tr h="510888">
                <a:tc>
                  <a:txBody>
                    <a:bodyPr/>
                    <a:lstStyle/>
                    <a:p>
                      <a:r>
                        <a:rPr lang="en-US" dirty="0" smtClean="0"/>
                        <a:t>Recommendations</a:t>
                      </a:r>
                      <a:r>
                        <a:rPr lang="en-US" baseline="0" dirty="0" smtClean="0"/>
                        <a:t> for improving consistency of AADL symbols, also behavior and error model representations</a:t>
                      </a:r>
                    </a:p>
                    <a:p>
                      <a:r>
                        <a:rPr lang="en-US" baseline="0" dirty="0" smtClean="0"/>
                        <a:t>Toulouse 1 hour</a:t>
                      </a:r>
                      <a:endParaRPr lang="en-US" dirty="0"/>
                    </a:p>
                  </a:txBody>
                  <a:tcPr/>
                </a:tc>
                <a:tc>
                  <a:txBody>
                    <a:bodyPr/>
                    <a:lstStyle/>
                    <a:p>
                      <a:r>
                        <a:rPr lang="en-US" dirty="0" smtClean="0"/>
                        <a:t>3/13</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 Errata – need to discuss dependency across annexes and whether a coupling</a:t>
                      </a:r>
                      <a:r>
                        <a:rPr lang="en-US" baseline="0" dirty="0" smtClean="0"/>
                        <a:t> annex is needed instead of self Event</a:t>
                      </a:r>
                      <a:endParaRPr lang="en-US" dirty="0"/>
                    </a:p>
                  </a:txBody>
                  <a:tcPr/>
                </a:tc>
                <a:tc>
                  <a:txBody>
                    <a:bodyPr/>
                    <a:lstStyle/>
                    <a:p>
                      <a:r>
                        <a:rPr lang="en-US" dirty="0" smtClean="0"/>
                        <a:t>3/13</a:t>
                      </a:r>
                      <a:endParaRPr lang="en-US" dirty="0"/>
                    </a:p>
                  </a:txBody>
                  <a:tcPr/>
                </a:tc>
                <a:tc>
                  <a:txBody>
                    <a:bodyPr/>
                    <a:lstStyle/>
                    <a:p>
                      <a:r>
                        <a:rPr lang="en-US" dirty="0" smtClean="0"/>
                        <a:t>PF</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937322074"/>
              </p:ext>
            </p:extLst>
          </p:nvPr>
        </p:nvGraphicFramePr>
        <p:xfrm>
          <a:off x="152400" y="914398"/>
          <a:ext cx="8610602" cy="5240655"/>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Errata – discuss Flows and Modes</a:t>
                      </a:r>
                      <a:r>
                        <a:rPr lang="en-US" baseline="0" dirty="0" smtClean="0"/>
                        <a:t> for fault tolerant support</a:t>
                      </a:r>
                      <a:endParaRPr lang="en-US" dirty="0"/>
                    </a:p>
                  </a:txBody>
                  <a:tcPr/>
                </a:tc>
                <a:tc>
                  <a:txBody>
                    <a:bodyPr/>
                    <a:lstStyle/>
                    <a:p>
                      <a:r>
                        <a:rPr lang="en-US" dirty="0" smtClean="0"/>
                        <a:t>3/13</a:t>
                      </a:r>
                      <a:endParaRPr lang="en-US" dirty="0"/>
                    </a:p>
                  </a:txBody>
                  <a:tcPr/>
                </a:tc>
                <a:tc>
                  <a:txBody>
                    <a:bodyPr/>
                    <a:lstStyle/>
                    <a:p>
                      <a:r>
                        <a:rPr lang="en-US" dirty="0" smtClean="0"/>
                        <a:t>PF</a:t>
                      </a:r>
                      <a:endParaRPr lang="en-US" dirty="0"/>
                    </a:p>
                  </a:txBody>
                  <a:tcPr/>
                </a:tc>
                <a:tc>
                  <a:txBody>
                    <a:bodyPr/>
                    <a:lstStyle/>
                    <a:p>
                      <a:endParaRPr lang="en-US" dirty="0"/>
                    </a:p>
                  </a:txBody>
                  <a:tcPr/>
                </a:tc>
              </a:tr>
              <a:tr h="767365">
                <a:tc>
                  <a:txBody>
                    <a:bodyPr/>
                    <a:lstStyle/>
                    <a:p>
                      <a:r>
                        <a:rPr lang="en-US" dirty="0" smtClean="0"/>
                        <a:t>Errata – discuss Contained property associations with Annex fragments</a:t>
                      </a:r>
                      <a:endParaRPr lang="en-US" dirty="0"/>
                    </a:p>
                  </a:txBody>
                  <a:tcPr/>
                </a:tc>
                <a:tc>
                  <a:txBody>
                    <a:bodyPr/>
                    <a:lstStyle/>
                    <a:p>
                      <a:r>
                        <a:rPr lang="en-US" dirty="0" smtClean="0"/>
                        <a:t>3/13</a:t>
                      </a:r>
                      <a:endParaRPr lang="en-US" dirty="0"/>
                    </a:p>
                  </a:txBody>
                  <a:tcPr/>
                </a:tc>
                <a:tc>
                  <a:txBody>
                    <a:bodyPr/>
                    <a:lstStyle/>
                    <a:p>
                      <a:r>
                        <a:rPr lang="en-US" dirty="0" smtClean="0"/>
                        <a:t>PF</a:t>
                      </a:r>
                      <a:endParaRPr lang="en-US" dirty="0"/>
                    </a:p>
                  </a:txBody>
                  <a:tcPr/>
                </a:tc>
                <a:tc>
                  <a:txBody>
                    <a:bodyPr/>
                    <a:lstStyle/>
                    <a:p>
                      <a:endParaRPr lang="en-US" dirty="0"/>
                    </a:p>
                  </a:txBody>
                  <a:tcPr/>
                </a:tc>
              </a:tr>
              <a:tr h="510888">
                <a:tc>
                  <a:txBody>
                    <a:bodyPr/>
                    <a:lstStyle/>
                    <a:p>
                      <a:r>
                        <a:rPr lang="en-US" dirty="0" smtClean="0"/>
                        <a:t>New annex suggestion: ARINC</a:t>
                      </a:r>
                      <a:r>
                        <a:rPr lang="en-US" baseline="0" dirty="0" smtClean="0"/>
                        <a:t> 664 guidelines, Alexey to present his approach at Sept Meeting </a:t>
                      </a:r>
                      <a:endParaRPr lang="en-US" dirty="0"/>
                    </a:p>
                  </a:txBody>
                  <a:tcPr/>
                </a:tc>
                <a:tc>
                  <a:txBody>
                    <a:bodyPr/>
                    <a:lstStyle/>
                    <a:p>
                      <a:r>
                        <a:rPr lang="en-US" dirty="0" smtClean="0"/>
                        <a:t>7/13</a:t>
                      </a:r>
                      <a:endParaRPr lang="en-US" dirty="0"/>
                    </a:p>
                  </a:txBody>
                  <a:tcPr/>
                </a:tc>
                <a:tc>
                  <a:txBody>
                    <a:bodyPr/>
                    <a:lstStyle/>
                    <a:p>
                      <a:r>
                        <a:rPr lang="en-US" dirty="0" smtClean="0"/>
                        <a:t>AK, BH</a:t>
                      </a:r>
                      <a:endParaRPr lang="en-US" dirty="0"/>
                    </a:p>
                  </a:txBody>
                  <a:tcPr/>
                </a:tc>
                <a:tc>
                  <a:txBody>
                    <a:bodyPr/>
                    <a:lstStyle/>
                    <a:p>
                      <a:r>
                        <a:rPr lang="en-US" dirty="0" smtClean="0"/>
                        <a:t>X</a:t>
                      </a:r>
                      <a:endParaRPr lang="en-US" dirty="0"/>
                    </a:p>
                  </a:txBody>
                  <a:tcPr/>
                </a:tc>
              </a:tr>
              <a:tr h="510888">
                <a:tc>
                  <a:txBody>
                    <a:bodyPr/>
                    <a:lstStyle/>
                    <a:p>
                      <a:r>
                        <a:rPr lang="en-US" dirty="0" smtClean="0"/>
                        <a:t>Possible annex - FACE</a:t>
                      </a:r>
                      <a:r>
                        <a:rPr lang="en-US" baseline="0" dirty="0" smtClean="0"/>
                        <a:t> interface  Confirm with BH if he can present concept at Toulouse Meeting.</a:t>
                      </a:r>
                      <a:endParaRPr lang="en-US" dirty="0"/>
                    </a:p>
                  </a:txBody>
                  <a:tcPr/>
                </a:tc>
                <a:tc>
                  <a:txBody>
                    <a:bodyPr/>
                    <a:lstStyle/>
                    <a:p>
                      <a:r>
                        <a:rPr lang="en-US" dirty="0" smtClean="0"/>
                        <a:t>7/13</a:t>
                      </a:r>
                      <a:endParaRPr lang="en-US" dirty="0"/>
                    </a:p>
                  </a:txBody>
                  <a:tcPr/>
                </a:tc>
                <a:tc>
                  <a:txBody>
                    <a:bodyPr/>
                    <a:lstStyle/>
                    <a:p>
                      <a:r>
                        <a:rPr lang="en-US" dirty="0" smtClean="0"/>
                        <a:t>BH</a:t>
                      </a:r>
                      <a:endParaRPr lang="en-US" dirty="0"/>
                    </a:p>
                  </a:txBody>
                  <a:tcPr/>
                </a:tc>
                <a:tc>
                  <a:txBody>
                    <a:bodyPr/>
                    <a:lstStyle/>
                    <a:p>
                      <a:endParaRPr lang="en-US" dirty="0"/>
                    </a:p>
                  </a:txBody>
                  <a:tcPr/>
                </a:tc>
              </a:tr>
              <a:tr h="510888">
                <a:tc>
                  <a:txBody>
                    <a:bodyPr/>
                    <a:lstStyle/>
                    <a:p>
                      <a:r>
                        <a:rPr lang="en-US" dirty="0" smtClean="0"/>
                        <a:t>Subset and Constraint Annex Coordination</a:t>
                      </a:r>
                      <a:endParaRPr lang="en-US" dirty="0"/>
                    </a:p>
                  </a:txBody>
                  <a:tcPr/>
                </a:tc>
                <a:tc>
                  <a:txBody>
                    <a:bodyPr/>
                    <a:lstStyle/>
                    <a:p>
                      <a:r>
                        <a:rPr lang="en-US" dirty="0" smtClean="0"/>
                        <a:t>7/13</a:t>
                      </a:r>
                      <a:endParaRPr lang="en-US" dirty="0"/>
                    </a:p>
                  </a:txBody>
                  <a:tcPr/>
                </a:tc>
                <a:tc>
                  <a:txBody>
                    <a:bodyPr/>
                    <a:lstStyle/>
                    <a:p>
                      <a:r>
                        <a:rPr lang="en-US" dirty="0" smtClean="0"/>
                        <a:t>SG,</a:t>
                      </a:r>
                      <a:r>
                        <a:rPr lang="en-US" baseline="0" dirty="0" smtClean="0"/>
                        <a:t> VG, JH, AK</a:t>
                      </a:r>
                      <a:endParaRPr lang="en-US" dirty="0"/>
                    </a:p>
                  </a:txBody>
                  <a:tcPr/>
                </a:tc>
                <a:tc>
                  <a:txBody>
                    <a:bodyPr/>
                    <a:lstStyle/>
                    <a:p>
                      <a:r>
                        <a:rPr lang="en-US" dirty="0" smtClean="0"/>
                        <a:t>X</a:t>
                      </a:r>
                      <a:endParaRPr lang="en-US" dirty="0"/>
                    </a:p>
                  </a:txBody>
                  <a:tcPr/>
                </a:tc>
              </a:tr>
              <a:tr h="510888">
                <a:tc>
                  <a:txBody>
                    <a:bodyPr/>
                    <a:lstStyle/>
                    <a:p>
                      <a:r>
                        <a:rPr lang="en-US" dirty="0" smtClean="0"/>
                        <a:t>Constraints Annex – Can we place </a:t>
                      </a:r>
                      <a:r>
                        <a:rPr lang="en-US" dirty="0" err="1" smtClean="0"/>
                        <a:t>contraints</a:t>
                      </a:r>
                      <a:r>
                        <a:rPr lang="en-US" baseline="0" dirty="0" smtClean="0"/>
                        <a:t> on use within a component or where?  AK</a:t>
                      </a:r>
                      <a:endParaRPr lang="en-US" dirty="0"/>
                    </a:p>
                  </a:txBody>
                  <a:tcPr/>
                </a:tc>
                <a:tc>
                  <a:txBody>
                    <a:bodyPr/>
                    <a:lstStyle/>
                    <a:p>
                      <a:r>
                        <a:rPr lang="en-US" dirty="0" smtClean="0"/>
                        <a:t>7/13</a:t>
                      </a:r>
                      <a:endParaRPr lang="en-US" dirty="0"/>
                    </a:p>
                  </a:txBody>
                  <a:tcPr/>
                </a:tc>
                <a:tc>
                  <a:txBody>
                    <a:bodyPr/>
                    <a:lstStyle/>
                    <a:p>
                      <a:r>
                        <a:rPr lang="en-US" dirty="0" smtClean="0"/>
                        <a:t>SG</a:t>
                      </a:r>
                      <a:endParaRPr lang="en-US" dirty="0"/>
                    </a:p>
                  </a:txBody>
                  <a:tcPr/>
                </a:tc>
                <a:tc>
                  <a:txBody>
                    <a:bodyPr/>
                    <a:lstStyle/>
                    <a:p>
                      <a:endParaRPr lang="en-US"/>
                    </a:p>
                  </a:txBody>
                  <a:tcPr/>
                </a:tc>
              </a:tr>
              <a:tr h="510888">
                <a:tc>
                  <a:txBody>
                    <a:bodyPr/>
                    <a:lstStyle/>
                    <a:p>
                      <a:r>
                        <a:rPr lang="en-US" dirty="0" smtClean="0"/>
                        <a:t>  Functional Hazard</a:t>
                      </a:r>
                      <a:r>
                        <a:rPr lang="en-US" baseline="0" dirty="0" smtClean="0"/>
                        <a:t> Analysis name fix in documentation of safety tools in OSATE</a:t>
                      </a:r>
                      <a:endParaRPr lang="en-US" dirty="0"/>
                    </a:p>
                  </a:txBody>
                  <a:tcPr/>
                </a:tc>
                <a:tc>
                  <a:txBody>
                    <a:bodyPr/>
                    <a:lstStyle/>
                    <a:p>
                      <a:r>
                        <a:rPr lang="en-US" dirty="0" smtClean="0"/>
                        <a:t>7/13</a:t>
                      </a:r>
                      <a:endParaRPr lang="en-US" dirty="0"/>
                    </a:p>
                  </a:txBody>
                  <a:tcPr/>
                </a:tc>
                <a:tc>
                  <a:txBody>
                    <a:bodyPr/>
                    <a:lstStyle/>
                    <a:p>
                      <a:r>
                        <a:rPr lang="en-US" dirty="0" smtClean="0"/>
                        <a:t>JD</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853079"/>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Update</a:t>
                      </a:r>
                      <a:r>
                        <a:rPr lang="en-US" baseline="0" dirty="0" smtClean="0"/>
                        <a:t> </a:t>
                      </a:r>
                      <a:r>
                        <a:rPr lang="en-US" baseline="0" dirty="0" err="1" smtClean="0"/>
                        <a:t>Isolette</a:t>
                      </a:r>
                      <a:r>
                        <a:rPr lang="en-US" baseline="0" dirty="0" smtClean="0"/>
                        <a:t> example model on wiki </a:t>
                      </a:r>
                      <a:endParaRPr lang="en-US" dirty="0"/>
                    </a:p>
                  </a:txBody>
                  <a:tcPr/>
                </a:tc>
                <a:tc>
                  <a:txBody>
                    <a:bodyPr/>
                    <a:lstStyle/>
                    <a:p>
                      <a:r>
                        <a:rPr lang="en-US" dirty="0" smtClean="0"/>
                        <a:t>7/13</a:t>
                      </a:r>
                      <a:endParaRPr lang="en-US" dirty="0"/>
                    </a:p>
                  </a:txBody>
                  <a:tcPr/>
                </a:tc>
                <a:tc>
                  <a:txBody>
                    <a:bodyPr/>
                    <a:lstStyle/>
                    <a:p>
                      <a:r>
                        <a:rPr lang="en-US" dirty="0" smtClean="0"/>
                        <a:t>Brian L</a:t>
                      </a:r>
                      <a:endParaRPr lang="en-US" dirty="0"/>
                    </a:p>
                  </a:txBody>
                  <a:tcPr/>
                </a:tc>
                <a:tc>
                  <a:txBody>
                    <a:bodyPr/>
                    <a:lstStyle/>
                    <a:p>
                      <a:endParaRPr lang="en-US"/>
                    </a:p>
                  </a:txBody>
                  <a:tcPr/>
                </a:tc>
              </a:tr>
              <a:tr h="767365">
                <a:tc>
                  <a:txBody>
                    <a:bodyPr/>
                    <a:lstStyle/>
                    <a:p>
                      <a:r>
                        <a:rPr lang="en-US" dirty="0" smtClean="0"/>
                        <a:t>Add regression test suite to OSATE</a:t>
                      </a:r>
                      <a:r>
                        <a:rPr lang="en-US" baseline="0" dirty="0" smtClean="0"/>
                        <a:t> release mechanism</a:t>
                      </a:r>
                      <a:endParaRPr lang="en-US" dirty="0"/>
                    </a:p>
                  </a:txBody>
                  <a:tcPr/>
                </a:tc>
                <a:tc>
                  <a:txBody>
                    <a:bodyPr/>
                    <a:lstStyle/>
                    <a:p>
                      <a:r>
                        <a:rPr lang="en-US" dirty="0" smtClean="0"/>
                        <a:t>7/13</a:t>
                      </a:r>
                      <a:endParaRPr lang="en-US" dirty="0"/>
                    </a:p>
                  </a:txBody>
                  <a:tcPr/>
                </a:tc>
                <a:tc>
                  <a:txBody>
                    <a:bodyPr/>
                    <a:lstStyle/>
                    <a:p>
                      <a:r>
                        <a:rPr lang="en-US" dirty="0" smtClean="0"/>
                        <a:t>JD</a:t>
                      </a:r>
                      <a:endParaRPr lang="en-US" dirty="0"/>
                    </a:p>
                  </a:txBody>
                  <a:tcPr/>
                </a:tc>
                <a:tc>
                  <a:txBody>
                    <a:bodyPr/>
                    <a:lstStyle/>
                    <a:p>
                      <a:endParaRPr lang="en-US" dirty="0"/>
                    </a:p>
                  </a:txBody>
                  <a:tcPr/>
                </a:tc>
              </a:tr>
              <a:tr h="510888">
                <a:tc>
                  <a:txBody>
                    <a:bodyPr/>
                    <a:lstStyle/>
                    <a:p>
                      <a:r>
                        <a:rPr lang="en-US" dirty="0" smtClean="0"/>
                        <a:t>Provide Adele/OSATE synchronization prototype</a:t>
                      </a:r>
                      <a:endParaRPr lang="en-US" dirty="0"/>
                    </a:p>
                  </a:txBody>
                  <a:tcPr/>
                </a:tc>
                <a:tc>
                  <a:txBody>
                    <a:bodyPr/>
                    <a:lstStyle/>
                    <a:p>
                      <a:r>
                        <a:rPr lang="en-US" dirty="0" smtClean="0"/>
                        <a:t>7/13</a:t>
                      </a:r>
                      <a:endParaRPr lang="en-US" dirty="0"/>
                    </a:p>
                  </a:txBody>
                  <a:tcPr/>
                </a:tc>
                <a:tc>
                  <a:txBody>
                    <a:bodyPr/>
                    <a:lstStyle/>
                    <a:p>
                      <a:r>
                        <a:rPr lang="en-US" dirty="0" smtClean="0"/>
                        <a:t>DB</a:t>
                      </a:r>
                      <a:endParaRPr lang="en-US" dirty="0"/>
                    </a:p>
                  </a:txBody>
                  <a:tcPr/>
                </a:tc>
                <a:tc>
                  <a:txBody>
                    <a:bodyPr/>
                    <a:lstStyle/>
                    <a:p>
                      <a:r>
                        <a:rPr lang="en-US" dirty="0" smtClean="0"/>
                        <a:t>X</a:t>
                      </a:r>
                      <a:endParaRPr lang="en-US" dirty="0"/>
                    </a:p>
                  </a:txBody>
                  <a:tcPr/>
                </a:tc>
              </a:tr>
              <a:tr h="510888">
                <a:tc>
                  <a:txBody>
                    <a:bodyPr/>
                    <a:lstStyle/>
                    <a:p>
                      <a:r>
                        <a:rPr lang="en-US" dirty="0" smtClean="0"/>
                        <a:t>Provide experience report with</a:t>
                      </a:r>
                      <a:r>
                        <a:rPr lang="en-US" baseline="0" dirty="0" smtClean="0"/>
                        <a:t> Requirements Annex in Sept</a:t>
                      </a:r>
                      <a:endParaRPr lang="en-US" dirty="0"/>
                    </a:p>
                  </a:txBody>
                  <a:tcPr/>
                </a:tc>
                <a:tc>
                  <a:txBody>
                    <a:bodyPr/>
                    <a:lstStyle/>
                    <a:p>
                      <a:r>
                        <a:rPr lang="en-US" dirty="0" smtClean="0"/>
                        <a:t>7/13</a:t>
                      </a:r>
                      <a:endParaRPr lang="en-US" dirty="0"/>
                    </a:p>
                  </a:txBody>
                  <a:tcPr/>
                </a:tc>
                <a:tc>
                  <a:txBody>
                    <a:bodyPr/>
                    <a:lstStyle/>
                    <a:p>
                      <a:r>
                        <a:rPr lang="en-US" dirty="0" smtClean="0"/>
                        <a:t>Brian L</a:t>
                      </a:r>
                      <a:endParaRPr lang="en-US" dirty="0"/>
                    </a:p>
                  </a:txBody>
                  <a:tcPr/>
                </a:tc>
                <a:tc>
                  <a:txBody>
                    <a:bodyPr/>
                    <a:lstStyle/>
                    <a:p>
                      <a:endParaRPr lang="en-US" dirty="0"/>
                    </a:p>
                  </a:txBody>
                  <a:tcPr/>
                </a:tc>
              </a:tr>
              <a:tr h="510888">
                <a:tc>
                  <a:txBody>
                    <a:bodyPr/>
                    <a:lstStyle/>
                    <a:p>
                      <a:r>
                        <a:rPr lang="en-US" dirty="0" smtClean="0"/>
                        <a:t>Provide simple example in Requirements annex extendable</a:t>
                      </a:r>
                      <a:r>
                        <a:rPr lang="en-US" baseline="0" dirty="0" smtClean="0"/>
                        <a:t> to goal example</a:t>
                      </a:r>
                      <a:endParaRPr lang="en-US" dirty="0"/>
                    </a:p>
                  </a:txBody>
                  <a:tcPr/>
                </a:tc>
                <a:tc>
                  <a:txBody>
                    <a:bodyPr/>
                    <a:lstStyle/>
                    <a:p>
                      <a:r>
                        <a:rPr lang="en-US" dirty="0" smtClean="0"/>
                        <a:t>7/13</a:t>
                      </a:r>
                      <a:endParaRPr lang="en-US" dirty="0"/>
                    </a:p>
                  </a:txBody>
                  <a:tcPr/>
                </a:tc>
                <a:tc>
                  <a:txBody>
                    <a:bodyPr/>
                    <a:lstStyle/>
                    <a:p>
                      <a:r>
                        <a:rPr lang="en-US" dirty="0" smtClean="0"/>
                        <a:t>DB</a:t>
                      </a:r>
                      <a:endParaRPr lang="en-US" dirty="0"/>
                    </a:p>
                  </a:txBody>
                  <a:tcPr/>
                </a:tc>
                <a:tc>
                  <a:txBody>
                    <a:bodyPr/>
                    <a:lstStyle/>
                    <a:p>
                      <a:endParaRPr lang="en-US"/>
                    </a:p>
                  </a:txBody>
                  <a:tcPr/>
                </a:tc>
              </a:tr>
              <a:tr h="510888">
                <a:tc>
                  <a:txBody>
                    <a:bodyPr/>
                    <a:lstStyle/>
                    <a:p>
                      <a:r>
                        <a:rPr lang="en-US" dirty="0" smtClean="0"/>
                        <a:t>Start development of white paper (comparison) and possible draft for </a:t>
                      </a:r>
                      <a:r>
                        <a:rPr lang="en-US" dirty="0" err="1" smtClean="0"/>
                        <a:t>Unitful</a:t>
                      </a:r>
                      <a:r>
                        <a:rPr lang="en-US" dirty="0" smtClean="0"/>
                        <a:t> Conversions for Sept</a:t>
                      </a:r>
                      <a:endParaRPr lang="en-US" dirty="0"/>
                    </a:p>
                  </a:txBody>
                  <a:tcPr/>
                </a:tc>
                <a:tc>
                  <a:txBody>
                    <a:bodyPr/>
                    <a:lstStyle/>
                    <a:p>
                      <a:r>
                        <a:rPr lang="en-US" dirty="0" smtClean="0"/>
                        <a:t>7/13</a:t>
                      </a:r>
                      <a:endParaRPr lang="en-US" dirty="0"/>
                    </a:p>
                  </a:txBody>
                  <a:tcPr/>
                </a:tc>
                <a:tc>
                  <a:txBody>
                    <a:bodyPr/>
                    <a:lstStyle/>
                    <a:p>
                      <a:r>
                        <a:rPr lang="en-US" dirty="0" smtClean="0"/>
                        <a:t>AK with BL, JH</a:t>
                      </a:r>
                      <a:endParaRPr lang="en-US" dirty="0"/>
                    </a:p>
                  </a:txBody>
                  <a:tcPr/>
                </a:tc>
                <a:tc>
                  <a:txBody>
                    <a:bodyPr/>
                    <a:lstStyle/>
                    <a:p>
                      <a:r>
                        <a:rPr lang="en-US" dirty="0" smtClean="0"/>
                        <a:t>X</a:t>
                      </a:r>
                      <a:endParaRPr lang="en-US" dirty="0"/>
                    </a:p>
                  </a:txBody>
                  <a:tcPr/>
                </a:tc>
              </a:tr>
              <a:tr h="510888">
                <a:tc>
                  <a:txBody>
                    <a:bodyPr/>
                    <a:lstStyle/>
                    <a:p>
                      <a:r>
                        <a:rPr lang="en-US" dirty="0" smtClean="0"/>
                        <a:t> Explicit</a:t>
                      </a:r>
                      <a:r>
                        <a:rPr lang="en-US" baseline="0" dirty="0" smtClean="0"/>
                        <a:t> </a:t>
                      </a:r>
                      <a:r>
                        <a:rPr lang="en-US" baseline="0" dirty="0" err="1" smtClean="0"/>
                        <a:t>vs</a:t>
                      </a:r>
                      <a:r>
                        <a:rPr lang="en-US" baseline="0" dirty="0" smtClean="0"/>
                        <a:t> automatic conversion of units example</a:t>
                      </a:r>
                      <a:endParaRPr lang="en-US" dirty="0"/>
                    </a:p>
                  </a:txBody>
                  <a:tcPr/>
                </a:tc>
                <a:tc>
                  <a:txBody>
                    <a:bodyPr/>
                    <a:lstStyle/>
                    <a:p>
                      <a:r>
                        <a:rPr lang="en-US" dirty="0" smtClean="0"/>
                        <a:t>7/13</a:t>
                      </a:r>
                      <a:endParaRPr lang="en-US" dirty="0"/>
                    </a:p>
                  </a:txBody>
                  <a:tcPr/>
                </a:tc>
                <a:tc>
                  <a:txBody>
                    <a:bodyPr/>
                    <a:lstStyle/>
                    <a:p>
                      <a:r>
                        <a:rPr lang="en-US" dirty="0" smtClean="0"/>
                        <a:t>AK</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660103"/>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White paper on multiple</a:t>
                      </a:r>
                      <a:r>
                        <a:rPr lang="en-US" baseline="0" dirty="0" smtClean="0"/>
                        <a:t> bindings to hardware (M Core. </a:t>
                      </a:r>
                      <a:r>
                        <a:rPr lang="en-US" baseline="0" dirty="0" err="1" smtClean="0"/>
                        <a:t>Mem</a:t>
                      </a:r>
                      <a:r>
                        <a:rPr lang="en-US" baseline="0" dirty="0" smtClean="0"/>
                        <a:t>) to see if we can improve approach we are using now.</a:t>
                      </a:r>
                      <a:endParaRPr lang="en-US" dirty="0"/>
                    </a:p>
                  </a:txBody>
                  <a:tcPr/>
                </a:tc>
                <a:tc>
                  <a:txBody>
                    <a:bodyPr/>
                    <a:lstStyle/>
                    <a:p>
                      <a:r>
                        <a:rPr lang="en-US" dirty="0" smtClean="0"/>
                        <a:t>7/13</a:t>
                      </a:r>
                      <a:endParaRPr lang="en-US" dirty="0"/>
                    </a:p>
                  </a:txBody>
                  <a:tcPr/>
                </a:tc>
                <a:tc>
                  <a:txBody>
                    <a:bodyPr/>
                    <a:lstStyle/>
                    <a:p>
                      <a:r>
                        <a:rPr lang="en-US" dirty="0" smtClean="0"/>
                        <a:t>PF </a:t>
                      </a:r>
                      <a:endParaRPr lang="en-US" dirty="0"/>
                    </a:p>
                  </a:txBody>
                  <a:tcPr/>
                </a:tc>
                <a:tc>
                  <a:txBody>
                    <a:bodyPr/>
                    <a:lstStyle/>
                    <a:p>
                      <a:endParaRPr lang="en-US"/>
                    </a:p>
                  </a:txBody>
                  <a:tcPr/>
                </a:tc>
              </a:tr>
              <a:tr h="767365">
                <a:tc>
                  <a:txBody>
                    <a:bodyPr/>
                    <a:lstStyle/>
                    <a:p>
                      <a:r>
                        <a:rPr lang="en-US" dirty="0" smtClean="0"/>
                        <a:t>Review upgrade needed on 653 annex based on Part 4, developing</a:t>
                      </a:r>
                      <a:r>
                        <a:rPr lang="en-US" baseline="0" dirty="0" smtClean="0"/>
                        <a:t> part 5.  </a:t>
                      </a:r>
                      <a:endParaRPr lang="en-US" dirty="0"/>
                    </a:p>
                  </a:txBody>
                  <a:tcPr/>
                </a:tc>
                <a:tc>
                  <a:txBody>
                    <a:bodyPr/>
                    <a:lstStyle/>
                    <a:p>
                      <a:r>
                        <a:rPr lang="en-US" dirty="0" smtClean="0"/>
                        <a:t>7/13</a:t>
                      </a:r>
                      <a:endParaRPr lang="en-US" dirty="0"/>
                    </a:p>
                  </a:txBody>
                  <a:tcPr/>
                </a:tc>
                <a:tc>
                  <a:txBody>
                    <a:bodyPr/>
                    <a:lstStyle/>
                    <a:p>
                      <a:r>
                        <a:rPr lang="en-US" dirty="0" smtClean="0"/>
                        <a:t>JD</a:t>
                      </a:r>
                      <a:endParaRPr lang="en-US" dirty="0"/>
                    </a:p>
                  </a:txBody>
                  <a:tcPr/>
                </a:tc>
                <a:tc>
                  <a:txBody>
                    <a:bodyPr/>
                    <a:lstStyle/>
                    <a:p>
                      <a:endParaRPr lang="en-US" dirty="0"/>
                    </a:p>
                  </a:txBody>
                  <a:tcPr/>
                </a:tc>
              </a:tr>
              <a:tr h="510888">
                <a:tc>
                  <a:txBody>
                    <a:bodyPr/>
                    <a:lstStyle/>
                    <a:p>
                      <a:r>
                        <a:rPr lang="en-US" dirty="0" smtClean="0"/>
                        <a:t>White paper on nested feature groups, mini annex recommend</a:t>
                      </a:r>
                      <a:endParaRPr lang="en-US" dirty="0"/>
                    </a:p>
                  </a:txBody>
                  <a:tcPr/>
                </a:tc>
                <a:tc>
                  <a:txBody>
                    <a:bodyPr/>
                    <a:lstStyle/>
                    <a:p>
                      <a:r>
                        <a:rPr lang="en-US" dirty="0" smtClean="0"/>
                        <a:t>7/13</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Textual syntax for requirements annex – Sept (Brian</a:t>
                      </a:r>
                      <a:r>
                        <a:rPr lang="en-US" baseline="0" dirty="0" smtClean="0"/>
                        <a:t> will give it a try, Peter working on, European project)</a:t>
                      </a:r>
                      <a:endParaRPr lang="en-US" dirty="0"/>
                    </a:p>
                  </a:txBody>
                  <a:tcPr/>
                </a:tc>
                <a:tc>
                  <a:txBody>
                    <a:bodyPr/>
                    <a:lstStyle/>
                    <a:p>
                      <a:r>
                        <a:rPr lang="en-US" dirty="0" smtClean="0"/>
                        <a:t>7/13</a:t>
                      </a:r>
                      <a:endParaRPr lang="en-US" dirty="0"/>
                    </a:p>
                  </a:txBody>
                  <a:tcPr/>
                </a:tc>
                <a:tc>
                  <a:txBody>
                    <a:bodyPr/>
                    <a:lstStyle/>
                    <a:p>
                      <a:r>
                        <a:rPr lang="en-US" dirty="0" smtClean="0"/>
                        <a:t>Brian L, DB, PF</a:t>
                      </a:r>
                      <a:endParaRPr lang="en-US" dirty="0"/>
                    </a:p>
                  </a:txBody>
                  <a:tcPr/>
                </a:tc>
                <a:tc>
                  <a:txBody>
                    <a:bodyPr/>
                    <a:lstStyle/>
                    <a:p>
                      <a:endParaRPr lang="en-US"/>
                    </a:p>
                  </a:txBody>
                  <a:tcPr/>
                </a:tc>
              </a:tr>
              <a:tr h="510888">
                <a:tc>
                  <a:txBody>
                    <a:bodyPr/>
                    <a:lstStyle/>
                    <a:p>
                      <a:r>
                        <a:rPr lang="en-US" dirty="0" smtClean="0"/>
                        <a:t>JD</a:t>
                      </a:r>
                      <a:r>
                        <a:rPr lang="en-US" baseline="0" dirty="0" smtClean="0"/>
                        <a:t> will package up Bella </a:t>
                      </a:r>
                      <a:r>
                        <a:rPr lang="en-US" baseline="0" dirty="0" err="1" smtClean="0"/>
                        <a:t>Padula</a:t>
                      </a:r>
                      <a:r>
                        <a:rPr lang="en-US" baseline="0" dirty="0" smtClean="0"/>
                        <a:t> for OSATE2</a:t>
                      </a:r>
                      <a:endParaRPr lang="en-US" dirty="0"/>
                    </a:p>
                  </a:txBody>
                  <a:tcPr/>
                </a:tc>
                <a:tc>
                  <a:txBody>
                    <a:bodyPr/>
                    <a:lstStyle/>
                    <a:p>
                      <a:r>
                        <a:rPr lang="en-US" dirty="0" smtClean="0"/>
                        <a:t>7/13</a:t>
                      </a:r>
                      <a:endParaRPr lang="en-US" dirty="0"/>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dirty="0" smtClean="0"/>
                        <a:t>Alexey, Peter, Dominique, Pierre</a:t>
                      </a:r>
                      <a:r>
                        <a:rPr lang="en-US" baseline="0" dirty="0" smtClean="0"/>
                        <a:t> L, Jerome to study the issue of updating the core </a:t>
                      </a:r>
                      <a:r>
                        <a:rPr lang="en-US" baseline="0" dirty="0" err="1" smtClean="0"/>
                        <a:t>vs</a:t>
                      </a:r>
                      <a:r>
                        <a:rPr lang="en-US" baseline="0" dirty="0" smtClean="0"/>
                        <a:t> annex in relationship to units, unit type, and the property language, to bring a recommendation for Feb, 2013</a:t>
                      </a:r>
                      <a:endParaRPr lang="en-US" dirty="0"/>
                    </a:p>
                  </a:txBody>
                  <a:tcPr/>
                </a:tc>
                <a:tc>
                  <a:txBody>
                    <a:bodyPr/>
                    <a:lstStyle/>
                    <a:p>
                      <a:r>
                        <a:rPr lang="en-US" dirty="0" smtClean="0"/>
                        <a:t>9/13</a:t>
                      </a:r>
                      <a:endParaRPr lang="en-US" dirty="0"/>
                    </a:p>
                  </a:txBody>
                  <a:tcPr/>
                </a:tc>
                <a:tc>
                  <a:txBody>
                    <a:bodyPr/>
                    <a:lstStyle/>
                    <a:p>
                      <a:r>
                        <a:rPr lang="en-US" dirty="0" smtClean="0"/>
                        <a:t>AK</a:t>
                      </a:r>
                      <a:endParaRPr lang="en-US" dirty="0"/>
                    </a:p>
                  </a:txBody>
                  <a:tcPr/>
                </a:tc>
                <a:tc>
                  <a:txBody>
                    <a:bodyPr/>
                    <a:lstStyle/>
                    <a:p>
                      <a:r>
                        <a:rPr lang="en-US" dirty="0" smtClean="0"/>
                        <a:t>X</a:t>
                      </a:r>
                      <a:endParaRPr lang="en-US" dirty="0"/>
                    </a:p>
                  </a:txBody>
                  <a:tcPr/>
                </a:tc>
              </a:tr>
              <a:tr h="510888">
                <a:tc>
                  <a:txBody>
                    <a:bodyPr/>
                    <a:lstStyle/>
                    <a:p>
                      <a:r>
                        <a:rPr lang="en-US" dirty="0" smtClean="0"/>
                        <a:t> Dominique to present </a:t>
                      </a:r>
                      <a:r>
                        <a:rPr lang="en-US" dirty="0" err="1" smtClean="0"/>
                        <a:t>SysML</a:t>
                      </a:r>
                      <a:r>
                        <a:rPr lang="en-US" dirty="0" smtClean="0"/>
                        <a:t> units approach</a:t>
                      </a:r>
                      <a:r>
                        <a:rPr lang="en-US" baseline="0" dirty="0" smtClean="0"/>
                        <a:t> and experience using.</a:t>
                      </a:r>
                      <a:endParaRPr lang="en-US" dirty="0"/>
                    </a:p>
                  </a:txBody>
                  <a:tcPr/>
                </a:tc>
                <a:tc>
                  <a:txBody>
                    <a:bodyPr/>
                    <a:lstStyle/>
                    <a:p>
                      <a:r>
                        <a:rPr lang="en-US" dirty="0" smtClean="0"/>
                        <a:t>9/13</a:t>
                      </a:r>
                      <a:endParaRPr lang="en-US" dirty="0"/>
                    </a:p>
                  </a:txBody>
                  <a:tcPr/>
                </a:tc>
                <a:tc>
                  <a:txBody>
                    <a:bodyPr/>
                    <a:lstStyle/>
                    <a:p>
                      <a:r>
                        <a:rPr lang="en-US" dirty="0" smtClean="0"/>
                        <a:t>DB</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934423"/>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baseline="0" dirty="0" smtClean="0"/>
                        <a:t>Etienne, Jean-Pierre T, Pierre D to develop recommended update to behavior annex with regard to synchronous annex behavior for Feb Toulouse meeting.</a:t>
                      </a:r>
                      <a:endParaRPr lang="en-US" dirty="0"/>
                    </a:p>
                  </a:txBody>
                  <a:tcPr/>
                </a:tc>
                <a:tc>
                  <a:txBody>
                    <a:bodyPr/>
                    <a:lstStyle/>
                    <a:p>
                      <a:r>
                        <a:rPr lang="en-US" dirty="0" smtClean="0"/>
                        <a:t>9/13</a:t>
                      </a:r>
                      <a:endParaRPr lang="en-US" dirty="0"/>
                    </a:p>
                  </a:txBody>
                  <a:tcPr/>
                </a:tc>
                <a:tc>
                  <a:txBody>
                    <a:bodyPr/>
                    <a:lstStyle/>
                    <a:p>
                      <a:r>
                        <a:rPr lang="en-US" dirty="0" smtClean="0"/>
                        <a:t> EB</a:t>
                      </a:r>
                      <a:endParaRPr lang="en-US" dirty="0"/>
                    </a:p>
                  </a:txBody>
                  <a:tcPr/>
                </a:tc>
                <a:tc>
                  <a:txBody>
                    <a:bodyPr/>
                    <a:lstStyle/>
                    <a:p>
                      <a:r>
                        <a:rPr lang="en-US" dirty="0" smtClean="0"/>
                        <a:t>X</a:t>
                      </a:r>
                      <a:endParaRPr lang="en-US" dirty="0"/>
                    </a:p>
                  </a:txBody>
                  <a:tcPr/>
                </a:tc>
              </a:tr>
              <a:tr h="767365">
                <a:tc>
                  <a:txBody>
                    <a:bodyPr/>
                    <a:lstStyle/>
                    <a:p>
                      <a:r>
                        <a:rPr lang="en-US" baseline="0" dirty="0" smtClean="0"/>
                        <a:t> Jean-Pierre, Serban to evaluate use of PSL to express synchronous annex constraints for Feb Toulouse meeting.</a:t>
                      </a:r>
                      <a:endParaRPr lang="en-US" dirty="0"/>
                    </a:p>
                  </a:txBody>
                  <a:tcPr/>
                </a:tc>
                <a:tc>
                  <a:txBody>
                    <a:bodyPr/>
                    <a:lstStyle/>
                    <a:p>
                      <a:r>
                        <a:rPr lang="en-US" dirty="0" smtClean="0"/>
                        <a:t>9/13</a:t>
                      </a:r>
                      <a:endParaRPr lang="en-US" dirty="0"/>
                    </a:p>
                  </a:txBody>
                  <a:tcPr/>
                </a:tc>
                <a:tc>
                  <a:txBody>
                    <a:bodyPr/>
                    <a:lstStyle/>
                    <a:p>
                      <a:r>
                        <a:rPr lang="en-US" dirty="0" smtClean="0"/>
                        <a:t>JPT</a:t>
                      </a:r>
                      <a:endParaRPr lang="en-US" dirty="0"/>
                    </a:p>
                  </a:txBody>
                  <a:tcPr/>
                </a:tc>
                <a:tc>
                  <a:txBody>
                    <a:bodyPr/>
                    <a:lstStyle/>
                    <a:p>
                      <a:r>
                        <a:rPr lang="en-US" dirty="0" smtClean="0"/>
                        <a:t>X</a:t>
                      </a:r>
                      <a:endParaRPr lang="en-US" dirty="0"/>
                    </a:p>
                  </a:txBody>
                  <a:tcPr/>
                </a:tc>
              </a:tr>
              <a:tr h="510888">
                <a:tc>
                  <a:txBody>
                    <a:bodyPr/>
                    <a:lstStyle/>
                    <a:p>
                      <a:r>
                        <a:rPr lang="en-US" dirty="0" smtClean="0"/>
                        <a:t>Etienne to review Errata for Behavior</a:t>
                      </a:r>
                      <a:r>
                        <a:rPr lang="en-US" baseline="0" dirty="0" smtClean="0"/>
                        <a:t> Annex at Feb meeting in preparation for a revision to annex.</a:t>
                      </a:r>
                      <a:endParaRPr lang="en-US" dirty="0"/>
                    </a:p>
                  </a:txBody>
                  <a:tcPr/>
                </a:tc>
                <a:tc>
                  <a:txBody>
                    <a:bodyPr/>
                    <a:lstStyle/>
                    <a:p>
                      <a:r>
                        <a:rPr lang="en-US" dirty="0" smtClean="0"/>
                        <a:t>9/13</a:t>
                      </a:r>
                      <a:endParaRPr lang="en-US" dirty="0"/>
                    </a:p>
                  </a:txBody>
                  <a:tcPr/>
                </a:tc>
                <a:tc>
                  <a:txBody>
                    <a:bodyPr/>
                    <a:lstStyle/>
                    <a:p>
                      <a:r>
                        <a:rPr lang="en-US" dirty="0" smtClean="0"/>
                        <a:t>EB</a:t>
                      </a:r>
                      <a:endParaRPr lang="en-US" dirty="0"/>
                    </a:p>
                  </a:txBody>
                  <a:tcPr/>
                </a:tc>
                <a:tc>
                  <a:txBody>
                    <a:bodyPr/>
                    <a:lstStyle/>
                    <a:p>
                      <a:r>
                        <a:rPr lang="en-US" dirty="0" smtClean="0"/>
                        <a:t>X</a:t>
                      </a:r>
                      <a:endParaRPr lang="en-US" dirty="0"/>
                    </a:p>
                  </a:txBody>
                  <a:tcPr/>
                </a:tc>
              </a:tr>
              <a:tr h="510888">
                <a:tc>
                  <a:txBody>
                    <a:bodyPr/>
                    <a:lstStyle/>
                    <a:p>
                      <a:r>
                        <a:rPr lang="en-US" dirty="0" smtClean="0"/>
                        <a:t>Vincent</a:t>
                      </a:r>
                      <a:r>
                        <a:rPr lang="en-US" baseline="0" dirty="0" smtClean="0"/>
                        <a:t> will provide draft subset annex for Feb meeting</a:t>
                      </a:r>
                      <a:endParaRPr lang="en-US" dirty="0"/>
                    </a:p>
                  </a:txBody>
                  <a:tcPr/>
                </a:tc>
                <a:tc>
                  <a:txBody>
                    <a:bodyPr/>
                    <a:lstStyle/>
                    <a:p>
                      <a:r>
                        <a:rPr lang="en-US" dirty="0" smtClean="0"/>
                        <a:t>9/13</a:t>
                      </a:r>
                      <a:endParaRPr lang="en-US" dirty="0"/>
                    </a:p>
                  </a:txBody>
                  <a:tcPr/>
                </a:tc>
                <a:tc>
                  <a:txBody>
                    <a:bodyPr/>
                    <a:lstStyle/>
                    <a:p>
                      <a:r>
                        <a:rPr lang="en-US" dirty="0" smtClean="0"/>
                        <a:t>VG</a:t>
                      </a:r>
                      <a:endParaRPr lang="en-US" dirty="0"/>
                    </a:p>
                  </a:txBody>
                  <a:tcPr/>
                </a:tc>
                <a:tc>
                  <a:txBody>
                    <a:bodyPr/>
                    <a:lstStyle/>
                    <a:p>
                      <a:r>
                        <a:rPr lang="en-US" dirty="0" smtClean="0"/>
                        <a:t>X</a:t>
                      </a:r>
                      <a:endParaRPr lang="en-US" dirty="0"/>
                    </a:p>
                  </a:txBody>
                  <a:tcPr/>
                </a:tc>
              </a:tr>
              <a:tr h="510888">
                <a:tc>
                  <a:txBody>
                    <a:bodyPr/>
                    <a:lstStyle/>
                    <a:p>
                      <a:r>
                        <a:rPr lang="en-US" dirty="0" smtClean="0"/>
                        <a:t>Peter will provide draft</a:t>
                      </a:r>
                      <a:r>
                        <a:rPr lang="en-US" baseline="0" dirty="0" smtClean="0"/>
                        <a:t> of error annex for informal ballot, mid November, to be returned mid Jan, for Feb meeting resolution</a:t>
                      </a:r>
                      <a:endParaRPr lang="en-US" dirty="0"/>
                    </a:p>
                  </a:txBody>
                  <a:tcPr/>
                </a:tc>
                <a:tc>
                  <a:txBody>
                    <a:bodyPr/>
                    <a:lstStyle/>
                    <a:p>
                      <a:r>
                        <a:rPr lang="en-US" dirty="0" smtClean="0"/>
                        <a:t>9/13</a:t>
                      </a:r>
                      <a:endParaRPr lang="en-US" dirty="0"/>
                    </a:p>
                  </a:txBody>
                  <a:tcPr/>
                </a:tc>
                <a:tc>
                  <a:txBody>
                    <a:bodyPr/>
                    <a:lstStyle/>
                    <a:p>
                      <a:r>
                        <a:rPr lang="en-US" dirty="0" smtClean="0"/>
                        <a:t>PF</a:t>
                      </a:r>
                      <a:endParaRPr lang="en-US" dirty="0"/>
                    </a:p>
                  </a:txBody>
                  <a:tcPr/>
                </a:tc>
                <a:tc>
                  <a:txBody>
                    <a:bodyPr/>
                    <a:lstStyle/>
                    <a:p>
                      <a:r>
                        <a:rPr lang="en-US" dirty="0" smtClean="0"/>
                        <a:t>X</a:t>
                      </a:r>
                      <a:endParaRPr lang="en-US" dirty="0"/>
                    </a:p>
                  </a:txBody>
                  <a:tcPr/>
                </a:tc>
              </a:tr>
              <a:tr h="510888">
                <a:tc>
                  <a:txBody>
                    <a:bodyPr/>
                    <a:lstStyle/>
                    <a:p>
                      <a:r>
                        <a:rPr lang="en-US" dirty="0" smtClean="0"/>
                        <a:t>Add link to OSATE help</a:t>
                      </a:r>
                      <a:r>
                        <a:rPr lang="en-US" baseline="0" dirty="0" smtClean="0"/>
                        <a:t> for making bug reports</a:t>
                      </a:r>
                      <a:endParaRPr lang="en-US" dirty="0"/>
                    </a:p>
                  </a:txBody>
                  <a:tcPr/>
                </a:tc>
                <a:tc>
                  <a:txBody>
                    <a:bodyPr/>
                    <a:lstStyle/>
                    <a:p>
                      <a:r>
                        <a:rPr lang="en-US" dirty="0" smtClean="0"/>
                        <a:t>9/13</a:t>
                      </a:r>
                      <a:endParaRPr lang="en-US" dirty="0"/>
                    </a:p>
                  </a:txBody>
                  <a:tcPr/>
                </a:tc>
                <a:tc>
                  <a:txBody>
                    <a:bodyPr/>
                    <a:lstStyle/>
                    <a:p>
                      <a:r>
                        <a:rPr lang="en-US" dirty="0" smtClean="0"/>
                        <a:t>JD</a:t>
                      </a:r>
                      <a:endParaRPr lang="en-US" dirty="0"/>
                    </a:p>
                  </a:txBody>
                  <a:tcPr/>
                </a:tc>
                <a:tc>
                  <a:txBody>
                    <a:bodyPr/>
                    <a:lstStyle/>
                    <a:p>
                      <a:r>
                        <a:rPr lang="en-US" dirty="0" smtClean="0"/>
                        <a:t>X</a:t>
                      </a:r>
                      <a:endParaRPr lang="en-US" dirty="0"/>
                    </a:p>
                  </a:txBody>
                  <a:tcPr/>
                </a:tc>
              </a:tr>
              <a:tr h="510888">
                <a:tc>
                  <a:txBody>
                    <a:bodyPr/>
                    <a:lstStyle/>
                    <a:p>
                      <a:r>
                        <a:rPr lang="en-US" dirty="0" smtClean="0"/>
                        <a:t> Alexey and Jerome will</a:t>
                      </a:r>
                      <a:r>
                        <a:rPr lang="en-US" baseline="0" dirty="0" smtClean="0"/>
                        <a:t> provide an overview of the approaches for specifying AFDX and recommendations for other buses that we might want to provide guidance for specification and analysis.</a:t>
                      </a:r>
                      <a:endParaRPr lang="en-US" dirty="0"/>
                    </a:p>
                  </a:txBody>
                  <a:tcPr/>
                </a:tc>
                <a:tc>
                  <a:txBody>
                    <a:bodyPr/>
                    <a:lstStyle/>
                    <a:p>
                      <a:r>
                        <a:rPr lang="en-US" dirty="0" smtClean="0"/>
                        <a:t>9/13</a:t>
                      </a:r>
                      <a:endParaRPr lang="en-US" dirty="0"/>
                    </a:p>
                  </a:txBody>
                  <a:tcPr/>
                </a:tc>
                <a:tc>
                  <a:txBody>
                    <a:bodyPr/>
                    <a:lstStyle/>
                    <a:p>
                      <a:r>
                        <a:rPr lang="en-US" dirty="0" smtClean="0"/>
                        <a:t>AK</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853079"/>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Jerome will provide a recommendation for</a:t>
                      </a:r>
                      <a:r>
                        <a:rPr lang="en-US" baseline="0" dirty="0" smtClean="0"/>
                        <a:t> supporting</a:t>
                      </a:r>
                      <a:r>
                        <a:rPr lang="en-US" dirty="0" smtClean="0"/>
                        <a:t> interrupt events</a:t>
                      </a:r>
                      <a:r>
                        <a:rPr lang="en-US" baseline="0" dirty="0" smtClean="0"/>
                        <a:t> for Feb 2013 meeting </a:t>
                      </a:r>
                      <a:endParaRPr lang="en-US" dirty="0"/>
                    </a:p>
                  </a:txBody>
                  <a:tcPr/>
                </a:tc>
                <a:tc>
                  <a:txBody>
                    <a:bodyPr/>
                    <a:lstStyle/>
                    <a:p>
                      <a:r>
                        <a:rPr lang="en-US" dirty="0" smtClean="0"/>
                        <a:t>9/13</a:t>
                      </a:r>
                      <a:endParaRPr lang="en-US" dirty="0"/>
                    </a:p>
                  </a:txBody>
                  <a:tcPr/>
                </a:tc>
                <a:tc>
                  <a:txBody>
                    <a:bodyPr/>
                    <a:lstStyle/>
                    <a:p>
                      <a:r>
                        <a:rPr lang="en-US" dirty="0" smtClean="0"/>
                        <a:t> JH</a:t>
                      </a:r>
                      <a:endParaRPr lang="en-US" dirty="0"/>
                    </a:p>
                  </a:txBody>
                  <a:tcPr/>
                </a:tc>
                <a:tc>
                  <a:txBody>
                    <a:bodyPr/>
                    <a:lstStyle/>
                    <a:p>
                      <a:endParaRPr lang="en-US"/>
                    </a:p>
                  </a:txBody>
                  <a:tcPr/>
                </a:tc>
              </a:tr>
              <a:tr h="767365">
                <a:tc>
                  <a:txBody>
                    <a:bodyPr/>
                    <a:lstStyle/>
                    <a:p>
                      <a:r>
                        <a:rPr lang="en-US" baseline="0" dirty="0" smtClean="0"/>
                        <a:t> Create a list of benefits/issues related to using </a:t>
                      </a:r>
                      <a:r>
                        <a:rPr lang="en-US" baseline="0" dirty="0" err="1" smtClean="0"/>
                        <a:t>SysML</a:t>
                      </a:r>
                      <a:r>
                        <a:rPr lang="en-US" baseline="0" dirty="0" smtClean="0"/>
                        <a:t> </a:t>
                      </a:r>
                      <a:r>
                        <a:rPr lang="en-US" baseline="0" dirty="0" err="1" smtClean="0"/>
                        <a:t>vs</a:t>
                      </a:r>
                      <a:r>
                        <a:rPr lang="en-US" baseline="0" dirty="0" smtClean="0"/>
                        <a:t> RDAL for requirements</a:t>
                      </a:r>
                      <a:endParaRPr lang="en-US" dirty="0"/>
                    </a:p>
                  </a:txBody>
                  <a:tcPr/>
                </a:tc>
                <a:tc>
                  <a:txBody>
                    <a:bodyPr/>
                    <a:lstStyle/>
                    <a:p>
                      <a:r>
                        <a:rPr lang="en-US" dirty="0" smtClean="0"/>
                        <a:t>9/13</a:t>
                      </a:r>
                      <a:endParaRPr lang="en-US" dirty="0"/>
                    </a:p>
                  </a:txBody>
                  <a:tcPr/>
                </a:tc>
                <a:tc>
                  <a:txBody>
                    <a:bodyPr/>
                    <a:lstStyle/>
                    <a:p>
                      <a:r>
                        <a:rPr lang="en-US" dirty="0" smtClean="0"/>
                        <a:t>DM</a:t>
                      </a:r>
                      <a:endParaRPr lang="en-US" dirty="0"/>
                    </a:p>
                  </a:txBody>
                  <a:tcPr/>
                </a:tc>
                <a:tc>
                  <a:txBody>
                    <a:bodyPr/>
                    <a:lstStyle/>
                    <a:p>
                      <a:endParaRPr lang="en-US" dirty="0"/>
                    </a:p>
                  </a:txBody>
                  <a:tcPr/>
                </a:tc>
              </a:tr>
              <a:tr h="510888">
                <a:tc>
                  <a:txBody>
                    <a:bodyPr/>
                    <a:lstStyle/>
                    <a:p>
                      <a:r>
                        <a:rPr lang="en-US" dirty="0" smtClean="0"/>
                        <a:t>Brian</a:t>
                      </a:r>
                      <a:r>
                        <a:rPr lang="en-US" baseline="0" dirty="0" smtClean="0"/>
                        <a:t> to present SEI work for Feb Meeting</a:t>
                      </a:r>
                      <a:endParaRPr lang="en-US" dirty="0"/>
                    </a:p>
                  </a:txBody>
                  <a:tcPr/>
                </a:tc>
                <a:tc>
                  <a:txBody>
                    <a:bodyPr/>
                    <a:lstStyle/>
                    <a:p>
                      <a:r>
                        <a:rPr lang="en-US" dirty="0" smtClean="0"/>
                        <a:t>9/13</a:t>
                      </a:r>
                      <a:endParaRPr lang="en-US" dirty="0"/>
                    </a:p>
                  </a:txBody>
                  <a:tcPr/>
                </a:tc>
                <a:tc>
                  <a:txBody>
                    <a:bodyPr/>
                    <a:lstStyle/>
                    <a:p>
                      <a:r>
                        <a:rPr lang="en-US" dirty="0" smtClean="0"/>
                        <a:t>Brian L</a:t>
                      </a:r>
                      <a:endParaRPr lang="en-US" dirty="0"/>
                    </a:p>
                  </a:txBody>
                  <a:tcPr/>
                </a:tc>
                <a:tc>
                  <a:txBody>
                    <a:bodyPr/>
                    <a:lstStyle/>
                    <a:p>
                      <a:r>
                        <a:rPr lang="en-US" dirty="0" smtClean="0"/>
                        <a:t>x</a:t>
                      </a:r>
                      <a:endParaRPr lang="en-US" dirty="0"/>
                    </a:p>
                  </a:txBody>
                  <a:tcPr/>
                </a:tc>
              </a:tr>
              <a:tr h="510888">
                <a:tc>
                  <a:txBody>
                    <a:bodyPr/>
                    <a:lstStyle/>
                    <a:p>
                      <a:r>
                        <a:rPr lang="en-US" dirty="0" smtClean="0"/>
                        <a:t>Provide time for PG </a:t>
                      </a:r>
                      <a:r>
                        <a:rPr lang="en-US" dirty="0" err="1" smtClean="0"/>
                        <a:t>Polarsys</a:t>
                      </a:r>
                      <a:r>
                        <a:rPr lang="en-US" dirty="0" smtClean="0"/>
                        <a:t> presentation for Feb Meeting   </a:t>
                      </a:r>
                      <a:endParaRPr lang="en-US" dirty="0"/>
                    </a:p>
                  </a:txBody>
                  <a:tcPr/>
                </a:tc>
                <a:tc>
                  <a:txBody>
                    <a:bodyPr/>
                    <a:lstStyle/>
                    <a:p>
                      <a:r>
                        <a:rPr lang="en-US" dirty="0" smtClean="0"/>
                        <a:t>9/13</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r h="510888">
                <a:tc>
                  <a:txBody>
                    <a:bodyPr/>
                    <a:lstStyle/>
                    <a:p>
                      <a:r>
                        <a:rPr lang="en-US" dirty="0" smtClean="0"/>
                        <a:t>Schedule presentation</a:t>
                      </a:r>
                      <a:r>
                        <a:rPr lang="en-US" baseline="0" dirty="0" smtClean="0"/>
                        <a:t> with S18 of the safety analysis tools </a:t>
                      </a:r>
                      <a:endParaRPr lang="en-US" dirty="0"/>
                    </a:p>
                  </a:txBody>
                  <a:tcPr/>
                </a:tc>
                <a:tc>
                  <a:txBody>
                    <a:bodyPr/>
                    <a:lstStyle/>
                    <a:p>
                      <a:r>
                        <a:rPr lang="en-US" dirty="0" smtClean="0"/>
                        <a:t>9/13</a:t>
                      </a:r>
                      <a:endParaRPr lang="en-US" dirty="0"/>
                    </a:p>
                  </a:txBody>
                  <a:tcPr/>
                </a:tc>
                <a:tc>
                  <a:txBody>
                    <a:bodyPr/>
                    <a:lstStyle/>
                    <a:p>
                      <a:r>
                        <a:rPr lang="en-US" dirty="0" smtClean="0"/>
                        <a:t>BAL</a:t>
                      </a:r>
                      <a:endParaRPr lang="en-US" dirty="0"/>
                    </a:p>
                  </a:txBody>
                  <a:tcPr/>
                </a:tc>
                <a:tc>
                  <a:txBody>
                    <a:bodyPr/>
                    <a:lstStyle/>
                    <a:p>
                      <a:endParaRPr lang="en-US"/>
                    </a:p>
                  </a:txBody>
                  <a:tcPr/>
                </a:tc>
              </a:tr>
              <a:tr h="510888">
                <a:tc>
                  <a:txBody>
                    <a:bodyPr/>
                    <a:lstStyle/>
                    <a:p>
                      <a:r>
                        <a:rPr lang="en-US" dirty="0" smtClean="0"/>
                        <a:t>Standard properties for tracing</a:t>
                      </a:r>
                      <a:r>
                        <a:rPr lang="en-US" baseline="0" dirty="0" smtClean="0"/>
                        <a:t> requirements to components in RDAL</a:t>
                      </a:r>
                      <a:endParaRPr lang="en-US" dirty="0"/>
                    </a:p>
                  </a:txBody>
                  <a:tcPr/>
                </a:tc>
                <a:tc>
                  <a:txBody>
                    <a:bodyPr/>
                    <a:lstStyle/>
                    <a:p>
                      <a:r>
                        <a:rPr lang="en-US" dirty="0" smtClean="0"/>
                        <a:t>9/13</a:t>
                      </a:r>
                      <a:endParaRPr lang="en-US" dirty="0"/>
                    </a:p>
                  </a:txBody>
                  <a:tcPr/>
                </a:tc>
                <a:tc>
                  <a:txBody>
                    <a:bodyPr/>
                    <a:lstStyle/>
                    <a:p>
                      <a:r>
                        <a:rPr lang="en-US" dirty="0" smtClean="0"/>
                        <a:t>DB, PF</a:t>
                      </a:r>
                      <a:endParaRPr lang="en-US" dirty="0"/>
                    </a:p>
                  </a:txBody>
                  <a:tcPr/>
                </a:tc>
                <a:tc>
                  <a:txBody>
                    <a:bodyPr/>
                    <a:lstStyle/>
                    <a:p>
                      <a:endParaRPr lang="en-US"/>
                    </a:p>
                  </a:txBody>
                  <a:tcPr/>
                </a:tc>
              </a:tr>
              <a:tr h="510888">
                <a:tc>
                  <a:txBody>
                    <a:bodyPr/>
                    <a:lstStyle/>
                    <a:p>
                      <a:r>
                        <a:rPr lang="en-US" dirty="0" smtClean="0"/>
                        <a:t>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982271"/>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Present Multi-Model</a:t>
                      </a:r>
                      <a:r>
                        <a:rPr lang="en-US" baseline="0" dirty="0" smtClean="0"/>
                        <a:t> Traceability Language by Open People </a:t>
                      </a:r>
                      <a:endParaRPr lang="en-US" dirty="0"/>
                    </a:p>
                  </a:txBody>
                  <a:tcPr/>
                </a:tc>
                <a:tc>
                  <a:txBody>
                    <a:bodyPr/>
                    <a:lstStyle/>
                    <a:p>
                      <a:r>
                        <a:rPr lang="en-US" dirty="0" smtClean="0"/>
                        <a:t>9/13</a:t>
                      </a:r>
                      <a:endParaRPr lang="en-US" dirty="0"/>
                    </a:p>
                  </a:txBody>
                  <a:tcPr/>
                </a:tc>
                <a:tc>
                  <a:txBody>
                    <a:bodyPr/>
                    <a:lstStyle/>
                    <a:p>
                      <a:r>
                        <a:rPr lang="en-US" dirty="0" smtClean="0"/>
                        <a:t> DB</a:t>
                      </a:r>
                      <a:endParaRPr lang="en-US" dirty="0"/>
                    </a:p>
                  </a:txBody>
                  <a:tcPr/>
                </a:tc>
                <a:tc>
                  <a:txBody>
                    <a:bodyPr/>
                    <a:lstStyle/>
                    <a:p>
                      <a:r>
                        <a:rPr lang="en-US" dirty="0" smtClean="0"/>
                        <a:t>X</a:t>
                      </a:r>
                      <a:endParaRPr lang="en-US" dirty="0"/>
                    </a:p>
                  </a:txBody>
                  <a:tcPr/>
                </a:tc>
              </a:tr>
              <a:tr h="767365">
                <a:tc>
                  <a:txBody>
                    <a:bodyPr/>
                    <a:lstStyle/>
                    <a:p>
                      <a:r>
                        <a:rPr lang="en-US" baseline="0" dirty="0" smtClean="0"/>
                        <a:t> Present new work with BLESS done with the SEI</a:t>
                      </a:r>
                      <a:endParaRPr lang="en-US" dirty="0"/>
                    </a:p>
                  </a:txBody>
                  <a:tcPr/>
                </a:tc>
                <a:tc>
                  <a:txBody>
                    <a:bodyPr/>
                    <a:lstStyle/>
                    <a:p>
                      <a:r>
                        <a:rPr lang="en-US" dirty="0" smtClean="0"/>
                        <a:t>9/13</a:t>
                      </a:r>
                      <a:endParaRPr lang="en-US" dirty="0"/>
                    </a:p>
                  </a:txBody>
                  <a:tcPr/>
                </a:tc>
                <a:tc>
                  <a:txBody>
                    <a:bodyPr/>
                    <a:lstStyle/>
                    <a:p>
                      <a:r>
                        <a:rPr lang="en-US" dirty="0" smtClean="0"/>
                        <a:t>Brian L</a:t>
                      </a:r>
                      <a:endParaRPr lang="en-US" dirty="0"/>
                    </a:p>
                  </a:txBody>
                  <a:tcPr/>
                </a:tc>
                <a:tc>
                  <a:txBody>
                    <a:bodyPr/>
                    <a:lstStyle/>
                    <a:p>
                      <a:r>
                        <a:rPr lang="en-US" dirty="0" smtClean="0"/>
                        <a:t>X</a:t>
                      </a:r>
                      <a:endParaRPr lang="en-US" dirty="0"/>
                    </a:p>
                  </a:txBody>
                  <a:tcPr/>
                </a:tc>
              </a:tr>
              <a:tr h="510888">
                <a:tc>
                  <a:txBody>
                    <a:bodyPr/>
                    <a:lstStyle/>
                    <a:p>
                      <a:r>
                        <a:rPr lang="en-US" dirty="0" smtClean="0"/>
                        <a:t>Mapping of a persistence</a:t>
                      </a:r>
                      <a:r>
                        <a:rPr lang="en-US" baseline="0" dirty="0" smtClean="0"/>
                        <a:t> property for consistency analysis between input and output, must match for consistency</a:t>
                      </a:r>
                      <a:endParaRPr lang="en-US" dirty="0"/>
                    </a:p>
                  </a:txBody>
                  <a:tcPr/>
                </a:tc>
                <a:tc>
                  <a:txBody>
                    <a:bodyPr/>
                    <a:lstStyle/>
                    <a:p>
                      <a:r>
                        <a:rPr lang="en-US" dirty="0" smtClean="0"/>
                        <a:t>9/13</a:t>
                      </a:r>
                      <a:endParaRPr lang="en-US" dirty="0"/>
                    </a:p>
                  </a:txBody>
                  <a:tcPr/>
                </a:tc>
                <a:tc>
                  <a:txBody>
                    <a:bodyPr/>
                    <a:lstStyle/>
                    <a:p>
                      <a:r>
                        <a:rPr lang="en-US" dirty="0" smtClean="0"/>
                        <a:t>Brian H, PF</a:t>
                      </a:r>
                      <a:endParaRPr lang="en-US" dirty="0"/>
                    </a:p>
                  </a:txBody>
                  <a:tcPr/>
                </a:tc>
                <a:tc>
                  <a:txBody>
                    <a:bodyPr/>
                    <a:lstStyle/>
                    <a:p>
                      <a:endParaRPr lang="en-US"/>
                    </a:p>
                  </a:txBody>
                  <a:tcPr/>
                </a:tc>
              </a:tr>
              <a:tr h="510888">
                <a:tc>
                  <a:txBody>
                    <a:bodyPr/>
                    <a:lstStyle/>
                    <a:p>
                      <a:r>
                        <a:rPr lang="en-US" dirty="0" smtClean="0"/>
                        <a:t>Check</a:t>
                      </a:r>
                      <a:r>
                        <a:rPr lang="en-US" baseline="0" dirty="0" smtClean="0"/>
                        <a:t> – composite error model at the composite level can have incoming propagations that do not impact subcomponents</a:t>
                      </a:r>
                      <a:endParaRPr lang="en-US" dirty="0"/>
                    </a:p>
                  </a:txBody>
                  <a:tcPr/>
                </a:tc>
                <a:tc>
                  <a:txBody>
                    <a:bodyPr/>
                    <a:lstStyle/>
                    <a:p>
                      <a:r>
                        <a:rPr lang="en-US" dirty="0" smtClean="0"/>
                        <a:t>9/13</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Function binding to components so errors at component level can</a:t>
                      </a:r>
                      <a:r>
                        <a:rPr lang="en-US" baseline="0" dirty="0" smtClean="0"/>
                        <a:t> fail function and hazard analysis bottom up</a:t>
                      </a:r>
                      <a:endParaRPr lang="en-US" dirty="0"/>
                    </a:p>
                  </a:txBody>
                  <a:tcPr/>
                </a:tc>
                <a:tc>
                  <a:txBody>
                    <a:bodyPr/>
                    <a:lstStyle/>
                    <a:p>
                      <a:r>
                        <a:rPr lang="en-US" dirty="0" smtClean="0"/>
                        <a:t>9/13</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Brendan – we want “refines to” in the syntax</a:t>
                      </a:r>
                      <a:endParaRPr lang="en-US" dirty="0"/>
                    </a:p>
                  </a:txBody>
                  <a:tcPr/>
                </a:tc>
                <a:tc>
                  <a:txBody>
                    <a:bodyPr/>
                    <a:lstStyle/>
                    <a:p>
                      <a:r>
                        <a:rPr lang="en-US" dirty="0" smtClean="0"/>
                        <a:t>9/13</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 ARINC 653 has Multi-Core working group – contact TC</a:t>
                      </a:r>
                      <a:endParaRPr lang="en-US" dirty="0"/>
                    </a:p>
                  </a:txBody>
                  <a:tcPr/>
                </a:tc>
                <a:tc>
                  <a:txBody>
                    <a:bodyPr/>
                    <a:lstStyle/>
                    <a:p>
                      <a:r>
                        <a:rPr lang="en-US" dirty="0" smtClean="0"/>
                        <a:t>2/14</a:t>
                      </a:r>
                      <a:endParaRPr lang="en-US" dirty="0"/>
                    </a:p>
                  </a:txBody>
                  <a:tcPr/>
                </a:tc>
                <a:tc>
                  <a:txBody>
                    <a:bodyPr/>
                    <a:lstStyle/>
                    <a:p>
                      <a:r>
                        <a:rPr lang="en-US" dirty="0" smtClean="0"/>
                        <a:t>JD</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111463"/>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baseline="0" dirty="0" smtClean="0"/>
                        <a:t>What timing/performance for processors should we support –reference, measure, </a:t>
                      </a:r>
                      <a:r>
                        <a:rPr lang="en-US" baseline="0" dirty="0" err="1" smtClean="0"/>
                        <a:t>mips</a:t>
                      </a:r>
                      <a:r>
                        <a:rPr lang="en-US" baseline="0" dirty="0" smtClean="0"/>
                        <a:t>?  Peter to provide slides.</a:t>
                      </a:r>
                      <a:endParaRPr lang="en-US" dirty="0"/>
                    </a:p>
                  </a:txBody>
                  <a:tcPr/>
                </a:tc>
                <a:tc>
                  <a:txBody>
                    <a:bodyPr/>
                    <a:lstStyle/>
                    <a:p>
                      <a:r>
                        <a:rPr lang="en-US" dirty="0" smtClean="0"/>
                        <a:t>2/14</a:t>
                      </a:r>
                      <a:endParaRPr lang="en-US" dirty="0"/>
                    </a:p>
                  </a:txBody>
                  <a:tcPr/>
                </a:tc>
                <a:tc>
                  <a:txBody>
                    <a:bodyPr/>
                    <a:lstStyle/>
                    <a:p>
                      <a:r>
                        <a:rPr lang="en-US" dirty="0" smtClean="0"/>
                        <a:t> PF</a:t>
                      </a:r>
                      <a:endParaRPr lang="en-US" dirty="0"/>
                    </a:p>
                  </a:txBody>
                  <a:tcPr/>
                </a:tc>
                <a:tc>
                  <a:txBody>
                    <a:bodyPr/>
                    <a:lstStyle/>
                    <a:p>
                      <a:r>
                        <a:rPr lang="en-US" dirty="0" smtClean="0"/>
                        <a:t>x</a:t>
                      </a:r>
                      <a:endParaRPr lang="en-US" dirty="0"/>
                    </a:p>
                  </a:txBody>
                  <a:tcPr/>
                </a:tc>
              </a:tr>
              <a:tr h="767365">
                <a:tc>
                  <a:txBody>
                    <a:bodyPr/>
                    <a:lstStyle/>
                    <a:p>
                      <a:r>
                        <a:rPr lang="en-US" baseline="0" dirty="0" smtClean="0"/>
                        <a:t> 653 timeout associated to ports – do we need a timeout port property to wait added as part of the Core.  Alternatives?</a:t>
                      </a:r>
                      <a:endParaRPr lang="en-US" dirty="0"/>
                    </a:p>
                  </a:txBody>
                  <a:tcPr/>
                </a:tc>
                <a:tc>
                  <a:txBody>
                    <a:bodyPr/>
                    <a:lstStyle/>
                    <a:p>
                      <a:r>
                        <a:rPr lang="en-US" dirty="0" smtClean="0"/>
                        <a:t>2/14</a:t>
                      </a:r>
                      <a:endParaRPr lang="en-US" dirty="0"/>
                    </a:p>
                  </a:txBody>
                  <a:tcPr/>
                </a:tc>
                <a:tc>
                  <a:txBody>
                    <a:bodyPr/>
                    <a:lstStyle/>
                    <a:p>
                      <a:r>
                        <a:rPr lang="en-US" dirty="0" smtClean="0"/>
                        <a:t>PF, JD</a:t>
                      </a:r>
                      <a:endParaRPr lang="en-US" dirty="0"/>
                    </a:p>
                  </a:txBody>
                  <a:tcPr/>
                </a:tc>
                <a:tc>
                  <a:txBody>
                    <a:bodyPr/>
                    <a:lstStyle/>
                    <a:p>
                      <a:endParaRPr lang="en-US" dirty="0"/>
                    </a:p>
                  </a:txBody>
                  <a:tcPr/>
                </a:tc>
              </a:tr>
              <a:tr h="510888">
                <a:tc>
                  <a:txBody>
                    <a:bodyPr/>
                    <a:lstStyle/>
                    <a:p>
                      <a:r>
                        <a:rPr lang="en-US" dirty="0" smtClean="0"/>
                        <a:t>Publication permission for Joint research reports</a:t>
                      </a:r>
                      <a:endParaRPr lang="en-US" dirty="0"/>
                    </a:p>
                  </a:txBody>
                  <a:tcPr/>
                </a:tc>
                <a:tc>
                  <a:txBody>
                    <a:bodyPr/>
                    <a:lstStyle/>
                    <a:p>
                      <a:r>
                        <a:rPr lang="en-US" dirty="0" smtClean="0"/>
                        <a:t>2/14</a:t>
                      </a:r>
                      <a:endParaRPr lang="en-US" dirty="0"/>
                    </a:p>
                  </a:txBody>
                  <a:tcPr/>
                </a:tc>
                <a:tc>
                  <a:txBody>
                    <a:bodyPr/>
                    <a:lstStyle/>
                    <a:p>
                      <a:r>
                        <a:rPr lang="en-US" dirty="0" smtClean="0"/>
                        <a:t>JP, BAL</a:t>
                      </a:r>
                      <a:endParaRPr lang="en-US" dirty="0"/>
                    </a:p>
                  </a:txBody>
                  <a:tcPr/>
                </a:tc>
                <a:tc>
                  <a:txBody>
                    <a:bodyPr/>
                    <a:lstStyle/>
                    <a:p>
                      <a:r>
                        <a:rPr lang="en-US" dirty="0" smtClean="0"/>
                        <a:t>x</a:t>
                      </a:r>
                      <a:endParaRPr lang="en-US" dirty="0"/>
                    </a:p>
                  </a:txBody>
                  <a:tcPr/>
                </a:tc>
              </a:tr>
              <a:tr h="510888">
                <a:tc>
                  <a:txBody>
                    <a:bodyPr/>
                    <a:lstStyle/>
                    <a:p>
                      <a:r>
                        <a:rPr lang="en-US" dirty="0" smtClean="0"/>
                        <a:t>Splitting</a:t>
                      </a:r>
                      <a:r>
                        <a:rPr lang="en-US" baseline="0" dirty="0" smtClean="0"/>
                        <a:t> 653 annex properties into two parts, second for implementation dependant.  Need errata?</a:t>
                      </a:r>
                      <a:endParaRPr lang="en-US" dirty="0"/>
                    </a:p>
                  </a:txBody>
                  <a:tcPr/>
                </a:tc>
                <a:tc>
                  <a:txBody>
                    <a:bodyPr/>
                    <a:lstStyle/>
                    <a:p>
                      <a:r>
                        <a:rPr lang="en-US" dirty="0" smtClean="0"/>
                        <a:t>2/14</a:t>
                      </a:r>
                      <a:endParaRPr lang="en-US" dirty="0"/>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dirty="0" smtClean="0"/>
                        <a:t>Request for Peter to give a presentation on FMEA and the stepper motor.</a:t>
                      </a:r>
                      <a:endParaRPr lang="en-US" dirty="0"/>
                    </a:p>
                  </a:txBody>
                  <a:tcPr/>
                </a:tc>
                <a:tc>
                  <a:txBody>
                    <a:bodyPr/>
                    <a:lstStyle/>
                    <a:p>
                      <a:r>
                        <a:rPr lang="en-US" dirty="0" smtClean="0"/>
                        <a:t>2/14</a:t>
                      </a:r>
                      <a:endParaRPr lang="en-US" dirty="0"/>
                    </a:p>
                  </a:txBody>
                  <a:tcPr/>
                </a:tc>
                <a:tc>
                  <a:txBody>
                    <a:bodyPr/>
                    <a:lstStyle/>
                    <a:p>
                      <a:r>
                        <a:rPr lang="en-US" dirty="0" smtClean="0"/>
                        <a:t>PF, BAL</a:t>
                      </a:r>
                      <a:endParaRPr lang="en-US" dirty="0"/>
                    </a:p>
                  </a:txBody>
                  <a:tcPr/>
                </a:tc>
                <a:tc>
                  <a:txBody>
                    <a:bodyPr/>
                    <a:lstStyle/>
                    <a:p>
                      <a:endParaRPr lang="en-US"/>
                    </a:p>
                  </a:txBody>
                  <a:tcPr/>
                </a:tc>
              </a:tr>
              <a:tr h="510888">
                <a:tc>
                  <a:txBody>
                    <a:bodyPr/>
                    <a:lstStyle/>
                    <a:p>
                      <a:r>
                        <a:rPr lang="en-US" dirty="0" smtClean="0"/>
                        <a:t>Dominique to study Peter’s recommendations (slides)</a:t>
                      </a:r>
                      <a:r>
                        <a:rPr lang="en-US" baseline="0" dirty="0" smtClean="0"/>
                        <a:t> </a:t>
                      </a:r>
                      <a:r>
                        <a:rPr lang="en-US" dirty="0" smtClean="0"/>
                        <a:t>and tech report for RDAL, Jerome as some related activities</a:t>
                      </a:r>
                      <a:endParaRPr lang="en-US" dirty="0"/>
                    </a:p>
                  </a:txBody>
                  <a:tcPr/>
                </a:tc>
                <a:tc>
                  <a:txBody>
                    <a:bodyPr/>
                    <a:lstStyle/>
                    <a:p>
                      <a:r>
                        <a:rPr lang="en-US" dirty="0" smtClean="0"/>
                        <a:t>2/14</a:t>
                      </a:r>
                      <a:endParaRPr lang="en-US" dirty="0"/>
                    </a:p>
                  </a:txBody>
                  <a:tcPr/>
                </a:tc>
                <a:tc>
                  <a:txBody>
                    <a:bodyPr/>
                    <a:lstStyle/>
                    <a:p>
                      <a:r>
                        <a:rPr lang="en-US" dirty="0" smtClean="0"/>
                        <a:t>DB, PF, JH</a:t>
                      </a:r>
                      <a:endParaRPr lang="en-US" dirty="0"/>
                    </a:p>
                  </a:txBody>
                  <a:tcPr/>
                </a:tc>
                <a:tc>
                  <a:txBody>
                    <a:bodyPr/>
                    <a:lstStyle/>
                    <a:p>
                      <a:endParaRPr lang="en-US"/>
                    </a:p>
                  </a:txBody>
                  <a:tcPr/>
                </a:tc>
              </a:tr>
              <a:tr h="510888">
                <a:tc>
                  <a:txBody>
                    <a:bodyPr/>
                    <a:lstStyle/>
                    <a:p>
                      <a:r>
                        <a:rPr lang="en-US" dirty="0" smtClean="0"/>
                        <a:t> </a:t>
                      </a:r>
                      <a:r>
                        <a:rPr lang="en-US" dirty="0" err="1" smtClean="0"/>
                        <a:t>github</a:t>
                      </a:r>
                      <a:r>
                        <a:rPr lang="en-US" baseline="0" dirty="0" smtClean="0"/>
                        <a:t> for version 2 of RDAL needed</a:t>
                      </a:r>
                      <a:endParaRPr lang="en-US" dirty="0"/>
                    </a:p>
                  </a:txBody>
                  <a:tcPr/>
                </a:tc>
                <a:tc>
                  <a:txBody>
                    <a:bodyPr/>
                    <a:lstStyle/>
                    <a:p>
                      <a:r>
                        <a:rPr lang="en-US" dirty="0" smtClean="0"/>
                        <a:t>2/14</a:t>
                      </a:r>
                      <a:endParaRPr lang="en-US" dirty="0"/>
                    </a:p>
                  </a:txBody>
                  <a:tcPr/>
                </a:tc>
                <a:tc>
                  <a:txBody>
                    <a:bodyPr/>
                    <a:lstStyle/>
                    <a:p>
                      <a:r>
                        <a:rPr lang="en-US" dirty="0" smtClean="0"/>
                        <a:t>DB, JD</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0"/>
            <a:ext cx="7772400" cy="1143000"/>
          </a:xfrm>
        </p:spPr>
        <p:txBody>
          <a:bodyPr/>
          <a:lstStyle/>
          <a:p>
            <a:r>
              <a:rPr lang="en-US" smtClean="0"/>
              <a:t>Upcoming SAE/AADL Meetings</a:t>
            </a:r>
          </a:p>
        </p:txBody>
      </p:sp>
      <p:sp>
        <p:nvSpPr>
          <p:cNvPr id="12291" name="Rectangle 3"/>
          <p:cNvSpPr>
            <a:spLocks noGrp="1" noChangeArrowheads="1"/>
          </p:cNvSpPr>
          <p:nvPr>
            <p:ph type="body" idx="1"/>
          </p:nvPr>
        </p:nvSpPr>
        <p:spPr>
          <a:xfrm>
            <a:off x="609600" y="914400"/>
            <a:ext cx="7924800" cy="5181600"/>
          </a:xfrm>
          <a:solidFill>
            <a:schemeClr val="bg1"/>
          </a:solidFill>
        </p:spPr>
        <p:txBody>
          <a:bodyPr/>
          <a:lstStyle/>
          <a:p>
            <a:pPr>
              <a:buNone/>
            </a:pPr>
            <a:r>
              <a:rPr lang="en-US" sz="1800" b="1" dirty="0" smtClean="0"/>
              <a:t>   </a:t>
            </a:r>
          </a:p>
          <a:p>
            <a:pPr>
              <a:buNone/>
            </a:pPr>
            <a:r>
              <a:rPr lang="en-US" sz="1800" b="1" dirty="0" smtClean="0"/>
              <a:t>	Spring 2016 –  Chattanooga, Tennessee, May 2-5 </a:t>
            </a:r>
          </a:p>
          <a:p>
            <a:pPr>
              <a:buNone/>
            </a:pPr>
            <a:r>
              <a:rPr lang="en-US" sz="1800" b="1" dirty="0"/>
              <a:t>	</a:t>
            </a:r>
            <a:r>
              <a:rPr lang="en-US" sz="1800" b="1" dirty="0" smtClean="0"/>
              <a:t>Allows meeting with full SAE AS</a:t>
            </a:r>
          </a:p>
          <a:p>
            <a:pPr>
              <a:buNone/>
            </a:pPr>
            <a:r>
              <a:rPr lang="en-US" sz="1800" b="1" dirty="0"/>
              <a:t>	</a:t>
            </a:r>
            <a:r>
              <a:rPr lang="en-US" sz="1800" b="1" dirty="0" smtClean="0"/>
              <a:t>Potential to invite JMR attendance/presentation  (AADL using Program) </a:t>
            </a:r>
          </a:p>
          <a:p>
            <a:pPr>
              <a:buNone/>
            </a:pPr>
            <a:endParaRPr lang="en-US" sz="1800" b="1" dirty="0" smtClean="0"/>
          </a:p>
          <a:p>
            <a:pPr>
              <a:buNone/>
            </a:pPr>
            <a:r>
              <a:rPr lang="en-US" sz="1800" b="1" dirty="0" smtClean="0"/>
              <a:t>	Summer 2016 -   </a:t>
            </a:r>
            <a:r>
              <a:rPr lang="en-US" sz="1800" b="1" dirty="0"/>
              <a:t>F</a:t>
            </a:r>
            <a:r>
              <a:rPr lang="en-US" sz="1800" b="1" dirty="0" smtClean="0"/>
              <a:t>irst week of July?  Thomas Noll willing to sponsor us in Germany.  Two months from prior meeting but Summer schedule in Europe requires first or second week?  Or US location to meet in Europe for the fall..  Pittsburgh ?  Minneapolis</a:t>
            </a:r>
            <a:r>
              <a:rPr lang="en-US" sz="1800" b="1" dirty="0" smtClean="0"/>
              <a:t>? Ok for Germany</a:t>
            </a:r>
            <a:endParaRPr lang="en-US" sz="1800" b="1" dirty="0" smtClean="0"/>
          </a:p>
          <a:p>
            <a:pPr>
              <a:buNone/>
            </a:pPr>
            <a:r>
              <a:rPr lang="en-US" sz="1800" b="1" dirty="0" smtClean="0"/>
              <a:t>	</a:t>
            </a:r>
          </a:p>
          <a:p>
            <a:pPr>
              <a:buNone/>
            </a:pPr>
            <a:r>
              <a:rPr lang="en-US" sz="1800" b="1" dirty="0" smtClean="0"/>
              <a:t>	Fall 2016 –  Models Oct 2-7</a:t>
            </a:r>
            <a:r>
              <a:rPr lang="en-US" sz="1800" b="1" baseline="30000" dirty="0" smtClean="0"/>
              <a:t>th</a:t>
            </a:r>
            <a:r>
              <a:rPr lang="en-US" sz="1800" b="1" dirty="0" smtClean="0"/>
              <a:t>, </a:t>
            </a:r>
            <a:r>
              <a:rPr lang="en-US" sz="1800" b="1" dirty="0" err="1" smtClean="0"/>
              <a:t>Palais</a:t>
            </a:r>
            <a:r>
              <a:rPr lang="en-US" sz="1800" b="1" dirty="0" smtClean="0"/>
              <a:t> du Grand Large, Saint </a:t>
            </a:r>
            <a:r>
              <a:rPr lang="en-US" sz="1800" b="1" dirty="0" err="1" smtClean="0"/>
              <a:t>Malo</a:t>
            </a:r>
            <a:r>
              <a:rPr lang="en-US" sz="1800" b="1" dirty="0" smtClean="0"/>
              <a:t>, Brittany, France .  Would have to find sponsor or join conference.   Abstracts April 1. Embedded Systems Week in Pittsburgh, USA Oct 2-7. (International Conference on </a:t>
            </a:r>
            <a:r>
              <a:rPr lang="en-US" sz="1800" b="1" dirty="0" err="1" smtClean="0"/>
              <a:t>Comilers</a:t>
            </a:r>
            <a:r>
              <a:rPr lang="en-US" sz="1800" b="1" dirty="0" smtClean="0"/>
              <a:t>, Architecture, and Synthesis for Embedded Systems, International Conference on Hardware/Software </a:t>
            </a:r>
            <a:r>
              <a:rPr lang="en-US" sz="1800" b="1" dirty="0" err="1" smtClean="0"/>
              <a:t>Codesign</a:t>
            </a:r>
            <a:r>
              <a:rPr lang="en-US" sz="1800" b="1" dirty="0" smtClean="0"/>
              <a:t> and System Synthesis, International Conference on Embedded Software).  Abstracts April 1.   Here SEI could sponsor us?  End of fiscal year problems</a:t>
            </a:r>
            <a:r>
              <a:rPr lang="en-US" sz="1800" b="1" dirty="0" smtClean="0"/>
              <a:t>? Ok for </a:t>
            </a:r>
            <a:r>
              <a:rPr lang="en-US" sz="1800" b="1" dirty="0" err="1" smtClean="0"/>
              <a:t>Pgh</a:t>
            </a: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r>
              <a:rPr lang="en-US" sz="1800" b="1" dirty="0" smtClean="0"/>
              <a:t>	 </a:t>
            </a:r>
          </a:p>
          <a:p>
            <a:pPr>
              <a:buNone/>
            </a:pPr>
            <a:r>
              <a:rPr lang="en-US" sz="1800" b="1" dirty="0" smtClean="0"/>
              <a:t>	</a:t>
            </a:r>
          </a:p>
          <a:p>
            <a:pPr>
              <a:buNone/>
            </a:pPr>
            <a:r>
              <a:rPr lang="en-US" sz="2000" b="1" dirty="0" smtClean="0"/>
              <a:t>	</a:t>
            </a:r>
          </a:p>
          <a:p>
            <a:pPr>
              <a:buNone/>
            </a:pPr>
            <a:endParaRPr lang="en-US" sz="2000" b="1" dirty="0" smtClean="0"/>
          </a:p>
          <a:p>
            <a:pPr>
              <a:buNone/>
            </a:pPr>
            <a:endParaRPr lang="en-US" sz="2000" b="1" dirty="0" smtClean="0"/>
          </a:p>
          <a:p>
            <a:pPr>
              <a:buNone/>
            </a:pPr>
            <a:r>
              <a:rPr lang="en-US" sz="2000" b="1" dirty="0" smtClean="0"/>
              <a:t> </a:t>
            </a:r>
          </a:p>
          <a:p>
            <a:pPr>
              <a:buNone/>
            </a:pPr>
            <a:r>
              <a:rPr lang="en-US" sz="2000" b="1" dirty="0" smtClean="0"/>
              <a:t>	</a:t>
            </a:r>
          </a:p>
          <a:p>
            <a:pPr>
              <a:buNone/>
            </a:pPr>
            <a:endParaRPr lang="en-US" sz="2000" b="1" dirty="0" smtClean="0"/>
          </a:p>
          <a:p>
            <a:pPr>
              <a:buNone/>
            </a:pPr>
            <a:r>
              <a:rPr lang="en-US" sz="2000" b="1" dirty="0" smtClean="0"/>
              <a:t> </a:t>
            </a:r>
          </a:p>
          <a:p>
            <a:pPr>
              <a:buNone/>
            </a:pPr>
            <a:r>
              <a:rPr lang="en-US" sz="2000" b="1" dirty="0" smtClean="0"/>
              <a:t>	</a:t>
            </a:r>
          </a:p>
          <a:p>
            <a:pPr>
              <a:buNone/>
            </a:pPr>
            <a:r>
              <a:rPr lang="en-US" sz="2000" b="1" dirty="0" smtClean="0"/>
              <a:t>	</a:t>
            </a:r>
          </a:p>
          <a:p>
            <a:pPr>
              <a:buNone/>
            </a:pPr>
            <a:r>
              <a:rPr lang="en-US" sz="2000" b="1" dirty="0" smtClean="0"/>
              <a:t>  </a:t>
            </a:r>
            <a:endParaRPr lang="en-US" sz="2000" dirty="0" smtClean="0"/>
          </a:p>
          <a:p>
            <a:pPr>
              <a:buNone/>
            </a:pPr>
            <a:endParaRPr lang="en-US" sz="2000" b="1" dirty="0" smtClean="0"/>
          </a:p>
          <a:p>
            <a:pPr>
              <a:buNone/>
            </a:pPr>
            <a:r>
              <a:rPr lang="en-US" sz="2000" b="1" dirty="0" smtClean="0"/>
              <a:t>	</a:t>
            </a:r>
          </a:p>
          <a:p>
            <a:pPr>
              <a:buNone/>
            </a:pPr>
            <a:r>
              <a:rPr lang="en-US" sz="2000" b="1" dirty="0" smtClean="0"/>
              <a:t>	</a:t>
            </a:r>
          </a:p>
          <a:p>
            <a:pPr>
              <a:buNone/>
            </a:pPr>
            <a:r>
              <a:rPr lang="en-US" sz="2000" b="1" dirty="0" smtClean="0"/>
              <a:t>	 </a:t>
            </a:r>
          </a:p>
          <a:p>
            <a:pPr>
              <a:buNone/>
            </a:pPr>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385783"/>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Dominique to</a:t>
                      </a:r>
                      <a:r>
                        <a:rPr lang="en-US" baseline="0" dirty="0" smtClean="0"/>
                        <a:t> present </a:t>
                      </a:r>
                      <a:r>
                        <a:rPr lang="en-US" baseline="0" dirty="0" err="1" smtClean="0"/>
                        <a:t>gobal</a:t>
                      </a:r>
                      <a:r>
                        <a:rPr lang="en-US" baseline="0" dirty="0" smtClean="0"/>
                        <a:t> model management </a:t>
                      </a:r>
                      <a:endParaRPr lang="en-US" dirty="0"/>
                    </a:p>
                  </a:txBody>
                  <a:tcPr/>
                </a:tc>
                <a:tc>
                  <a:txBody>
                    <a:bodyPr/>
                    <a:lstStyle/>
                    <a:p>
                      <a:r>
                        <a:rPr lang="en-US" dirty="0" smtClean="0"/>
                        <a:t>2/14</a:t>
                      </a:r>
                      <a:endParaRPr lang="en-US" dirty="0"/>
                    </a:p>
                  </a:txBody>
                  <a:tcPr/>
                </a:tc>
                <a:tc>
                  <a:txBody>
                    <a:bodyPr/>
                    <a:lstStyle/>
                    <a:p>
                      <a:r>
                        <a:rPr lang="en-US" dirty="0" smtClean="0"/>
                        <a:t> DB, BL</a:t>
                      </a:r>
                      <a:endParaRPr lang="en-US" dirty="0"/>
                    </a:p>
                  </a:txBody>
                  <a:tcPr/>
                </a:tc>
                <a:tc>
                  <a:txBody>
                    <a:bodyPr/>
                    <a:lstStyle/>
                    <a:p>
                      <a:r>
                        <a:rPr lang="en-US" dirty="0" smtClean="0"/>
                        <a:t>X</a:t>
                      </a:r>
                      <a:endParaRPr lang="en-US" dirty="0"/>
                    </a:p>
                  </a:txBody>
                  <a:tcPr/>
                </a:tc>
              </a:tr>
              <a:tr h="767365">
                <a:tc>
                  <a:txBody>
                    <a:bodyPr/>
                    <a:lstStyle/>
                    <a:p>
                      <a:r>
                        <a:rPr lang="en-US" baseline="0" dirty="0" smtClean="0"/>
                        <a:t> RDAL textual syntax – send to Peter what you have</a:t>
                      </a:r>
                      <a:endParaRPr lang="en-US" dirty="0"/>
                    </a:p>
                  </a:txBody>
                  <a:tcPr/>
                </a:tc>
                <a:tc>
                  <a:txBody>
                    <a:bodyPr/>
                    <a:lstStyle/>
                    <a:p>
                      <a:r>
                        <a:rPr lang="en-US" dirty="0" smtClean="0"/>
                        <a:t>2/14</a:t>
                      </a:r>
                      <a:endParaRPr lang="en-US" dirty="0"/>
                    </a:p>
                  </a:txBody>
                  <a:tcPr/>
                </a:tc>
                <a:tc>
                  <a:txBody>
                    <a:bodyPr/>
                    <a:lstStyle/>
                    <a:p>
                      <a:r>
                        <a:rPr lang="en-US" dirty="0" smtClean="0"/>
                        <a:t>DB, </a:t>
                      </a:r>
                    </a:p>
                    <a:p>
                      <a:r>
                        <a:rPr lang="en-US" dirty="0" smtClean="0"/>
                        <a:t>Brian L</a:t>
                      </a:r>
                      <a:endParaRPr lang="en-US" dirty="0"/>
                    </a:p>
                  </a:txBody>
                  <a:tcPr/>
                </a:tc>
                <a:tc>
                  <a:txBody>
                    <a:bodyPr/>
                    <a:lstStyle/>
                    <a:p>
                      <a:endParaRPr lang="en-US" dirty="0"/>
                    </a:p>
                  </a:txBody>
                  <a:tcPr/>
                </a:tc>
              </a:tr>
              <a:tr h="510888">
                <a:tc>
                  <a:txBody>
                    <a:bodyPr/>
                    <a:lstStyle/>
                    <a:p>
                      <a:r>
                        <a:rPr lang="en-US" dirty="0" smtClean="0"/>
                        <a:t>Error model annex - Provide summary of how the core</a:t>
                      </a:r>
                      <a:r>
                        <a:rPr lang="en-US" baseline="0" dirty="0" smtClean="0"/>
                        <a:t> error reporting and annex errors interrelate.</a:t>
                      </a:r>
                      <a:endParaRPr lang="en-US" dirty="0"/>
                    </a:p>
                  </a:txBody>
                  <a:tcPr/>
                </a:tc>
                <a:tc>
                  <a:txBody>
                    <a:bodyPr/>
                    <a:lstStyle/>
                    <a:p>
                      <a:r>
                        <a:rPr lang="en-US" dirty="0" smtClean="0"/>
                        <a:t>2/14</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Error annex issue</a:t>
                      </a:r>
                      <a:r>
                        <a:rPr lang="en-US" baseline="0" dirty="0" smtClean="0"/>
                        <a:t> of terminology in different domains – write up guidance for understanding.  </a:t>
                      </a:r>
                      <a:endParaRPr lang="en-US" dirty="0"/>
                    </a:p>
                  </a:txBody>
                  <a:tcPr/>
                </a:tc>
                <a:tc>
                  <a:txBody>
                    <a:bodyPr/>
                    <a:lstStyle/>
                    <a:p>
                      <a:r>
                        <a:rPr lang="en-US" dirty="0" smtClean="0"/>
                        <a:t>2/14</a:t>
                      </a:r>
                      <a:endParaRPr lang="en-US" dirty="0"/>
                    </a:p>
                  </a:txBody>
                  <a:tcPr/>
                </a:tc>
                <a:tc>
                  <a:txBody>
                    <a:bodyPr/>
                    <a:lstStyle/>
                    <a:p>
                      <a:r>
                        <a:rPr lang="en-US" dirty="0" smtClean="0"/>
                        <a:t>PF</a:t>
                      </a:r>
                      <a:endParaRPr lang="en-US" dirty="0"/>
                    </a:p>
                  </a:txBody>
                  <a:tcPr/>
                </a:tc>
                <a:tc>
                  <a:txBody>
                    <a:bodyPr/>
                    <a:lstStyle/>
                    <a:p>
                      <a:r>
                        <a:rPr lang="en-US" dirty="0" smtClean="0"/>
                        <a:t>X</a:t>
                      </a:r>
                      <a:endParaRPr lang="en-US" dirty="0"/>
                    </a:p>
                  </a:txBody>
                  <a:tcPr/>
                </a:tc>
              </a:tr>
              <a:tr h="510888">
                <a:tc>
                  <a:txBody>
                    <a:bodyPr/>
                    <a:lstStyle/>
                    <a:p>
                      <a:r>
                        <a:rPr lang="en-US" dirty="0" smtClean="0"/>
                        <a:t>Given write up on terminology</a:t>
                      </a:r>
                      <a:r>
                        <a:rPr lang="en-US" baseline="0" dirty="0" smtClean="0"/>
                        <a:t> - ask</a:t>
                      </a:r>
                      <a:r>
                        <a:rPr lang="en-US" dirty="0" smtClean="0"/>
                        <a:t> Alex Boydston, PL review</a:t>
                      </a:r>
                      <a:endParaRPr lang="en-US" dirty="0"/>
                    </a:p>
                  </a:txBody>
                  <a:tcPr/>
                </a:tc>
                <a:tc>
                  <a:txBody>
                    <a:bodyPr/>
                    <a:lstStyle/>
                    <a:p>
                      <a:r>
                        <a:rPr lang="en-US" dirty="0" smtClean="0"/>
                        <a:t>2/14</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r h="510888">
                <a:tc>
                  <a:txBody>
                    <a:bodyPr/>
                    <a:lstStyle/>
                    <a:p>
                      <a:r>
                        <a:rPr lang="en-US" dirty="0" smtClean="0"/>
                        <a:t>Need</a:t>
                      </a:r>
                      <a:r>
                        <a:rPr lang="en-US" baseline="0" dirty="0" smtClean="0"/>
                        <a:t> </a:t>
                      </a:r>
                      <a:r>
                        <a:rPr lang="en-US" baseline="0" dirty="0" err="1" smtClean="0"/>
                        <a:t>config</a:t>
                      </a:r>
                      <a:r>
                        <a:rPr lang="en-US" baseline="0" dirty="0" smtClean="0"/>
                        <a:t> file description for </a:t>
                      </a:r>
                      <a:r>
                        <a:rPr lang="en-US" baseline="0" dirty="0" err="1" smtClean="0"/>
                        <a:t>VxWorks</a:t>
                      </a:r>
                      <a:r>
                        <a:rPr lang="en-US" baseline="0" dirty="0" smtClean="0"/>
                        <a:t>, new ARINC653 standard, see if available.</a:t>
                      </a:r>
                      <a:endParaRPr lang="en-US" dirty="0"/>
                    </a:p>
                  </a:txBody>
                  <a:tcPr/>
                </a:tc>
                <a:tc>
                  <a:txBody>
                    <a:bodyPr/>
                    <a:lstStyle/>
                    <a:p>
                      <a:r>
                        <a:rPr lang="en-US" dirty="0" smtClean="0"/>
                        <a:t>2/14</a:t>
                      </a:r>
                      <a:endParaRPr lang="en-US" dirty="0"/>
                    </a:p>
                  </a:txBody>
                  <a:tcPr/>
                </a:tc>
                <a:tc>
                  <a:txBody>
                    <a:bodyPr/>
                    <a:lstStyle/>
                    <a:p>
                      <a:r>
                        <a:rPr lang="en-US" dirty="0" smtClean="0"/>
                        <a:t>EB</a:t>
                      </a:r>
                      <a:endParaRPr lang="en-US" dirty="0"/>
                    </a:p>
                  </a:txBody>
                  <a:tcPr/>
                </a:tc>
                <a:tc>
                  <a:txBody>
                    <a:bodyPr/>
                    <a:lstStyle/>
                    <a:p>
                      <a:r>
                        <a:rPr lang="en-US" dirty="0" smtClean="0"/>
                        <a:t>x</a:t>
                      </a:r>
                      <a:endParaRPr lang="en-US" dirty="0"/>
                    </a:p>
                  </a:txBody>
                  <a:tcPr/>
                </a:tc>
              </a:tr>
              <a:tr h="510888">
                <a:tc>
                  <a:txBody>
                    <a:bodyPr/>
                    <a:lstStyle/>
                    <a:p>
                      <a:r>
                        <a:rPr lang="en-US" dirty="0" smtClean="0"/>
                        <a:t> Virtual</a:t>
                      </a:r>
                      <a:r>
                        <a:rPr lang="en-US" baseline="0" dirty="0" smtClean="0"/>
                        <a:t> buses and processors – Investigate end to end flows in the hardware and the containment and connection of virtual buses.</a:t>
                      </a:r>
                      <a:endParaRPr lang="en-US" dirty="0"/>
                    </a:p>
                  </a:txBody>
                  <a:tcPr/>
                </a:tc>
                <a:tc>
                  <a:txBody>
                    <a:bodyPr/>
                    <a:lstStyle/>
                    <a:p>
                      <a:r>
                        <a:rPr lang="en-US" dirty="0" smtClean="0"/>
                        <a:t>2/14</a:t>
                      </a:r>
                      <a:endParaRPr lang="en-US" dirty="0"/>
                    </a:p>
                  </a:txBody>
                  <a:tcPr/>
                </a:tc>
                <a:tc>
                  <a:txBody>
                    <a:bodyPr/>
                    <a:lstStyle/>
                    <a:p>
                      <a:r>
                        <a:rPr lang="en-US" dirty="0" smtClean="0"/>
                        <a:t>PF</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998207"/>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Concept</a:t>
                      </a:r>
                      <a:r>
                        <a:rPr lang="en-US" baseline="0" dirty="0" smtClean="0"/>
                        <a:t> of treating the core as two languages, the architecture and properties.  References should be available throughout model space.</a:t>
                      </a:r>
                      <a:endParaRPr lang="en-US" dirty="0"/>
                    </a:p>
                  </a:txBody>
                  <a:tcPr/>
                </a:tc>
                <a:tc>
                  <a:txBody>
                    <a:bodyPr/>
                    <a:lstStyle/>
                    <a:p>
                      <a:r>
                        <a:rPr lang="en-US" dirty="0" smtClean="0"/>
                        <a:t>2/14</a:t>
                      </a:r>
                      <a:endParaRPr lang="en-US" dirty="0"/>
                    </a:p>
                  </a:txBody>
                  <a:tcPr/>
                </a:tc>
                <a:tc>
                  <a:txBody>
                    <a:bodyPr/>
                    <a:lstStyle/>
                    <a:p>
                      <a:r>
                        <a:rPr lang="en-US" dirty="0" smtClean="0"/>
                        <a:t> PF</a:t>
                      </a:r>
                      <a:endParaRPr lang="en-US" dirty="0"/>
                    </a:p>
                  </a:txBody>
                  <a:tcPr/>
                </a:tc>
                <a:tc>
                  <a:txBody>
                    <a:bodyPr/>
                    <a:lstStyle/>
                    <a:p>
                      <a:endParaRPr lang="en-US" dirty="0"/>
                    </a:p>
                  </a:txBody>
                  <a:tcPr/>
                </a:tc>
              </a:tr>
              <a:tr h="767365">
                <a:tc>
                  <a:txBody>
                    <a:bodyPr/>
                    <a:lstStyle/>
                    <a:p>
                      <a:r>
                        <a:rPr lang="en-US" baseline="0" dirty="0" smtClean="0"/>
                        <a:t> Unit types - Need to express evaluations that have a formula.  </a:t>
                      </a:r>
                      <a:r>
                        <a:rPr lang="en-US" baseline="0" dirty="0" err="1" smtClean="0"/>
                        <a:t>Modelica</a:t>
                      </a:r>
                      <a:r>
                        <a:rPr lang="en-US" baseline="0" dirty="0" smtClean="0"/>
                        <a:t> as an example.</a:t>
                      </a:r>
                      <a:endParaRPr lang="en-US" dirty="0"/>
                    </a:p>
                  </a:txBody>
                  <a:tcPr/>
                </a:tc>
                <a:tc>
                  <a:txBody>
                    <a:bodyPr/>
                    <a:lstStyle/>
                    <a:p>
                      <a:r>
                        <a:rPr lang="en-US" dirty="0" smtClean="0"/>
                        <a:t>2/14</a:t>
                      </a:r>
                      <a:endParaRPr lang="en-US" dirty="0"/>
                    </a:p>
                  </a:txBody>
                  <a:tcPr/>
                </a:tc>
                <a:tc>
                  <a:txBody>
                    <a:bodyPr/>
                    <a:lstStyle/>
                    <a:p>
                      <a:r>
                        <a:rPr lang="en-US" dirty="0" smtClean="0"/>
                        <a:t>AK</a:t>
                      </a:r>
                      <a:endParaRPr lang="en-US" dirty="0"/>
                    </a:p>
                  </a:txBody>
                  <a:tcPr/>
                </a:tc>
                <a:tc>
                  <a:txBody>
                    <a:bodyPr/>
                    <a:lstStyle/>
                    <a:p>
                      <a:endParaRPr lang="en-US" dirty="0"/>
                    </a:p>
                  </a:txBody>
                  <a:tcPr/>
                </a:tc>
              </a:tr>
              <a:tr h="510888">
                <a:tc>
                  <a:txBody>
                    <a:bodyPr/>
                    <a:lstStyle/>
                    <a:p>
                      <a:r>
                        <a:rPr lang="en-US" dirty="0" smtClean="0"/>
                        <a:t>Flesh</a:t>
                      </a:r>
                      <a:r>
                        <a:rPr lang="en-US" baseline="0" dirty="0" smtClean="0"/>
                        <a:t> out additional rules for “implemented as”</a:t>
                      </a:r>
                      <a:endParaRPr lang="en-US" dirty="0"/>
                    </a:p>
                  </a:txBody>
                  <a:tcPr/>
                </a:tc>
                <a:tc>
                  <a:txBody>
                    <a:bodyPr/>
                    <a:lstStyle/>
                    <a:p>
                      <a:r>
                        <a:rPr lang="en-US" dirty="0" smtClean="0"/>
                        <a:t>2/14</a:t>
                      </a:r>
                      <a:endParaRPr lang="en-US" dirty="0"/>
                    </a:p>
                  </a:txBody>
                  <a:tcPr/>
                </a:tc>
                <a:tc>
                  <a:txBody>
                    <a:bodyPr/>
                    <a:lstStyle/>
                    <a:p>
                      <a:r>
                        <a:rPr lang="en-US" dirty="0" smtClean="0"/>
                        <a:t>AK, PF</a:t>
                      </a:r>
                      <a:endParaRPr lang="en-US" dirty="0"/>
                    </a:p>
                  </a:txBody>
                  <a:tcPr/>
                </a:tc>
                <a:tc>
                  <a:txBody>
                    <a:bodyPr/>
                    <a:lstStyle/>
                    <a:p>
                      <a:endParaRPr lang="en-US"/>
                    </a:p>
                  </a:txBody>
                  <a:tcPr/>
                </a:tc>
              </a:tr>
              <a:tr h="510888">
                <a:tc>
                  <a:txBody>
                    <a:bodyPr/>
                    <a:lstStyle/>
                    <a:p>
                      <a:r>
                        <a:rPr lang="en-US" dirty="0" smtClean="0"/>
                        <a:t>Recommendation</a:t>
                      </a:r>
                      <a:r>
                        <a:rPr lang="en-US" baseline="0" dirty="0" smtClean="0"/>
                        <a:t> for laying out virtual memory</a:t>
                      </a:r>
                      <a:endParaRPr lang="en-US" dirty="0"/>
                    </a:p>
                  </a:txBody>
                  <a:tcPr/>
                </a:tc>
                <a:tc>
                  <a:txBody>
                    <a:bodyPr/>
                    <a:lstStyle/>
                    <a:p>
                      <a:r>
                        <a:rPr lang="en-US" dirty="0" smtClean="0"/>
                        <a:t>2/14</a:t>
                      </a:r>
                      <a:endParaRPr lang="en-US" dirty="0"/>
                    </a:p>
                  </a:txBody>
                  <a:tcPr/>
                </a:tc>
                <a:tc>
                  <a:txBody>
                    <a:bodyPr/>
                    <a:lstStyle/>
                    <a:p>
                      <a:r>
                        <a:rPr lang="en-US" dirty="0" smtClean="0"/>
                        <a:t>AK, PF</a:t>
                      </a:r>
                      <a:endParaRPr lang="en-US" dirty="0"/>
                    </a:p>
                  </a:txBody>
                  <a:tcPr/>
                </a:tc>
                <a:tc>
                  <a:txBody>
                    <a:bodyPr/>
                    <a:lstStyle/>
                    <a:p>
                      <a:endParaRPr lang="en-US"/>
                    </a:p>
                  </a:txBody>
                  <a:tcPr/>
                </a:tc>
              </a:tr>
              <a:tr h="510888">
                <a:tc>
                  <a:txBody>
                    <a:bodyPr/>
                    <a:lstStyle/>
                    <a:p>
                      <a:r>
                        <a:rPr lang="en-US" dirty="0" smtClean="0"/>
                        <a:t>Uniform way to do compute from different contexts</a:t>
                      </a:r>
                      <a:endParaRPr lang="en-US" dirty="0"/>
                    </a:p>
                  </a:txBody>
                  <a:tcPr/>
                </a:tc>
                <a:tc>
                  <a:txBody>
                    <a:bodyPr/>
                    <a:lstStyle/>
                    <a:p>
                      <a:r>
                        <a:rPr lang="en-US" dirty="0" smtClean="0"/>
                        <a:t>4/14</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Email</a:t>
                      </a:r>
                      <a:r>
                        <a:rPr lang="en-US" baseline="0" dirty="0" smtClean="0"/>
                        <a:t> to S-18 about Chicago and San Diego (Julien Chicago?)</a:t>
                      </a:r>
                      <a:endParaRPr lang="en-US" dirty="0"/>
                    </a:p>
                  </a:txBody>
                  <a:tcPr/>
                </a:tc>
                <a:tc>
                  <a:txBody>
                    <a:bodyPr/>
                    <a:lstStyle/>
                    <a:p>
                      <a:r>
                        <a:rPr lang="en-US" dirty="0" smtClean="0"/>
                        <a:t>4/14</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r h="510888">
                <a:tc>
                  <a:txBody>
                    <a:bodyPr/>
                    <a:lstStyle/>
                    <a:p>
                      <a:r>
                        <a:rPr lang="en-US" dirty="0" smtClean="0"/>
                        <a:t> Develop </a:t>
                      </a:r>
                      <a:r>
                        <a:rPr lang="en-US" dirty="0" err="1" smtClean="0"/>
                        <a:t>predeclared</a:t>
                      </a:r>
                      <a:r>
                        <a:rPr lang="en-US" dirty="0" smtClean="0"/>
                        <a:t> error behavior state machines for Annex</a:t>
                      </a:r>
                      <a:endParaRPr lang="en-US" dirty="0"/>
                    </a:p>
                  </a:txBody>
                  <a:tcPr/>
                </a:tc>
                <a:tc>
                  <a:txBody>
                    <a:bodyPr/>
                    <a:lstStyle/>
                    <a:p>
                      <a:r>
                        <a:rPr lang="en-US" dirty="0" smtClean="0"/>
                        <a:t>4/14</a:t>
                      </a:r>
                      <a:endParaRPr lang="en-US" dirty="0"/>
                    </a:p>
                  </a:txBody>
                  <a:tcPr/>
                </a:tc>
                <a:tc>
                  <a:txBody>
                    <a:bodyPr/>
                    <a:lstStyle/>
                    <a:p>
                      <a:r>
                        <a:rPr lang="en-US" dirty="0" smtClean="0"/>
                        <a:t>PF</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594695"/>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Provide contacts</a:t>
                      </a:r>
                      <a:r>
                        <a:rPr lang="en-US" baseline="0" dirty="0" smtClean="0"/>
                        <a:t> for textual RDAL at Cantabria</a:t>
                      </a:r>
                      <a:endParaRPr lang="en-US" dirty="0"/>
                    </a:p>
                  </a:txBody>
                  <a:tcPr/>
                </a:tc>
                <a:tc>
                  <a:txBody>
                    <a:bodyPr/>
                    <a:lstStyle/>
                    <a:p>
                      <a:r>
                        <a:rPr lang="en-US" dirty="0" smtClean="0"/>
                        <a:t>4/14</a:t>
                      </a:r>
                      <a:endParaRPr lang="en-US" dirty="0"/>
                    </a:p>
                  </a:txBody>
                  <a:tcPr/>
                </a:tc>
                <a:tc>
                  <a:txBody>
                    <a:bodyPr/>
                    <a:lstStyle/>
                    <a:p>
                      <a:r>
                        <a:rPr lang="en-US" dirty="0" smtClean="0"/>
                        <a:t> DB</a:t>
                      </a:r>
                      <a:endParaRPr lang="en-US" dirty="0"/>
                    </a:p>
                  </a:txBody>
                  <a:tcPr/>
                </a:tc>
                <a:tc>
                  <a:txBody>
                    <a:bodyPr/>
                    <a:lstStyle/>
                    <a:p>
                      <a:endParaRPr lang="en-US"/>
                    </a:p>
                  </a:txBody>
                  <a:tcPr/>
                </a:tc>
              </a:tr>
              <a:tr h="767365">
                <a:tc>
                  <a:txBody>
                    <a:bodyPr/>
                    <a:lstStyle/>
                    <a:p>
                      <a:r>
                        <a:rPr lang="en-US" baseline="0" dirty="0" smtClean="0"/>
                        <a:t> Provide textual RDAL ideas, examples to Peter</a:t>
                      </a:r>
                      <a:endParaRPr lang="en-US" dirty="0"/>
                    </a:p>
                  </a:txBody>
                  <a:tcPr/>
                </a:tc>
                <a:tc>
                  <a:txBody>
                    <a:bodyPr/>
                    <a:lstStyle/>
                    <a:p>
                      <a:r>
                        <a:rPr lang="en-US" dirty="0" smtClean="0"/>
                        <a:t>4/14</a:t>
                      </a:r>
                      <a:endParaRPr lang="en-US" dirty="0"/>
                    </a:p>
                  </a:txBody>
                  <a:tcPr/>
                </a:tc>
                <a:tc>
                  <a:txBody>
                    <a:bodyPr/>
                    <a:lstStyle/>
                    <a:p>
                      <a:r>
                        <a:rPr lang="en-US" dirty="0" err="1" smtClean="0"/>
                        <a:t>BLarsen</a:t>
                      </a:r>
                      <a:r>
                        <a:rPr lang="en-US" dirty="0" smtClean="0"/>
                        <a:t>, DB</a:t>
                      </a:r>
                      <a:endParaRPr lang="en-US" dirty="0"/>
                    </a:p>
                  </a:txBody>
                  <a:tcPr/>
                </a:tc>
                <a:tc>
                  <a:txBody>
                    <a:bodyPr/>
                    <a:lstStyle/>
                    <a:p>
                      <a:endParaRPr lang="en-US" dirty="0"/>
                    </a:p>
                  </a:txBody>
                  <a:tcPr/>
                </a:tc>
              </a:tr>
              <a:tr h="510888">
                <a:tc>
                  <a:txBody>
                    <a:bodyPr/>
                    <a:lstStyle/>
                    <a:p>
                      <a:r>
                        <a:rPr lang="en-US" dirty="0" smtClean="0"/>
                        <a:t>Provide example large assurance case to Peter and</a:t>
                      </a:r>
                      <a:r>
                        <a:rPr lang="en-US" baseline="0" dirty="0" smtClean="0"/>
                        <a:t> Dominique</a:t>
                      </a:r>
                      <a:endParaRPr lang="en-US" dirty="0"/>
                    </a:p>
                  </a:txBody>
                  <a:tcPr/>
                </a:tc>
                <a:tc>
                  <a:txBody>
                    <a:bodyPr/>
                    <a:lstStyle/>
                    <a:p>
                      <a:r>
                        <a:rPr lang="en-US" dirty="0" smtClean="0"/>
                        <a:t>4/14</a:t>
                      </a:r>
                      <a:endParaRPr lang="en-US" dirty="0"/>
                    </a:p>
                  </a:txBody>
                  <a:tcPr/>
                </a:tc>
                <a:tc>
                  <a:txBody>
                    <a:bodyPr/>
                    <a:lstStyle/>
                    <a:p>
                      <a:r>
                        <a:rPr lang="en-US" dirty="0" err="1" smtClean="0"/>
                        <a:t>BLarsen</a:t>
                      </a:r>
                      <a:endParaRPr lang="en-US" dirty="0"/>
                    </a:p>
                  </a:txBody>
                  <a:tcPr/>
                </a:tc>
                <a:tc>
                  <a:txBody>
                    <a:bodyPr/>
                    <a:lstStyle/>
                    <a:p>
                      <a:endParaRPr lang="en-US"/>
                    </a:p>
                  </a:txBody>
                  <a:tcPr/>
                </a:tc>
              </a:tr>
              <a:tr h="510888">
                <a:tc>
                  <a:txBody>
                    <a:bodyPr/>
                    <a:lstStyle/>
                    <a:p>
                      <a:r>
                        <a:rPr lang="en-US" dirty="0" smtClean="0"/>
                        <a:t>Provide papers on verification task</a:t>
                      </a:r>
                      <a:r>
                        <a:rPr lang="en-US" baseline="0" dirty="0" smtClean="0"/>
                        <a:t> to Dominique</a:t>
                      </a:r>
                      <a:endParaRPr lang="en-US" dirty="0"/>
                    </a:p>
                  </a:txBody>
                  <a:tcPr/>
                </a:tc>
                <a:tc>
                  <a:txBody>
                    <a:bodyPr/>
                    <a:lstStyle/>
                    <a:p>
                      <a:r>
                        <a:rPr lang="en-US" dirty="0" smtClean="0"/>
                        <a:t>4/14</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ARINC653 update  to style used in BA with traceability </a:t>
                      </a:r>
                      <a:endParaRPr lang="en-US" dirty="0"/>
                    </a:p>
                  </a:txBody>
                  <a:tcPr/>
                </a:tc>
                <a:tc>
                  <a:txBody>
                    <a:bodyPr/>
                    <a:lstStyle/>
                    <a:p>
                      <a:r>
                        <a:rPr lang="en-US" dirty="0" smtClean="0"/>
                        <a:t>4/14</a:t>
                      </a:r>
                      <a:endParaRPr lang="en-US" dirty="0"/>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dirty="0" smtClean="0"/>
                        <a:t>RDAL</a:t>
                      </a:r>
                      <a:r>
                        <a:rPr lang="en-US" baseline="0" dirty="0" smtClean="0"/>
                        <a:t> needs concept of negative requirements</a:t>
                      </a:r>
                      <a:endParaRPr lang="en-US" dirty="0"/>
                    </a:p>
                  </a:txBody>
                  <a:tcPr/>
                </a:tc>
                <a:tc>
                  <a:txBody>
                    <a:bodyPr/>
                    <a:lstStyle/>
                    <a:p>
                      <a:r>
                        <a:rPr lang="en-US" dirty="0" smtClean="0"/>
                        <a:t>4/14</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 Send email to chair of S-18 for Spring Meeting</a:t>
                      </a:r>
                      <a:endParaRPr lang="en-US" dirty="0"/>
                    </a:p>
                  </a:txBody>
                  <a:tcPr/>
                </a:tc>
                <a:tc>
                  <a:txBody>
                    <a:bodyPr/>
                    <a:lstStyle/>
                    <a:p>
                      <a:r>
                        <a:rPr lang="en-US" dirty="0" smtClean="0"/>
                        <a:t>7/14</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853079"/>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Start second</a:t>
                      </a:r>
                      <a:r>
                        <a:rPr lang="en-US" baseline="0" dirty="0" smtClean="0"/>
                        <a:t> ballot for Error Annex with Code Generation</a:t>
                      </a:r>
                      <a:endParaRPr lang="en-US" dirty="0"/>
                    </a:p>
                  </a:txBody>
                  <a:tcPr/>
                </a:tc>
                <a:tc>
                  <a:txBody>
                    <a:bodyPr/>
                    <a:lstStyle/>
                    <a:p>
                      <a:r>
                        <a:rPr lang="en-US" dirty="0" smtClean="0"/>
                        <a:t>7/14</a:t>
                      </a:r>
                      <a:endParaRPr lang="en-US" dirty="0"/>
                    </a:p>
                  </a:txBody>
                  <a:tcPr/>
                </a:tc>
                <a:tc>
                  <a:txBody>
                    <a:bodyPr/>
                    <a:lstStyle/>
                    <a:p>
                      <a:r>
                        <a:rPr lang="en-US" dirty="0" smtClean="0"/>
                        <a:t> JD,</a:t>
                      </a:r>
                      <a:r>
                        <a:rPr lang="en-US" baseline="0" dirty="0" smtClean="0"/>
                        <a:t> BAL</a:t>
                      </a:r>
                      <a:endParaRPr lang="en-US" dirty="0"/>
                    </a:p>
                  </a:txBody>
                  <a:tcPr/>
                </a:tc>
                <a:tc>
                  <a:txBody>
                    <a:bodyPr/>
                    <a:lstStyle/>
                    <a:p>
                      <a:r>
                        <a:rPr lang="en-US" dirty="0" smtClean="0"/>
                        <a:t>x</a:t>
                      </a:r>
                      <a:endParaRPr lang="en-US" dirty="0"/>
                    </a:p>
                  </a:txBody>
                  <a:tcPr/>
                </a:tc>
              </a:tr>
              <a:tr h="767365">
                <a:tc>
                  <a:txBody>
                    <a:bodyPr/>
                    <a:lstStyle/>
                    <a:p>
                      <a:r>
                        <a:rPr lang="en-US" dirty="0" smtClean="0"/>
                        <a:t>Discuss</a:t>
                      </a:r>
                      <a:r>
                        <a:rPr lang="en-US" baseline="0" dirty="0" smtClean="0"/>
                        <a:t> doing </a:t>
                      </a:r>
                      <a:r>
                        <a:rPr lang="en-US" baseline="0" dirty="0" err="1" smtClean="0"/>
                        <a:t>Julien’s</a:t>
                      </a:r>
                      <a:r>
                        <a:rPr lang="en-US" baseline="0" dirty="0" smtClean="0"/>
                        <a:t> AADL webinar for upcoming meeting</a:t>
                      </a:r>
                      <a:endParaRPr lang="en-US" dirty="0"/>
                    </a:p>
                  </a:txBody>
                  <a:tcPr/>
                </a:tc>
                <a:tc>
                  <a:txBody>
                    <a:bodyPr/>
                    <a:lstStyle/>
                    <a:p>
                      <a:r>
                        <a:rPr lang="en-US" dirty="0" smtClean="0"/>
                        <a:t>7/14</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r h="510888">
                <a:tc>
                  <a:txBody>
                    <a:bodyPr/>
                    <a:lstStyle/>
                    <a:p>
                      <a:r>
                        <a:rPr lang="en-US" dirty="0" smtClean="0"/>
                        <a:t>Request</a:t>
                      </a:r>
                      <a:r>
                        <a:rPr lang="en-US" baseline="0" dirty="0" smtClean="0"/>
                        <a:t> TASTE tutorial for Valencia</a:t>
                      </a:r>
                      <a:endParaRPr lang="en-US" dirty="0"/>
                    </a:p>
                  </a:txBody>
                  <a:tcPr/>
                </a:tc>
                <a:tc>
                  <a:txBody>
                    <a:bodyPr/>
                    <a:lstStyle/>
                    <a:p>
                      <a:r>
                        <a:rPr lang="en-US" dirty="0" smtClean="0"/>
                        <a:t>7/14</a:t>
                      </a:r>
                      <a:endParaRPr lang="en-US" dirty="0"/>
                    </a:p>
                  </a:txBody>
                  <a:tcPr/>
                </a:tc>
                <a:tc>
                  <a:txBody>
                    <a:bodyPr/>
                    <a:lstStyle/>
                    <a:p>
                      <a:r>
                        <a:rPr lang="en-US" dirty="0" smtClean="0"/>
                        <a:t>BAL</a:t>
                      </a:r>
                      <a:endParaRPr lang="en-US" dirty="0"/>
                    </a:p>
                  </a:txBody>
                  <a:tcPr/>
                </a:tc>
                <a:tc>
                  <a:txBody>
                    <a:bodyPr/>
                    <a:lstStyle/>
                    <a:p>
                      <a:r>
                        <a:rPr lang="en-US" dirty="0" smtClean="0"/>
                        <a:t>x</a:t>
                      </a:r>
                      <a:endParaRPr lang="en-US" dirty="0"/>
                    </a:p>
                  </a:txBody>
                  <a:tcPr/>
                </a:tc>
              </a:tr>
              <a:tr h="510888">
                <a:tc>
                  <a:txBody>
                    <a:bodyPr/>
                    <a:lstStyle/>
                    <a:p>
                      <a:r>
                        <a:rPr lang="en-US" dirty="0" smtClean="0"/>
                        <a:t>Interaction between</a:t>
                      </a:r>
                      <a:r>
                        <a:rPr lang="en-US" baseline="0" dirty="0" smtClean="0"/>
                        <a:t> BLESS, Assertions and Agree, set up discussion.</a:t>
                      </a:r>
                      <a:endParaRPr lang="en-US" dirty="0"/>
                    </a:p>
                  </a:txBody>
                  <a:tcPr/>
                </a:tc>
                <a:tc>
                  <a:txBody>
                    <a:bodyPr/>
                    <a:lstStyle/>
                    <a:p>
                      <a:r>
                        <a:rPr lang="en-US" dirty="0" smtClean="0"/>
                        <a:t>7/14</a:t>
                      </a:r>
                      <a:endParaRPr lang="en-US" dirty="0"/>
                    </a:p>
                  </a:txBody>
                  <a:tcPr/>
                </a:tc>
                <a:tc>
                  <a:txBody>
                    <a:bodyPr/>
                    <a:lstStyle/>
                    <a:p>
                      <a:r>
                        <a:rPr lang="en-US" dirty="0" smtClean="0"/>
                        <a:t>BAL</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Telecon</a:t>
                      </a:r>
                      <a:r>
                        <a:rPr lang="en-US" sz="1800" kern="1200" baseline="0" dirty="0" smtClean="0">
                          <a:solidFill>
                            <a:schemeClr val="dk1"/>
                          </a:solidFill>
                          <a:latin typeface="+mn-lt"/>
                          <a:ea typeface="+mn-ea"/>
                          <a:cs typeface="+mn-cs"/>
                        </a:rPr>
                        <a:t> to start network architecture discussion and determine presentation</a:t>
                      </a:r>
                      <a:endParaRPr lang="en-US" dirty="0"/>
                    </a:p>
                  </a:txBody>
                  <a:tcPr/>
                </a:tc>
                <a:tc>
                  <a:txBody>
                    <a:bodyPr/>
                    <a:lstStyle/>
                    <a:p>
                      <a:r>
                        <a:rPr lang="en-US" dirty="0" smtClean="0"/>
                        <a:t>7/14</a:t>
                      </a:r>
                      <a:endParaRPr lang="en-US" dirty="0"/>
                    </a:p>
                  </a:txBody>
                  <a:tcPr/>
                </a:tc>
                <a:tc>
                  <a:txBody>
                    <a:bodyPr/>
                    <a:lstStyle/>
                    <a:p>
                      <a:r>
                        <a:rPr lang="en-US" dirty="0" smtClean="0"/>
                        <a:t>AK</a:t>
                      </a:r>
                      <a:endParaRPr lang="en-US" dirty="0"/>
                    </a:p>
                  </a:txBody>
                  <a:tcPr/>
                </a:tc>
                <a:tc>
                  <a:txBody>
                    <a:bodyPr/>
                    <a:lstStyle/>
                    <a:p>
                      <a:r>
                        <a:rPr lang="en-US" dirty="0" smtClean="0"/>
                        <a:t>x</a:t>
                      </a:r>
                      <a:endParaRPr lang="en-US" dirty="0"/>
                    </a:p>
                  </a:txBody>
                  <a:tcPr/>
                </a:tc>
              </a:tr>
              <a:tr h="510888">
                <a:tc>
                  <a:txBody>
                    <a:bodyPr/>
                    <a:lstStyle/>
                    <a:p>
                      <a:r>
                        <a:rPr lang="en-US" dirty="0" smtClean="0"/>
                        <a:t>Add</a:t>
                      </a:r>
                      <a:r>
                        <a:rPr lang="en-US" baseline="0" dirty="0" smtClean="0"/>
                        <a:t> pre-defined error state machines to Error Model Annex</a:t>
                      </a:r>
                      <a:endParaRPr lang="en-US" dirty="0"/>
                    </a:p>
                  </a:txBody>
                  <a:tcPr/>
                </a:tc>
                <a:tc>
                  <a:txBody>
                    <a:bodyPr/>
                    <a:lstStyle/>
                    <a:p>
                      <a:r>
                        <a:rPr lang="en-US" dirty="0" smtClean="0"/>
                        <a:t>7/14</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 Send</a:t>
                      </a:r>
                      <a:r>
                        <a:rPr lang="en-US" baseline="0" dirty="0" smtClean="0"/>
                        <a:t> Peter a list of variations in exposure time, ARP 5107</a:t>
                      </a:r>
                      <a:endParaRPr lang="en-US" dirty="0"/>
                    </a:p>
                  </a:txBody>
                  <a:tcPr/>
                </a:tc>
                <a:tc>
                  <a:txBody>
                    <a:bodyPr/>
                    <a:lstStyle/>
                    <a:p>
                      <a:r>
                        <a:rPr lang="en-US" dirty="0" smtClean="0"/>
                        <a:t>7/14</a:t>
                      </a:r>
                      <a:endParaRPr lang="en-US" dirty="0"/>
                    </a:p>
                  </a:txBody>
                  <a:tcPr/>
                </a:tc>
                <a:tc>
                  <a:txBody>
                    <a:bodyPr/>
                    <a:lstStyle/>
                    <a:p>
                      <a:r>
                        <a:rPr lang="en-US" dirty="0" smtClean="0"/>
                        <a:t>BH</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982271"/>
        </p:xfrm>
        <a:graphic>
          <a:graphicData uri="http://schemas.openxmlformats.org/drawingml/2006/table">
            <a:tbl>
              <a:tblPr firstRow="1" bandRow="1">
                <a:tableStyleId>{073A0DAA-6AF3-43AB-8588-CEC1D06C72B9}</a:tableStyleId>
              </a:tblPr>
              <a:tblGrid>
                <a:gridCol w="6019800"/>
                <a:gridCol w="685800"/>
                <a:gridCol w="12954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Contact Bill </a:t>
                      </a:r>
                      <a:r>
                        <a:rPr lang="en-US" dirty="0" err="1" smtClean="0"/>
                        <a:t>Flecher</a:t>
                      </a:r>
                      <a:r>
                        <a:rPr lang="en-US" dirty="0" smtClean="0"/>
                        <a:t> and Brendan Hall for uses of “Time Limited</a:t>
                      </a:r>
                      <a:r>
                        <a:rPr lang="en-US" baseline="0" dirty="0" smtClean="0"/>
                        <a:t> Dispatch for EA</a:t>
                      </a:r>
                      <a:endParaRPr lang="en-US" dirty="0"/>
                    </a:p>
                  </a:txBody>
                  <a:tcPr/>
                </a:tc>
                <a:tc>
                  <a:txBody>
                    <a:bodyPr/>
                    <a:lstStyle/>
                    <a:p>
                      <a:r>
                        <a:rPr lang="en-US" dirty="0" smtClean="0"/>
                        <a:t>7/14</a:t>
                      </a:r>
                      <a:endParaRPr lang="en-US" dirty="0"/>
                    </a:p>
                  </a:txBody>
                  <a:tcPr/>
                </a:tc>
                <a:tc>
                  <a:txBody>
                    <a:bodyPr/>
                    <a:lstStyle/>
                    <a:p>
                      <a:r>
                        <a:rPr lang="en-US" dirty="0" smtClean="0"/>
                        <a:t> PF</a:t>
                      </a:r>
                      <a:endParaRPr lang="en-US" dirty="0"/>
                    </a:p>
                  </a:txBody>
                  <a:tcPr/>
                </a:tc>
                <a:tc>
                  <a:txBody>
                    <a:bodyPr/>
                    <a:lstStyle/>
                    <a:p>
                      <a:endParaRPr lang="en-US"/>
                    </a:p>
                  </a:txBody>
                  <a:tcPr/>
                </a:tc>
              </a:tr>
              <a:tr h="767365">
                <a:tc>
                  <a:txBody>
                    <a:bodyPr/>
                    <a:lstStyle/>
                    <a:p>
                      <a:r>
                        <a:rPr lang="en-US" dirty="0" smtClean="0"/>
                        <a:t>Contact Darren Cofer to</a:t>
                      </a:r>
                      <a:r>
                        <a:rPr lang="en-US" baseline="0" dirty="0" smtClean="0"/>
                        <a:t> get input on security types for EA</a:t>
                      </a:r>
                      <a:endParaRPr lang="en-US" dirty="0"/>
                    </a:p>
                  </a:txBody>
                  <a:tcPr/>
                </a:tc>
                <a:tc>
                  <a:txBody>
                    <a:bodyPr/>
                    <a:lstStyle/>
                    <a:p>
                      <a:r>
                        <a:rPr lang="en-US" dirty="0" smtClean="0"/>
                        <a:t>7/14</a:t>
                      </a:r>
                      <a:endParaRPr lang="en-US" dirty="0"/>
                    </a:p>
                  </a:txBody>
                  <a:tcPr/>
                </a:tc>
                <a:tc>
                  <a:txBody>
                    <a:bodyPr/>
                    <a:lstStyle/>
                    <a:p>
                      <a:r>
                        <a:rPr lang="en-US" dirty="0" smtClean="0"/>
                        <a:t>BAL</a:t>
                      </a:r>
                      <a:endParaRPr lang="en-US" dirty="0"/>
                    </a:p>
                  </a:txBody>
                  <a:tcPr/>
                </a:tc>
                <a:tc>
                  <a:txBody>
                    <a:bodyPr/>
                    <a:lstStyle/>
                    <a:p>
                      <a:endParaRPr lang="en-US" dirty="0"/>
                    </a:p>
                  </a:txBody>
                  <a:tcPr/>
                </a:tc>
              </a:tr>
              <a:tr h="510888">
                <a:tc>
                  <a:txBody>
                    <a:bodyPr/>
                    <a:lstStyle/>
                    <a:p>
                      <a:r>
                        <a:rPr lang="en-US" dirty="0" smtClean="0"/>
                        <a:t>How</a:t>
                      </a:r>
                      <a:r>
                        <a:rPr lang="en-US" baseline="0" dirty="0" smtClean="0"/>
                        <a:t> is </a:t>
                      </a:r>
                      <a:r>
                        <a:rPr lang="en-US" baseline="0" dirty="0" err="1" smtClean="0"/>
                        <a:t>SysML</a:t>
                      </a:r>
                      <a:r>
                        <a:rPr lang="en-US" baseline="0" dirty="0" smtClean="0"/>
                        <a:t> handling having one link that goes two places, a multicast link.</a:t>
                      </a:r>
                      <a:endParaRPr lang="en-US" dirty="0"/>
                    </a:p>
                  </a:txBody>
                  <a:tcPr/>
                </a:tc>
                <a:tc>
                  <a:txBody>
                    <a:bodyPr/>
                    <a:lstStyle/>
                    <a:p>
                      <a:r>
                        <a:rPr lang="en-US" dirty="0" smtClean="0"/>
                        <a:t>7/14</a:t>
                      </a:r>
                      <a:endParaRPr lang="en-US" dirty="0"/>
                    </a:p>
                  </a:txBody>
                  <a:tcPr/>
                </a:tc>
                <a:tc>
                  <a:txBody>
                    <a:bodyPr/>
                    <a:lstStyle/>
                    <a:p>
                      <a:r>
                        <a:rPr lang="en-US" dirty="0" smtClean="0"/>
                        <a:t>BH</a:t>
                      </a:r>
                      <a:endParaRPr lang="en-US" dirty="0"/>
                    </a:p>
                  </a:txBody>
                  <a:tcPr/>
                </a:tc>
                <a:tc>
                  <a:txBody>
                    <a:bodyPr/>
                    <a:lstStyle/>
                    <a:p>
                      <a:endParaRPr lang="en-US"/>
                    </a:p>
                  </a:txBody>
                  <a:tcPr/>
                </a:tc>
              </a:tr>
              <a:tr h="510888">
                <a:tc>
                  <a:txBody>
                    <a:bodyPr/>
                    <a:lstStyle/>
                    <a:p>
                      <a:r>
                        <a:rPr lang="en-US" dirty="0" smtClean="0"/>
                        <a:t>FACE</a:t>
                      </a:r>
                      <a:r>
                        <a:rPr lang="en-US" baseline="0" dirty="0" smtClean="0"/>
                        <a:t> data modeling for integration into a partition, send code generation annex to the data modeling group</a:t>
                      </a:r>
                      <a:endParaRPr lang="en-US" dirty="0"/>
                    </a:p>
                  </a:txBody>
                  <a:tcPr/>
                </a:tc>
                <a:tc>
                  <a:txBody>
                    <a:bodyPr/>
                    <a:lstStyle/>
                    <a:p>
                      <a:r>
                        <a:rPr lang="en-US" dirty="0" smtClean="0"/>
                        <a:t>7/14</a:t>
                      </a:r>
                      <a:endParaRPr lang="en-US" dirty="0"/>
                    </a:p>
                  </a:txBody>
                  <a:tcPr/>
                </a:tc>
                <a:tc>
                  <a:txBody>
                    <a:bodyPr/>
                    <a:lstStyle/>
                    <a:p>
                      <a:r>
                        <a:rPr lang="en-US" dirty="0" smtClean="0"/>
                        <a:t>BAL</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Update the ARINC653 annex for the next ballot</a:t>
                      </a:r>
                      <a:endParaRPr lang="en-US" dirty="0"/>
                    </a:p>
                  </a:txBody>
                  <a:tcPr/>
                </a:tc>
                <a:tc>
                  <a:txBody>
                    <a:bodyPr/>
                    <a:lstStyle/>
                    <a:p>
                      <a:r>
                        <a:rPr lang="en-US" dirty="0" smtClean="0"/>
                        <a:t>7/14</a:t>
                      </a:r>
                      <a:endParaRPr lang="en-US" dirty="0"/>
                    </a:p>
                  </a:txBody>
                  <a:tcPr/>
                </a:tc>
                <a:tc>
                  <a:txBody>
                    <a:bodyPr/>
                    <a:lstStyle/>
                    <a:p>
                      <a:r>
                        <a:rPr lang="en-US" dirty="0" smtClean="0"/>
                        <a:t>JD</a:t>
                      </a:r>
                      <a:endParaRPr lang="en-US" dirty="0"/>
                    </a:p>
                  </a:txBody>
                  <a:tcPr/>
                </a:tc>
                <a:tc>
                  <a:txBody>
                    <a:bodyPr/>
                    <a:lstStyle/>
                    <a:p>
                      <a:r>
                        <a:rPr lang="en-US" dirty="0" smtClean="0"/>
                        <a:t>x</a:t>
                      </a:r>
                      <a:endParaRPr lang="en-US" dirty="0"/>
                    </a:p>
                  </a:txBody>
                  <a:tcPr/>
                </a:tc>
              </a:tr>
              <a:tr h="510888">
                <a:tc>
                  <a:txBody>
                    <a:bodyPr/>
                    <a:lstStyle/>
                    <a:p>
                      <a:r>
                        <a:rPr lang="en-US" dirty="0" smtClean="0"/>
                        <a:t>Schedule a demonstration of </a:t>
                      </a:r>
                      <a:r>
                        <a:rPr lang="en-US" dirty="0" err="1" smtClean="0"/>
                        <a:t>AADLlite</a:t>
                      </a:r>
                      <a:r>
                        <a:rPr lang="en-US" baseline="0" dirty="0" smtClean="0"/>
                        <a:t> using Subsets Annex</a:t>
                      </a:r>
                      <a:endParaRPr lang="en-US" dirty="0"/>
                    </a:p>
                  </a:txBody>
                  <a:tcPr/>
                </a:tc>
                <a:tc>
                  <a:txBody>
                    <a:bodyPr/>
                    <a:lstStyle/>
                    <a:p>
                      <a:r>
                        <a:rPr lang="en-US" dirty="0" smtClean="0"/>
                        <a:t>7/14</a:t>
                      </a:r>
                      <a:endParaRPr lang="en-US" dirty="0"/>
                    </a:p>
                  </a:txBody>
                  <a:tcPr/>
                </a:tc>
                <a:tc>
                  <a:txBody>
                    <a:bodyPr/>
                    <a:lstStyle/>
                    <a:p>
                      <a:r>
                        <a:rPr lang="en-US" dirty="0" smtClean="0"/>
                        <a:t>BALS</a:t>
                      </a:r>
                      <a:endParaRPr lang="en-US" dirty="0"/>
                    </a:p>
                  </a:txBody>
                  <a:tcPr/>
                </a:tc>
                <a:tc>
                  <a:txBody>
                    <a:bodyPr/>
                    <a:lstStyle/>
                    <a:p>
                      <a:endParaRPr lang="en-US"/>
                    </a:p>
                  </a:txBody>
                  <a:tcPr/>
                </a:tc>
              </a:tr>
              <a:tr h="510888">
                <a:tc>
                  <a:txBody>
                    <a:bodyPr/>
                    <a:lstStyle/>
                    <a:p>
                      <a:r>
                        <a:rPr lang="en-US" dirty="0" smtClean="0"/>
                        <a:t> Sets</a:t>
                      </a:r>
                      <a:r>
                        <a:rPr lang="en-US" baseline="0" dirty="0" smtClean="0"/>
                        <a:t> </a:t>
                      </a:r>
                      <a:r>
                        <a:rPr lang="en-US" baseline="0" dirty="0" err="1" smtClean="0"/>
                        <a:t>vs</a:t>
                      </a:r>
                      <a:r>
                        <a:rPr lang="en-US" baseline="0" dirty="0" smtClean="0"/>
                        <a:t> lists – provide example of when needed</a:t>
                      </a:r>
                      <a:endParaRPr lang="en-US" dirty="0"/>
                    </a:p>
                  </a:txBody>
                  <a:tcPr/>
                </a:tc>
                <a:tc>
                  <a:txBody>
                    <a:bodyPr/>
                    <a:lstStyle/>
                    <a:p>
                      <a:r>
                        <a:rPr lang="en-US" dirty="0" smtClean="0"/>
                        <a:t>7/14</a:t>
                      </a:r>
                      <a:endParaRPr lang="en-US" dirty="0"/>
                    </a:p>
                  </a:txBody>
                  <a:tcPr/>
                </a:tc>
                <a:tc>
                  <a:txBody>
                    <a:bodyPr/>
                    <a:lstStyle/>
                    <a:p>
                      <a:r>
                        <a:rPr lang="en-US" dirty="0" smtClean="0"/>
                        <a:t>AK</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594695"/>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Coordinate</a:t>
                      </a:r>
                      <a:r>
                        <a:rPr lang="en-US" baseline="0" dirty="0" smtClean="0"/>
                        <a:t> with Open Group, SAE, Brazil for San Diego </a:t>
                      </a:r>
                      <a:r>
                        <a:rPr lang="en-US" baseline="0" dirty="0" err="1" smtClean="0"/>
                        <a:t>mtg</a:t>
                      </a:r>
                      <a:endParaRPr lang="en-US" dirty="0"/>
                    </a:p>
                  </a:txBody>
                  <a:tcPr/>
                </a:tc>
                <a:tc>
                  <a:txBody>
                    <a:bodyPr/>
                    <a:lstStyle/>
                    <a:p>
                      <a:r>
                        <a:rPr lang="en-US" dirty="0" smtClean="0"/>
                        <a:t>10/14</a:t>
                      </a:r>
                      <a:endParaRPr lang="en-US" dirty="0"/>
                    </a:p>
                  </a:txBody>
                  <a:tcPr/>
                </a:tc>
                <a:tc>
                  <a:txBody>
                    <a:bodyPr/>
                    <a:lstStyle/>
                    <a:p>
                      <a:r>
                        <a:rPr lang="en-US" dirty="0" smtClean="0"/>
                        <a:t>Bruce</a:t>
                      </a:r>
                      <a:endParaRPr lang="en-US" dirty="0"/>
                    </a:p>
                  </a:txBody>
                  <a:tcPr/>
                </a:tc>
                <a:tc>
                  <a:txBody>
                    <a:bodyPr/>
                    <a:lstStyle/>
                    <a:p>
                      <a:r>
                        <a:rPr lang="en-US" dirty="0" smtClean="0"/>
                        <a:t>x</a:t>
                      </a:r>
                      <a:endParaRPr lang="en-US" dirty="0"/>
                    </a:p>
                  </a:txBody>
                  <a:tcPr/>
                </a:tc>
              </a:tr>
              <a:tr h="767365">
                <a:tc>
                  <a:txBody>
                    <a:bodyPr/>
                    <a:lstStyle/>
                    <a:p>
                      <a:r>
                        <a:rPr lang="en-US" baseline="0" dirty="0" smtClean="0"/>
                        <a:t> Draft Documents on SAE standards work area, keep wiki (should do with a link to the wiki on SAE site)</a:t>
                      </a:r>
                      <a:endParaRPr lang="en-US" dirty="0"/>
                    </a:p>
                  </a:txBody>
                  <a:tcPr/>
                </a:tc>
                <a:tc>
                  <a:txBody>
                    <a:bodyPr/>
                    <a:lstStyle/>
                    <a:p>
                      <a:r>
                        <a:rPr lang="en-US" dirty="0" smtClean="0"/>
                        <a:t>10/14</a:t>
                      </a:r>
                      <a:endParaRPr lang="en-US" dirty="0"/>
                    </a:p>
                  </a:txBody>
                  <a:tcPr/>
                </a:tc>
                <a:tc>
                  <a:txBody>
                    <a:bodyPr/>
                    <a:lstStyle/>
                    <a:p>
                      <a:r>
                        <a:rPr lang="en-US" dirty="0" smtClean="0"/>
                        <a:t>Bruce</a:t>
                      </a:r>
                      <a:endParaRPr lang="en-US" dirty="0"/>
                    </a:p>
                  </a:txBody>
                  <a:tcPr/>
                </a:tc>
                <a:tc>
                  <a:txBody>
                    <a:bodyPr/>
                    <a:lstStyle/>
                    <a:p>
                      <a:endParaRPr lang="en-US" dirty="0"/>
                    </a:p>
                  </a:txBody>
                  <a:tcPr/>
                </a:tc>
              </a:tr>
              <a:tr h="510888">
                <a:tc>
                  <a:txBody>
                    <a:bodyPr/>
                    <a:lstStyle/>
                    <a:p>
                      <a:r>
                        <a:rPr lang="en-US" dirty="0" smtClean="0"/>
                        <a:t>Table of tools and website</a:t>
                      </a:r>
                      <a:r>
                        <a:rPr lang="en-US" baseline="0" dirty="0" smtClean="0"/>
                        <a:t> links (link to wiki)</a:t>
                      </a:r>
                      <a:endParaRPr lang="en-US" dirty="0"/>
                    </a:p>
                  </a:txBody>
                  <a:tcPr/>
                </a:tc>
                <a:tc>
                  <a:txBody>
                    <a:bodyPr/>
                    <a:lstStyle/>
                    <a:p>
                      <a:r>
                        <a:rPr lang="en-US" dirty="0" smtClean="0"/>
                        <a:t>10/14</a:t>
                      </a:r>
                      <a:endParaRPr lang="en-US" dirty="0"/>
                    </a:p>
                  </a:txBody>
                  <a:tcPr/>
                </a:tc>
                <a:tc>
                  <a:txBody>
                    <a:bodyPr/>
                    <a:lstStyle/>
                    <a:p>
                      <a:r>
                        <a:rPr lang="en-US" dirty="0" smtClean="0"/>
                        <a:t>Bruce</a:t>
                      </a:r>
                      <a:endParaRPr lang="en-US" dirty="0"/>
                    </a:p>
                  </a:txBody>
                  <a:tcPr/>
                </a:tc>
                <a:tc>
                  <a:txBody>
                    <a:bodyPr/>
                    <a:lstStyle/>
                    <a:p>
                      <a:endParaRPr lang="en-US"/>
                    </a:p>
                  </a:txBody>
                  <a:tcPr/>
                </a:tc>
              </a:tr>
              <a:tr h="510888">
                <a:tc>
                  <a:txBody>
                    <a:bodyPr/>
                    <a:lstStyle/>
                    <a:p>
                      <a:r>
                        <a:rPr lang="en-US" dirty="0" smtClean="0"/>
                        <a:t>Synch</a:t>
                      </a:r>
                      <a:r>
                        <a:rPr lang="en-US" baseline="0" dirty="0" smtClean="0"/>
                        <a:t> Annex - </a:t>
                      </a:r>
                      <a:r>
                        <a:rPr lang="en-US" dirty="0" smtClean="0"/>
                        <a:t>Open Source toolset building on Behavior Ax</a:t>
                      </a:r>
                      <a:endParaRPr lang="en-US" dirty="0"/>
                    </a:p>
                  </a:txBody>
                  <a:tcPr/>
                </a:tc>
                <a:tc>
                  <a:txBody>
                    <a:bodyPr/>
                    <a:lstStyle/>
                    <a:p>
                      <a:r>
                        <a:rPr lang="en-US" dirty="0" smtClean="0"/>
                        <a:t>10/14</a:t>
                      </a:r>
                      <a:endParaRPr lang="en-US" dirty="0"/>
                    </a:p>
                  </a:txBody>
                  <a:tcPr/>
                </a:tc>
                <a:tc>
                  <a:txBody>
                    <a:bodyPr/>
                    <a:lstStyle/>
                    <a:p>
                      <a:r>
                        <a:rPr lang="en-US" dirty="0" smtClean="0"/>
                        <a:t>JPT</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Synch Ax – Clarify impact on core, behavior, constraints</a:t>
                      </a:r>
                      <a:r>
                        <a:rPr lang="en-US" sz="1800" kern="1200" baseline="0" dirty="0" smtClean="0">
                          <a:solidFill>
                            <a:schemeClr val="dk1"/>
                          </a:solidFill>
                          <a:latin typeface="+mn-lt"/>
                          <a:ea typeface="+mn-ea"/>
                          <a:cs typeface="+mn-cs"/>
                        </a:rPr>
                        <a:t> Ax</a:t>
                      </a:r>
                      <a:endParaRPr lang="en-US" dirty="0"/>
                    </a:p>
                  </a:txBody>
                  <a:tcPr/>
                </a:tc>
                <a:tc>
                  <a:txBody>
                    <a:bodyPr/>
                    <a:lstStyle/>
                    <a:p>
                      <a:r>
                        <a:rPr lang="en-US" dirty="0" smtClean="0"/>
                        <a:t>10/14</a:t>
                      </a:r>
                      <a:endParaRPr lang="en-US" dirty="0"/>
                    </a:p>
                  </a:txBody>
                  <a:tcPr/>
                </a:tc>
                <a:tc>
                  <a:txBody>
                    <a:bodyPr/>
                    <a:lstStyle/>
                    <a:p>
                      <a:r>
                        <a:rPr lang="en-US" dirty="0" smtClean="0"/>
                        <a:t>JPT</a:t>
                      </a:r>
                      <a:endParaRPr lang="en-US" dirty="0"/>
                    </a:p>
                  </a:txBody>
                  <a:tcPr/>
                </a:tc>
                <a:tc>
                  <a:txBody>
                    <a:bodyPr/>
                    <a:lstStyle/>
                    <a:p>
                      <a:endParaRPr lang="en-US"/>
                    </a:p>
                  </a:txBody>
                  <a:tcPr/>
                </a:tc>
              </a:tr>
              <a:tr h="510888">
                <a:tc>
                  <a:txBody>
                    <a:bodyPr/>
                    <a:lstStyle/>
                    <a:p>
                      <a:r>
                        <a:rPr lang="en-US" dirty="0" smtClean="0"/>
                        <a:t>Synch Ax  RT and logical</a:t>
                      </a:r>
                      <a:r>
                        <a:rPr lang="en-US" baseline="0" dirty="0" smtClean="0"/>
                        <a:t> constraints integrate, constraints Ax?</a:t>
                      </a:r>
                      <a:endParaRPr lang="en-US" dirty="0"/>
                    </a:p>
                  </a:txBody>
                  <a:tcPr/>
                </a:tc>
                <a:tc>
                  <a:txBody>
                    <a:bodyPr/>
                    <a:lstStyle/>
                    <a:p>
                      <a:r>
                        <a:rPr lang="en-US" dirty="0" smtClean="0"/>
                        <a:t>10/14</a:t>
                      </a:r>
                      <a:endParaRPr lang="en-US" dirty="0"/>
                    </a:p>
                  </a:txBody>
                  <a:tcPr/>
                </a:tc>
                <a:tc>
                  <a:txBody>
                    <a:bodyPr/>
                    <a:lstStyle/>
                    <a:p>
                      <a:r>
                        <a:rPr lang="en-US" dirty="0" smtClean="0"/>
                        <a:t>JPT, SG</a:t>
                      </a:r>
                      <a:endParaRPr lang="en-US" dirty="0"/>
                    </a:p>
                  </a:txBody>
                  <a:tcPr/>
                </a:tc>
                <a:tc>
                  <a:txBody>
                    <a:bodyPr/>
                    <a:lstStyle/>
                    <a:p>
                      <a:endParaRPr lang="en-US"/>
                    </a:p>
                  </a:txBody>
                  <a:tcPr/>
                </a:tc>
              </a:tr>
              <a:tr h="510888">
                <a:tc>
                  <a:txBody>
                    <a:bodyPr/>
                    <a:lstStyle/>
                    <a:p>
                      <a:r>
                        <a:rPr lang="en-US" dirty="0" smtClean="0"/>
                        <a:t> Synch Ax – clarify inheritance of behavior in a thread</a:t>
                      </a:r>
                      <a:endParaRPr lang="en-US" dirty="0"/>
                    </a:p>
                  </a:txBody>
                  <a:tcPr/>
                </a:tc>
                <a:tc>
                  <a:txBody>
                    <a:bodyPr/>
                    <a:lstStyle/>
                    <a:p>
                      <a:r>
                        <a:rPr lang="en-US" dirty="0" smtClean="0"/>
                        <a:t>10/14</a:t>
                      </a:r>
                      <a:endParaRPr lang="en-US" dirty="0"/>
                    </a:p>
                  </a:txBody>
                  <a:tcPr/>
                </a:tc>
                <a:tc>
                  <a:txBody>
                    <a:bodyPr/>
                    <a:lstStyle/>
                    <a:p>
                      <a:r>
                        <a:rPr lang="en-US" dirty="0" smtClean="0"/>
                        <a:t>JPT, DB</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594695"/>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Error Ax – expression language</a:t>
                      </a:r>
                      <a:r>
                        <a:rPr lang="en-US" baseline="0" dirty="0" smtClean="0"/>
                        <a:t> useable on all annexes</a:t>
                      </a:r>
                      <a:endParaRPr lang="en-US" dirty="0"/>
                    </a:p>
                  </a:txBody>
                  <a:tcPr/>
                </a:tc>
                <a:tc>
                  <a:txBody>
                    <a:bodyPr/>
                    <a:lstStyle/>
                    <a:p>
                      <a:r>
                        <a:rPr lang="en-US" dirty="0" smtClean="0"/>
                        <a:t>10/14</a:t>
                      </a:r>
                      <a:endParaRPr lang="en-US" dirty="0"/>
                    </a:p>
                  </a:txBody>
                  <a:tcPr/>
                </a:tc>
                <a:tc>
                  <a:txBody>
                    <a:bodyPr/>
                    <a:lstStyle/>
                    <a:p>
                      <a:r>
                        <a:rPr lang="en-US" dirty="0" smtClean="0"/>
                        <a:t>PF</a:t>
                      </a:r>
                      <a:endParaRPr lang="en-US" dirty="0"/>
                    </a:p>
                  </a:txBody>
                  <a:tcPr/>
                </a:tc>
                <a:tc>
                  <a:txBody>
                    <a:bodyPr/>
                    <a:lstStyle/>
                    <a:p>
                      <a:endParaRPr lang="en-US"/>
                    </a:p>
                  </a:txBody>
                  <a:tcPr/>
                </a:tc>
              </a:tr>
              <a:tr h="767365">
                <a:tc>
                  <a:txBody>
                    <a:bodyPr/>
                    <a:lstStyle/>
                    <a:p>
                      <a:r>
                        <a:rPr lang="en-US" baseline="0" dirty="0" smtClean="0"/>
                        <a:t>Error Ax – distributions more general than fixed </a:t>
                      </a:r>
                      <a:endParaRPr lang="en-US" dirty="0"/>
                    </a:p>
                  </a:txBody>
                  <a:tcPr/>
                </a:tc>
                <a:tc>
                  <a:txBody>
                    <a:bodyPr/>
                    <a:lstStyle/>
                    <a:p>
                      <a:r>
                        <a:rPr lang="en-US" dirty="0" smtClean="0"/>
                        <a:t>10/14</a:t>
                      </a:r>
                      <a:endParaRPr lang="en-US" dirty="0"/>
                    </a:p>
                  </a:txBody>
                  <a:tcPr/>
                </a:tc>
                <a:tc>
                  <a:txBody>
                    <a:bodyPr/>
                    <a:lstStyle/>
                    <a:p>
                      <a:r>
                        <a:rPr lang="en-US" dirty="0" smtClean="0"/>
                        <a:t>PF</a:t>
                      </a:r>
                      <a:endParaRPr lang="en-US" dirty="0"/>
                    </a:p>
                  </a:txBody>
                  <a:tcPr/>
                </a:tc>
                <a:tc>
                  <a:txBody>
                    <a:bodyPr/>
                    <a:lstStyle/>
                    <a:p>
                      <a:endParaRPr lang="en-US" dirty="0"/>
                    </a:p>
                  </a:txBody>
                  <a:tcPr/>
                </a:tc>
              </a:tr>
              <a:tr h="510888">
                <a:tc>
                  <a:txBody>
                    <a:bodyPr/>
                    <a:lstStyle/>
                    <a:p>
                      <a:r>
                        <a:rPr lang="en-US" dirty="0" smtClean="0"/>
                        <a:t>Future ballots – can we also send and edit PDF as well as Word</a:t>
                      </a:r>
                      <a:endParaRPr lang="en-US" dirty="0"/>
                    </a:p>
                  </a:txBody>
                  <a:tcPr/>
                </a:tc>
                <a:tc>
                  <a:txBody>
                    <a:bodyPr/>
                    <a:lstStyle/>
                    <a:p>
                      <a:r>
                        <a:rPr lang="en-US" dirty="0" smtClean="0"/>
                        <a:t>10/14</a:t>
                      </a:r>
                      <a:endParaRPr lang="en-US" dirty="0"/>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dirty="0" smtClean="0"/>
                        <a:t>653 Ax –generalize intro to cover MILS, mixed criticality </a:t>
                      </a:r>
                      <a:endParaRPr lang="en-US" dirty="0"/>
                    </a:p>
                  </a:txBody>
                  <a:tcPr/>
                </a:tc>
                <a:tc>
                  <a:txBody>
                    <a:bodyPr/>
                    <a:lstStyle/>
                    <a:p>
                      <a:r>
                        <a:rPr lang="en-US" dirty="0" smtClean="0"/>
                        <a:t>10/14</a:t>
                      </a:r>
                      <a:endParaRPr lang="en-US" dirty="0"/>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653 Ax – Check if Car Mel has subscription to ARINC </a:t>
                      </a:r>
                      <a:r>
                        <a:rPr lang="en-US" sz="1800" kern="1200" dirty="0" err="1" smtClean="0">
                          <a:solidFill>
                            <a:schemeClr val="dk1"/>
                          </a:solidFill>
                          <a:latin typeface="+mn-lt"/>
                          <a:ea typeface="+mn-ea"/>
                          <a:cs typeface="+mn-cs"/>
                        </a:rPr>
                        <a:t>stds</a:t>
                      </a:r>
                      <a:endParaRPr lang="en-US" dirty="0"/>
                    </a:p>
                  </a:txBody>
                  <a:tcPr/>
                </a:tc>
                <a:tc>
                  <a:txBody>
                    <a:bodyPr/>
                    <a:lstStyle/>
                    <a:p>
                      <a:r>
                        <a:rPr lang="en-US" dirty="0" smtClean="0"/>
                        <a:t>10/14</a:t>
                      </a:r>
                      <a:endParaRPr lang="en-US" dirty="0"/>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dirty="0" smtClean="0"/>
                        <a:t>Analysis contracts – update committee on</a:t>
                      </a:r>
                      <a:r>
                        <a:rPr lang="en-US" baseline="0" dirty="0" smtClean="0"/>
                        <a:t> implementation</a:t>
                      </a:r>
                      <a:endParaRPr lang="en-US" dirty="0"/>
                    </a:p>
                  </a:txBody>
                  <a:tcPr/>
                </a:tc>
                <a:tc>
                  <a:txBody>
                    <a:bodyPr/>
                    <a:lstStyle/>
                    <a:p>
                      <a:r>
                        <a:rPr lang="en-US" dirty="0" smtClean="0"/>
                        <a:t>10/14</a:t>
                      </a:r>
                      <a:endParaRPr lang="en-US" dirty="0"/>
                    </a:p>
                  </a:txBody>
                  <a:tcPr/>
                </a:tc>
                <a:tc>
                  <a:txBody>
                    <a:bodyPr/>
                    <a:lstStyle/>
                    <a:p>
                      <a:r>
                        <a:rPr lang="en-US" dirty="0" smtClean="0"/>
                        <a:t>DD, JD</a:t>
                      </a:r>
                      <a:endParaRPr lang="en-US" dirty="0"/>
                    </a:p>
                  </a:txBody>
                  <a:tcPr/>
                </a:tc>
                <a:tc>
                  <a:txBody>
                    <a:bodyPr/>
                    <a:lstStyle/>
                    <a:p>
                      <a:endParaRPr lang="en-US"/>
                    </a:p>
                  </a:txBody>
                  <a:tcPr/>
                </a:tc>
              </a:tr>
              <a:tr h="510888">
                <a:tc>
                  <a:txBody>
                    <a:bodyPr/>
                    <a:lstStyle/>
                    <a:p>
                      <a:r>
                        <a:rPr lang="en-US" dirty="0" smtClean="0"/>
                        <a:t> Errata for core – inconsistent</a:t>
                      </a:r>
                      <a:r>
                        <a:rPr lang="en-US" baseline="0" dirty="0" smtClean="0"/>
                        <a:t> starting points for paths</a:t>
                      </a:r>
                      <a:endParaRPr lang="en-US" dirty="0"/>
                    </a:p>
                  </a:txBody>
                  <a:tcPr/>
                </a:tc>
                <a:tc>
                  <a:txBody>
                    <a:bodyPr/>
                    <a:lstStyle/>
                    <a:p>
                      <a:r>
                        <a:rPr lang="en-US" dirty="0" smtClean="0"/>
                        <a:t>10/14</a:t>
                      </a:r>
                      <a:endParaRPr lang="en-US" dirty="0"/>
                    </a:p>
                  </a:txBody>
                  <a:tcPr/>
                </a:tc>
                <a:tc>
                  <a:txBody>
                    <a:bodyPr/>
                    <a:lstStyle/>
                    <a:p>
                      <a:r>
                        <a:rPr lang="en-US" dirty="0" smtClean="0"/>
                        <a:t>PF</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594695"/>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Errata for core – Usefulness</a:t>
                      </a:r>
                      <a:r>
                        <a:rPr lang="en-US" baseline="0" dirty="0" smtClean="0"/>
                        <a:t> of default values</a:t>
                      </a:r>
                      <a:endParaRPr lang="en-US" dirty="0"/>
                    </a:p>
                  </a:txBody>
                  <a:tcPr/>
                </a:tc>
                <a:tc>
                  <a:txBody>
                    <a:bodyPr/>
                    <a:lstStyle/>
                    <a:p>
                      <a:r>
                        <a:rPr lang="en-US" dirty="0" smtClean="0"/>
                        <a:t>10/14</a:t>
                      </a:r>
                      <a:endParaRPr lang="en-US" dirty="0"/>
                    </a:p>
                  </a:txBody>
                  <a:tcPr/>
                </a:tc>
                <a:tc>
                  <a:txBody>
                    <a:bodyPr/>
                    <a:lstStyle/>
                    <a:p>
                      <a:r>
                        <a:rPr lang="en-US" dirty="0" smtClean="0"/>
                        <a:t>PF</a:t>
                      </a:r>
                      <a:endParaRPr lang="en-US" dirty="0"/>
                    </a:p>
                  </a:txBody>
                  <a:tcPr/>
                </a:tc>
                <a:tc>
                  <a:txBody>
                    <a:bodyPr/>
                    <a:lstStyle/>
                    <a:p>
                      <a:endParaRPr lang="en-US"/>
                    </a:p>
                  </a:txBody>
                  <a:tcPr/>
                </a:tc>
              </a:tr>
              <a:tr h="767365">
                <a:tc>
                  <a:txBody>
                    <a:bodyPr/>
                    <a:lstStyle/>
                    <a:p>
                      <a:r>
                        <a:rPr lang="en-US" baseline="0" dirty="0" smtClean="0"/>
                        <a:t> Errata for core – Transfer of aggregate data as a protocol?</a:t>
                      </a:r>
                      <a:endParaRPr lang="en-US" dirty="0"/>
                    </a:p>
                  </a:txBody>
                  <a:tcPr/>
                </a:tc>
                <a:tc>
                  <a:txBody>
                    <a:bodyPr/>
                    <a:lstStyle/>
                    <a:p>
                      <a:r>
                        <a:rPr lang="en-US" dirty="0" smtClean="0"/>
                        <a:t>10/14</a:t>
                      </a:r>
                      <a:endParaRPr lang="en-US" dirty="0"/>
                    </a:p>
                  </a:txBody>
                  <a:tcPr/>
                </a:tc>
                <a:tc>
                  <a:txBody>
                    <a:bodyPr/>
                    <a:lstStyle/>
                    <a:p>
                      <a:r>
                        <a:rPr lang="en-US" dirty="0" smtClean="0"/>
                        <a:t>PF</a:t>
                      </a:r>
                      <a:endParaRPr lang="en-US" dirty="0"/>
                    </a:p>
                  </a:txBody>
                  <a:tcPr/>
                </a:tc>
                <a:tc>
                  <a:txBody>
                    <a:bodyPr/>
                    <a:lstStyle/>
                    <a:p>
                      <a:endParaRPr lang="en-US" dirty="0"/>
                    </a:p>
                  </a:txBody>
                  <a:tcPr/>
                </a:tc>
              </a:tr>
              <a:tr h="510888">
                <a:tc>
                  <a:txBody>
                    <a:bodyPr/>
                    <a:lstStyle/>
                    <a:p>
                      <a:r>
                        <a:rPr lang="en-US" dirty="0" smtClean="0"/>
                        <a:t>Errata for core – name paths need unified syntax</a:t>
                      </a:r>
                      <a:endParaRPr lang="en-US" dirty="0"/>
                    </a:p>
                  </a:txBody>
                  <a:tcPr/>
                </a:tc>
                <a:tc>
                  <a:txBody>
                    <a:bodyPr/>
                    <a:lstStyle/>
                    <a:p>
                      <a:r>
                        <a:rPr lang="en-US" dirty="0" smtClean="0"/>
                        <a:t>10/14</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Net Ax – provide training example of two network analyses</a:t>
                      </a:r>
                      <a:endParaRPr lang="en-US" dirty="0"/>
                    </a:p>
                  </a:txBody>
                  <a:tcPr/>
                </a:tc>
                <a:tc>
                  <a:txBody>
                    <a:bodyPr/>
                    <a:lstStyle/>
                    <a:p>
                      <a:r>
                        <a:rPr lang="en-US" dirty="0" smtClean="0"/>
                        <a:t>10/14</a:t>
                      </a:r>
                      <a:endParaRPr lang="en-US" dirty="0"/>
                    </a:p>
                  </a:txBody>
                  <a:tcPr/>
                </a:tc>
                <a:tc>
                  <a:txBody>
                    <a:bodyPr/>
                    <a:lstStyle/>
                    <a:p>
                      <a:r>
                        <a:rPr lang="en-US" dirty="0" smtClean="0"/>
                        <a:t>JD</a:t>
                      </a:r>
                      <a:endParaRPr lang="en-US" dirty="0"/>
                    </a:p>
                  </a:txBody>
                  <a:tcPr/>
                </a:tc>
                <a:tc>
                  <a:txBody>
                    <a:bodyPr/>
                    <a:lstStyle/>
                    <a:p>
                      <a:endParaRPr lang="en-US" dirty="0"/>
                    </a:p>
                  </a:txBody>
                  <a:tcPr/>
                </a:tc>
              </a:tr>
              <a:tr h="510888">
                <a:tc>
                  <a:txBody>
                    <a:bodyPr/>
                    <a:lstStyle/>
                    <a:p>
                      <a:r>
                        <a:rPr lang="en-US" sz="1800" kern="1200" dirty="0" smtClean="0">
                          <a:solidFill>
                            <a:schemeClr val="dk1"/>
                          </a:solidFill>
                          <a:latin typeface="+mn-lt"/>
                          <a:ea typeface="+mn-ea"/>
                          <a:cs typeface="+mn-cs"/>
                        </a:rPr>
                        <a:t> Net Ax – provide</a:t>
                      </a:r>
                      <a:r>
                        <a:rPr lang="en-US" sz="1800" kern="1200" baseline="0" dirty="0" smtClean="0">
                          <a:solidFill>
                            <a:schemeClr val="dk1"/>
                          </a:solidFill>
                          <a:latin typeface="+mn-lt"/>
                          <a:ea typeface="+mn-ea"/>
                          <a:cs typeface="+mn-cs"/>
                        </a:rPr>
                        <a:t> ex AFDX net architecture difficult issues</a:t>
                      </a:r>
                      <a:endParaRPr lang="en-US" dirty="0"/>
                    </a:p>
                  </a:txBody>
                  <a:tcPr/>
                </a:tc>
                <a:tc>
                  <a:txBody>
                    <a:bodyPr/>
                    <a:lstStyle/>
                    <a:p>
                      <a:r>
                        <a:rPr lang="en-US" dirty="0" smtClean="0"/>
                        <a:t>10/14</a:t>
                      </a:r>
                      <a:endParaRPr lang="en-US" dirty="0"/>
                    </a:p>
                  </a:txBody>
                  <a:tcPr/>
                </a:tc>
                <a:tc>
                  <a:txBody>
                    <a:bodyPr/>
                    <a:lstStyle/>
                    <a:p>
                      <a:r>
                        <a:rPr lang="en-US" dirty="0" smtClean="0"/>
                        <a:t>AK</a:t>
                      </a:r>
                      <a:endParaRPr lang="en-US" dirty="0"/>
                    </a:p>
                  </a:txBody>
                  <a:tcPr/>
                </a:tc>
                <a:tc>
                  <a:txBody>
                    <a:bodyPr/>
                    <a:lstStyle/>
                    <a:p>
                      <a:endParaRPr lang="en-US"/>
                    </a:p>
                  </a:txBody>
                  <a:tcPr/>
                </a:tc>
              </a:tr>
              <a:tr h="510888">
                <a:tc>
                  <a:txBody>
                    <a:bodyPr/>
                    <a:lstStyle/>
                    <a:p>
                      <a:r>
                        <a:rPr lang="en-US" dirty="0" smtClean="0"/>
                        <a:t>Net Ax – provide example ICE network,</a:t>
                      </a:r>
                      <a:r>
                        <a:rPr lang="en-US" baseline="0" dirty="0" smtClean="0"/>
                        <a:t> similar to TTA</a:t>
                      </a:r>
                      <a:endParaRPr lang="en-US" dirty="0"/>
                    </a:p>
                  </a:txBody>
                  <a:tcPr/>
                </a:tc>
                <a:tc>
                  <a:txBody>
                    <a:bodyPr/>
                    <a:lstStyle/>
                    <a:p>
                      <a:r>
                        <a:rPr lang="en-US" dirty="0" smtClean="0"/>
                        <a:t>10/14</a:t>
                      </a:r>
                      <a:endParaRPr lang="en-US" dirty="0"/>
                    </a:p>
                  </a:txBody>
                  <a:tcPr/>
                </a:tc>
                <a:tc>
                  <a:txBody>
                    <a:bodyPr/>
                    <a:lstStyle/>
                    <a:p>
                      <a:r>
                        <a:rPr lang="en-US" dirty="0" smtClean="0"/>
                        <a:t>BL</a:t>
                      </a:r>
                      <a:endParaRPr lang="en-US" dirty="0"/>
                    </a:p>
                  </a:txBody>
                  <a:tcPr/>
                </a:tc>
                <a:tc>
                  <a:txBody>
                    <a:bodyPr/>
                    <a:lstStyle/>
                    <a:p>
                      <a:endParaRPr lang="en-US"/>
                    </a:p>
                  </a:txBody>
                  <a:tcPr/>
                </a:tc>
              </a:tr>
              <a:tr h="510888">
                <a:tc>
                  <a:txBody>
                    <a:bodyPr/>
                    <a:lstStyle/>
                    <a:p>
                      <a:r>
                        <a:rPr lang="en-US" dirty="0" smtClean="0"/>
                        <a:t> V 2.2 – usefulness of private package sections,</a:t>
                      </a:r>
                      <a:r>
                        <a:rPr lang="en-US" baseline="0" dirty="0" smtClean="0"/>
                        <a:t> check w SAVI</a:t>
                      </a:r>
                      <a:endParaRPr lang="en-US" dirty="0"/>
                    </a:p>
                  </a:txBody>
                  <a:tcPr/>
                </a:tc>
                <a:tc>
                  <a:txBody>
                    <a:bodyPr/>
                    <a:lstStyle/>
                    <a:p>
                      <a:r>
                        <a:rPr lang="en-US" dirty="0" smtClean="0"/>
                        <a:t>10/14</a:t>
                      </a:r>
                      <a:endParaRPr lang="en-US" dirty="0"/>
                    </a:p>
                  </a:txBody>
                  <a:tcPr/>
                </a:tc>
                <a:tc>
                  <a:txBody>
                    <a:bodyPr/>
                    <a:lstStyle/>
                    <a:p>
                      <a:r>
                        <a:rPr lang="en-US" dirty="0" smtClean="0"/>
                        <a:t>Bruce</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594695"/>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Hybrid Ax – need ex</a:t>
                      </a:r>
                      <a:r>
                        <a:rPr lang="en-US" baseline="0" dirty="0" smtClean="0"/>
                        <a:t>ample cont time </a:t>
                      </a:r>
                      <a:r>
                        <a:rPr lang="en-US" baseline="0" dirty="0" err="1" smtClean="0"/>
                        <a:t>vs</a:t>
                      </a:r>
                      <a:r>
                        <a:rPr lang="en-US" baseline="0" dirty="0" smtClean="0"/>
                        <a:t> AADL thread dispatch</a:t>
                      </a:r>
                      <a:endParaRPr lang="en-US" dirty="0"/>
                    </a:p>
                  </a:txBody>
                  <a:tcPr/>
                </a:tc>
                <a:tc>
                  <a:txBody>
                    <a:bodyPr/>
                    <a:lstStyle/>
                    <a:p>
                      <a:r>
                        <a:rPr lang="en-US" dirty="0" smtClean="0"/>
                        <a:t>10/14</a:t>
                      </a:r>
                      <a:endParaRPr lang="en-US" dirty="0"/>
                    </a:p>
                  </a:txBody>
                  <a:tcPr/>
                </a:tc>
                <a:tc>
                  <a:txBody>
                    <a:bodyPr/>
                    <a:lstStyle/>
                    <a:p>
                      <a:r>
                        <a:rPr lang="en-US" dirty="0" err="1" smtClean="0"/>
                        <a:t>Eshan</a:t>
                      </a:r>
                      <a:r>
                        <a:rPr lang="en-US" dirty="0" smtClean="0"/>
                        <a:t>,</a:t>
                      </a:r>
                      <a:r>
                        <a:rPr lang="en-US" baseline="0" dirty="0" smtClean="0"/>
                        <a:t> BL</a:t>
                      </a:r>
                      <a:endParaRPr lang="en-US" dirty="0"/>
                    </a:p>
                  </a:txBody>
                  <a:tcPr/>
                </a:tc>
                <a:tc>
                  <a:txBody>
                    <a:bodyPr/>
                    <a:lstStyle/>
                    <a:p>
                      <a:endParaRPr lang="en-US"/>
                    </a:p>
                  </a:txBody>
                  <a:tcPr/>
                </a:tc>
              </a:tr>
              <a:tr h="767365">
                <a:tc>
                  <a:txBody>
                    <a:bodyPr/>
                    <a:lstStyle/>
                    <a:p>
                      <a:r>
                        <a:rPr lang="en-US" baseline="0" dirty="0" smtClean="0"/>
                        <a:t> BA – need white paper to change D.5-04</a:t>
                      </a:r>
                      <a:endParaRPr lang="en-US" dirty="0"/>
                    </a:p>
                  </a:txBody>
                  <a:tcPr/>
                </a:tc>
                <a:tc>
                  <a:txBody>
                    <a:bodyPr/>
                    <a:lstStyle/>
                    <a:p>
                      <a:r>
                        <a:rPr lang="en-US" dirty="0" smtClean="0"/>
                        <a:t>10/14</a:t>
                      </a:r>
                      <a:endParaRPr lang="en-US" dirty="0"/>
                    </a:p>
                  </a:txBody>
                  <a:tcPr/>
                </a:tc>
                <a:tc>
                  <a:txBody>
                    <a:bodyPr/>
                    <a:lstStyle/>
                    <a:p>
                      <a:r>
                        <a:rPr lang="en-US" dirty="0" smtClean="0"/>
                        <a:t>Denis</a:t>
                      </a:r>
                      <a:endParaRPr lang="en-US" dirty="0"/>
                    </a:p>
                  </a:txBody>
                  <a:tcPr/>
                </a:tc>
                <a:tc>
                  <a:txBody>
                    <a:bodyPr/>
                    <a:lstStyle/>
                    <a:p>
                      <a:endParaRPr lang="en-US" dirty="0"/>
                    </a:p>
                  </a:txBody>
                  <a:tcPr/>
                </a:tc>
              </a:tr>
              <a:tr h="510888">
                <a:tc>
                  <a:txBody>
                    <a:bodyPr/>
                    <a:lstStyle/>
                    <a:p>
                      <a:r>
                        <a:rPr lang="en-US" dirty="0" smtClean="0"/>
                        <a:t>BA – D.6-09 – ask for rational from </a:t>
                      </a:r>
                      <a:r>
                        <a:rPr lang="en-US" dirty="0" err="1" smtClean="0"/>
                        <a:t>Mamon</a:t>
                      </a:r>
                      <a:endParaRPr lang="en-US" dirty="0"/>
                    </a:p>
                  </a:txBody>
                  <a:tcPr/>
                </a:tc>
                <a:tc>
                  <a:txBody>
                    <a:bodyPr/>
                    <a:lstStyle/>
                    <a:p>
                      <a:r>
                        <a:rPr lang="en-US" dirty="0" smtClean="0"/>
                        <a:t>10/14</a:t>
                      </a:r>
                      <a:endParaRPr lang="en-US" dirty="0"/>
                    </a:p>
                  </a:txBody>
                  <a:tcPr/>
                </a:tc>
                <a:tc>
                  <a:txBody>
                    <a:bodyPr/>
                    <a:lstStyle/>
                    <a:p>
                      <a:r>
                        <a:rPr lang="en-US" dirty="0" smtClean="0"/>
                        <a:t>EB</a:t>
                      </a:r>
                      <a:endParaRPr lang="en-US" dirty="0"/>
                    </a:p>
                  </a:txBody>
                  <a:tcPr/>
                </a:tc>
                <a:tc>
                  <a:txBody>
                    <a:bodyPr/>
                    <a:lstStyle/>
                    <a:p>
                      <a:endParaRPr lang="en-US"/>
                    </a:p>
                  </a:txBody>
                  <a:tcPr/>
                </a:tc>
              </a:tr>
              <a:tr h="510888">
                <a:tc>
                  <a:txBody>
                    <a:bodyPr/>
                    <a:lstStyle/>
                    <a:p>
                      <a:r>
                        <a:rPr lang="en-US" dirty="0" smtClean="0"/>
                        <a:t>Verify</a:t>
                      </a:r>
                      <a:r>
                        <a:rPr lang="en-US" baseline="0" dirty="0" smtClean="0"/>
                        <a:t> that last ballot passed.</a:t>
                      </a:r>
                      <a:endParaRPr lang="en-US" dirty="0"/>
                    </a:p>
                  </a:txBody>
                  <a:tcPr/>
                </a:tc>
                <a:tc>
                  <a:txBody>
                    <a:bodyPr/>
                    <a:lstStyle/>
                    <a:p>
                      <a:r>
                        <a:rPr lang="en-US" dirty="0" smtClean="0"/>
                        <a:t>2/15</a:t>
                      </a:r>
                      <a:endParaRPr lang="en-US" dirty="0"/>
                    </a:p>
                  </a:txBody>
                  <a:tcPr/>
                </a:tc>
                <a:tc>
                  <a:txBody>
                    <a:bodyPr/>
                    <a:lstStyle/>
                    <a:p>
                      <a:r>
                        <a:rPr lang="en-US" dirty="0" smtClean="0"/>
                        <a:t>BAL</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Redefine Ballot Pool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BAL</a:t>
                      </a:r>
                      <a:endParaRPr lang="en-US" dirty="0"/>
                    </a:p>
                  </a:txBody>
                  <a:tcPr/>
                </a:tc>
                <a:tc>
                  <a:txBody>
                    <a:bodyPr/>
                    <a:lstStyle/>
                    <a:p>
                      <a:endParaRPr lang="en-US"/>
                    </a:p>
                  </a:txBody>
                  <a:tcPr/>
                </a:tc>
              </a:tr>
              <a:tr h="510888">
                <a:tc>
                  <a:txBody>
                    <a:bodyPr/>
                    <a:lstStyle/>
                    <a:p>
                      <a:r>
                        <a:rPr lang="en-US" dirty="0" smtClean="0"/>
                        <a:t>Integrate</a:t>
                      </a:r>
                      <a:r>
                        <a:rPr lang="en-US" baseline="0" dirty="0" smtClean="0"/>
                        <a:t> document for publication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dirty="0" smtClean="0"/>
                        <a:t> Resolve BLESS</a:t>
                      </a:r>
                      <a:r>
                        <a:rPr lang="en-US" baseline="0" dirty="0" smtClean="0"/>
                        <a:t> issues with Core, BA, and Code generation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BL</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258498"/>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baseline="0" dirty="0" smtClean="0"/>
                        <a:t>Provide network (TTE, 664) properties and links for scheduling, safety protocols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BH</a:t>
                      </a:r>
                      <a:endParaRPr lang="en-US" dirty="0"/>
                    </a:p>
                  </a:txBody>
                  <a:tcPr/>
                </a:tc>
                <a:tc>
                  <a:txBody>
                    <a:bodyPr/>
                    <a:lstStyle/>
                    <a:p>
                      <a:endParaRPr lang="en-US"/>
                    </a:p>
                  </a:txBody>
                  <a:tcPr/>
                </a:tc>
              </a:tr>
              <a:tr h="767365">
                <a:tc>
                  <a:txBody>
                    <a:bodyPr/>
                    <a:lstStyle/>
                    <a:p>
                      <a:r>
                        <a:rPr lang="en-US" baseline="0" dirty="0" smtClean="0"/>
                        <a:t> Open group - Formalized Assurance Cases – DEOS runtime monitoring - assurance in safety and security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BAL,  PF, Rance D, Joe B</a:t>
                      </a:r>
                      <a:endParaRPr lang="en-US" dirty="0"/>
                    </a:p>
                  </a:txBody>
                  <a:tcPr/>
                </a:tc>
                <a:tc>
                  <a:txBody>
                    <a:bodyPr/>
                    <a:lstStyle/>
                    <a:p>
                      <a:endParaRPr lang="en-US" dirty="0"/>
                    </a:p>
                  </a:txBody>
                  <a:tcPr/>
                </a:tc>
              </a:tr>
              <a:tr h="510888">
                <a:tc>
                  <a:txBody>
                    <a:bodyPr/>
                    <a:lstStyle/>
                    <a:p>
                      <a:r>
                        <a:rPr lang="en-US" dirty="0" smtClean="0"/>
                        <a:t>Synch/BA</a:t>
                      </a:r>
                      <a:r>
                        <a:rPr lang="en-US" baseline="0" dirty="0" smtClean="0"/>
                        <a:t> - </a:t>
                      </a:r>
                      <a:r>
                        <a:rPr lang="en-US" dirty="0" smtClean="0"/>
                        <a:t>Immediate connection to data</a:t>
                      </a:r>
                      <a:r>
                        <a:rPr lang="en-US" baseline="0" dirty="0" smtClean="0"/>
                        <a:t> ports only </a:t>
                      </a:r>
                      <a:r>
                        <a:rPr lang="en-US" baseline="0" dirty="0" err="1" smtClean="0"/>
                        <a:t>vs</a:t>
                      </a:r>
                      <a:r>
                        <a:rPr lang="en-US" baseline="0" dirty="0" smtClean="0"/>
                        <a:t> queue of one, should we allow both?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p>
                      <a:endParaRPr lang="en-US" dirty="0"/>
                    </a:p>
                  </a:txBody>
                  <a:tcPr/>
                </a:tc>
                <a:tc>
                  <a:txBody>
                    <a:bodyPr/>
                    <a:lstStyle/>
                    <a:p>
                      <a:r>
                        <a:rPr lang="en-US" dirty="0" smtClean="0"/>
                        <a:t>PF, EB, JP</a:t>
                      </a:r>
                      <a:endParaRPr lang="en-US" dirty="0"/>
                    </a:p>
                  </a:txBody>
                  <a:tcPr/>
                </a:tc>
                <a:tc>
                  <a:txBody>
                    <a:bodyPr/>
                    <a:lstStyle/>
                    <a:p>
                      <a:endParaRPr lang="en-US"/>
                    </a:p>
                  </a:txBody>
                  <a:tcPr/>
                </a:tc>
              </a:tr>
              <a:tr h="510888">
                <a:tc>
                  <a:txBody>
                    <a:bodyPr/>
                    <a:lstStyle/>
                    <a:p>
                      <a:r>
                        <a:rPr lang="en-US" dirty="0" smtClean="0"/>
                        <a:t>Constraint Annex – Review actions relative to control of execution of theorems for</a:t>
                      </a:r>
                      <a:r>
                        <a:rPr lang="en-US" baseline="0" dirty="0" smtClean="0"/>
                        <a:t> testing and assurance cases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SG, PF</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Constraint</a:t>
                      </a:r>
                      <a:r>
                        <a:rPr lang="en-US" sz="1800" kern="1200" baseline="0" dirty="0" smtClean="0">
                          <a:solidFill>
                            <a:schemeClr val="dk1"/>
                          </a:solidFill>
                          <a:latin typeface="+mn-lt"/>
                          <a:ea typeface="+mn-ea"/>
                          <a:cs typeface="+mn-cs"/>
                        </a:rPr>
                        <a:t> Annex – “applies to” at the theorem or viewpoint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SG, PF</a:t>
                      </a:r>
                      <a:endParaRPr lang="en-US" dirty="0"/>
                    </a:p>
                  </a:txBody>
                  <a:tcPr/>
                </a:tc>
                <a:tc>
                  <a:txBody>
                    <a:bodyPr/>
                    <a:lstStyle/>
                    <a:p>
                      <a:endParaRPr lang="en-US"/>
                    </a:p>
                  </a:txBody>
                  <a:tcPr/>
                </a:tc>
              </a:tr>
              <a:tr h="510888">
                <a:tc>
                  <a:txBody>
                    <a:bodyPr/>
                    <a:lstStyle/>
                    <a:p>
                      <a:r>
                        <a:rPr lang="en-US" dirty="0" smtClean="0"/>
                        <a:t>Constraint Annex – send to Mike Whalen</a:t>
                      </a:r>
                      <a:r>
                        <a:rPr lang="en-US" baseline="0" dirty="0" smtClean="0"/>
                        <a:t>, Brendan Hall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SG</a:t>
                      </a:r>
                      <a:endParaRPr lang="en-US" dirty="0"/>
                    </a:p>
                  </a:txBody>
                  <a:tcPr/>
                </a:tc>
                <a:tc>
                  <a:txBody>
                    <a:bodyPr/>
                    <a:lstStyle/>
                    <a:p>
                      <a:endParaRPr lang="en-US"/>
                    </a:p>
                  </a:txBody>
                  <a:tcPr/>
                </a:tc>
              </a:tr>
              <a:tr h="510888">
                <a:tc>
                  <a:txBody>
                    <a:bodyPr/>
                    <a:lstStyle/>
                    <a:p>
                      <a:r>
                        <a:rPr lang="en-US" dirty="0" smtClean="0"/>
                        <a:t> Constraint Annex-</a:t>
                      </a:r>
                      <a:r>
                        <a:rPr lang="en-US" baseline="0" dirty="0" smtClean="0"/>
                        <a:t> review relationship to assurance case, behavior, simplification, relation to RDAL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p>
                      <a:endParaRPr lang="en-US" dirty="0"/>
                    </a:p>
                  </a:txBody>
                  <a:tcPr/>
                </a:tc>
                <a:tc>
                  <a:txBody>
                    <a:bodyPr/>
                    <a:lstStyle/>
                    <a:p>
                      <a:r>
                        <a:rPr lang="en-US" dirty="0" smtClean="0"/>
                        <a:t>PF, SG</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685800"/>
          </a:xfrm>
        </p:spPr>
        <p:txBody>
          <a:bodyPr/>
          <a:lstStyle/>
          <a:p>
            <a:r>
              <a:rPr lang="en-US" sz="3200" dirty="0" smtClean="0"/>
              <a:t>AS5506 AADL Standard Status</a:t>
            </a:r>
          </a:p>
        </p:txBody>
      </p:sp>
      <p:sp>
        <p:nvSpPr>
          <p:cNvPr id="3075" name="Rectangle 3"/>
          <p:cNvSpPr>
            <a:spLocks noGrp="1" noChangeArrowheads="1"/>
          </p:cNvSpPr>
          <p:nvPr>
            <p:ph type="body" idx="1"/>
          </p:nvPr>
        </p:nvSpPr>
        <p:spPr>
          <a:xfrm>
            <a:off x="685800" y="1143000"/>
            <a:ext cx="7772400" cy="4876800"/>
          </a:xfrm>
        </p:spPr>
        <p:txBody>
          <a:bodyPr/>
          <a:lstStyle/>
          <a:p>
            <a:pPr>
              <a:lnSpc>
                <a:spcPct val="80000"/>
              </a:lnSpc>
            </a:pPr>
            <a:r>
              <a:rPr lang="en-US" sz="1800" dirty="0" smtClean="0"/>
              <a:t>SAE standard AS5506 Architecture Analysis &amp; Design Language published.</a:t>
            </a:r>
          </a:p>
          <a:p>
            <a:pPr lvl="1">
              <a:lnSpc>
                <a:spcPct val="80000"/>
              </a:lnSpc>
            </a:pPr>
            <a:r>
              <a:rPr lang="en-US" sz="1800" dirty="0" smtClean="0"/>
              <a:t> Nov,  2004. </a:t>
            </a:r>
          </a:p>
          <a:p>
            <a:pPr lvl="1">
              <a:lnSpc>
                <a:spcPct val="80000"/>
              </a:lnSpc>
            </a:pPr>
            <a:r>
              <a:rPr lang="en-US" sz="1800" dirty="0" smtClean="0"/>
              <a:t>Jan,  2009 .  V2 Published  w  Graphics Annex http://www.sae.org/technical/standards/AS5506A</a:t>
            </a:r>
          </a:p>
          <a:p>
            <a:pPr>
              <a:lnSpc>
                <a:spcPct val="80000"/>
              </a:lnSpc>
              <a:buFontTx/>
              <a:buNone/>
            </a:pPr>
            <a:endParaRPr lang="en-US" sz="1800" dirty="0" smtClean="0"/>
          </a:p>
          <a:p>
            <a:pPr>
              <a:lnSpc>
                <a:spcPct val="80000"/>
              </a:lnSpc>
            </a:pPr>
            <a:r>
              <a:rPr lang="en-US" sz="1800" dirty="0" smtClean="0"/>
              <a:t>SAE Annexes AS5506/1, June 2006.  Includes Annexes for Graphics,  </a:t>
            </a:r>
            <a:r>
              <a:rPr lang="en-US" sz="1800" dirty="0" err="1" smtClean="0"/>
              <a:t>Ada</a:t>
            </a:r>
            <a:r>
              <a:rPr lang="en-US" sz="1800" dirty="0" smtClean="0"/>
              <a:t> &amp; C Programming Guidelines,  Error Modeling,  Meta Model</a:t>
            </a:r>
          </a:p>
          <a:p>
            <a:pPr lvl="1">
              <a:lnSpc>
                <a:spcPct val="80000"/>
              </a:lnSpc>
              <a:buFontTx/>
              <a:buNone/>
            </a:pPr>
            <a:endParaRPr lang="en-US" sz="1800" dirty="0" smtClean="0"/>
          </a:p>
          <a:p>
            <a:pPr>
              <a:lnSpc>
                <a:spcPct val="80000"/>
              </a:lnSpc>
            </a:pPr>
            <a:r>
              <a:rPr lang="en-US" sz="1800" dirty="0" smtClean="0"/>
              <a:t> SAE Annexes AS5506/2, January 2011.  Includes:</a:t>
            </a:r>
          </a:p>
          <a:p>
            <a:pPr lvl="1">
              <a:lnSpc>
                <a:spcPct val="80000"/>
              </a:lnSpc>
            </a:pPr>
            <a:r>
              <a:rPr lang="en-US" sz="1800" dirty="0" smtClean="0"/>
              <a:t>Behavior Annex, Data Annex, ARINC 653 Annex</a:t>
            </a:r>
          </a:p>
          <a:p>
            <a:pPr lvl="1">
              <a:lnSpc>
                <a:spcPct val="80000"/>
              </a:lnSpc>
            </a:pPr>
            <a:endParaRPr lang="en-US" sz="1800" dirty="0" smtClean="0"/>
          </a:p>
          <a:p>
            <a:pPr>
              <a:lnSpc>
                <a:spcPct val="80000"/>
              </a:lnSpc>
            </a:pPr>
            <a:r>
              <a:rPr lang="en-US" sz="1800" dirty="0" smtClean="0"/>
              <a:t>SAE V2 AS5506B, Published, Sept 2012. </a:t>
            </a:r>
          </a:p>
          <a:p>
            <a:pPr>
              <a:lnSpc>
                <a:spcPct val="80000"/>
              </a:lnSpc>
            </a:pPr>
            <a:endParaRPr lang="en-US" sz="1800" dirty="0" smtClean="0"/>
          </a:p>
          <a:p>
            <a:r>
              <a:rPr lang="en-US" sz="1800" dirty="0" smtClean="0">
                <a:solidFill>
                  <a:schemeClr val="accent2"/>
                </a:solidFill>
              </a:rPr>
              <a:t>AS5506/1A, Published</a:t>
            </a:r>
            <a:r>
              <a:rPr lang="en-US" sz="1800" dirty="0" smtClean="0"/>
              <a:t>, </a:t>
            </a:r>
            <a:r>
              <a:rPr lang="en-US" sz="1800" dirty="0" smtClean="0">
                <a:solidFill>
                  <a:schemeClr val="accent2"/>
                </a:solidFill>
              </a:rPr>
              <a:t>Sept 2015 </a:t>
            </a:r>
            <a:r>
              <a:rPr lang="en-US" sz="1800" dirty="0" smtClean="0"/>
              <a:t>– Annex A: ARINC653 Annex, Annex C: Code Generation Annex, Annex E: Error Model Annex</a:t>
            </a:r>
          </a:p>
          <a:p>
            <a:pPr>
              <a:lnSpc>
                <a:spcPct val="80000"/>
              </a:lnSpc>
              <a:buNone/>
            </a:pPr>
            <a:r>
              <a:rPr lang="en-US" sz="1800" dirty="0" smtClean="0"/>
              <a:t>    </a:t>
            </a:r>
          </a:p>
          <a:p>
            <a:pPr>
              <a:lnSpc>
                <a:spcPct val="80000"/>
              </a:lnSpc>
            </a:pPr>
            <a:endParaRPr lang="en-US" sz="1800" dirty="0" smtClean="0"/>
          </a:p>
          <a:p>
            <a:pPr>
              <a:lnSpc>
                <a:spcPct val="80000"/>
              </a:lnSpc>
            </a:pPr>
            <a:endParaRPr lang="en-US" sz="1800" dirty="0" smtClean="0"/>
          </a:p>
          <a:p>
            <a:pPr>
              <a:lnSpc>
                <a:spcPct val="80000"/>
              </a:lnSpc>
              <a:buNone/>
            </a:pPr>
            <a:endParaRPr lang="en-US" sz="2400" dirty="0" smtClean="0"/>
          </a:p>
          <a:p>
            <a:pPr lvl="1">
              <a:lnSpc>
                <a:spcPct val="80000"/>
              </a:lnSpc>
            </a:pPr>
            <a:endParaRPr lang="en-US" sz="2000" dirty="0" smtClean="0"/>
          </a:p>
          <a:p>
            <a:pPr lvl="1">
              <a:lnSpc>
                <a:spcPct val="80000"/>
              </a:lnSpc>
            </a:pPr>
            <a:endParaRPr lang="en-US" sz="2000" dirty="0" smtClean="0"/>
          </a:p>
          <a:p>
            <a:pPr lvl="1">
              <a:lnSpc>
                <a:spcPct val="80000"/>
              </a:lnSpc>
            </a:pPr>
            <a:endParaRPr lang="en-US" sz="2000" dirty="0" smtClean="0"/>
          </a:p>
          <a:p>
            <a:pPr lvl="1">
              <a:lnSpc>
                <a:spcPct val="80000"/>
              </a:lnSpc>
              <a:buNone/>
            </a:pPr>
            <a:endParaRPr lang="en-US" sz="2000" dirty="0" smtClean="0"/>
          </a:p>
          <a:p>
            <a:pPr lvl="1">
              <a:lnSpc>
                <a:spcPct val="80000"/>
              </a:lnSpc>
            </a:pPr>
            <a:endParaRPr lang="en-US" sz="2000" dirty="0" smtClean="0"/>
          </a:p>
          <a:p>
            <a:pPr lvl="1">
              <a:lnSpc>
                <a:spcPct val="80000"/>
              </a:lnSpc>
            </a:pPr>
            <a:endParaRPr lang="en-US" sz="2000" dirty="0" smtClean="0"/>
          </a:p>
          <a:p>
            <a:pPr>
              <a:lnSpc>
                <a:spcPct val="80000"/>
              </a:lnSpc>
              <a:buFontTx/>
              <a:buNone/>
            </a:pP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369847"/>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Graphics-need graphical specification of flows and flows for error</a:t>
                      </a:r>
                      <a:r>
                        <a:rPr lang="en-US" baseline="0" dirty="0" smtClean="0"/>
                        <a:t> propagation, color coding, ability to tweak </a:t>
                      </a:r>
                      <a:r>
                        <a:rPr lang="en-US" baseline="0" dirty="0" err="1" smtClean="0"/>
                        <a:t>autolayout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PA</a:t>
                      </a:r>
                      <a:endParaRPr lang="en-US" dirty="0"/>
                    </a:p>
                  </a:txBody>
                  <a:tcPr/>
                </a:tc>
                <a:tc>
                  <a:txBody>
                    <a:bodyPr/>
                    <a:lstStyle/>
                    <a:p>
                      <a:endParaRPr lang="en-US"/>
                    </a:p>
                  </a:txBody>
                  <a:tcPr/>
                </a:tc>
              </a:tr>
              <a:tr h="767365">
                <a:tc>
                  <a:txBody>
                    <a:bodyPr/>
                    <a:lstStyle/>
                    <a:p>
                      <a:r>
                        <a:rPr lang="en-US" baseline="0" dirty="0" smtClean="0"/>
                        <a:t> Requirements – issue between X-text and Extend, need to develop best </a:t>
                      </a:r>
                      <a:r>
                        <a:rPr lang="en-US" baseline="0" dirty="0" err="1" smtClean="0"/>
                        <a:t>infastructure</a:t>
                      </a:r>
                      <a:r>
                        <a:rPr lang="en-US" baseline="0" dirty="0" smtClean="0"/>
                        <a:t>, may impact OSATE, RDAL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PF, EB</a:t>
                      </a:r>
                      <a:endParaRPr lang="en-US" dirty="0"/>
                    </a:p>
                  </a:txBody>
                  <a:tcPr/>
                </a:tc>
                <a:tc>
                  <a:txBody>
                    <a:bodyPr/>
                    <a:lstStyle/>
                    <a:p>
                      <a:endParaRPr lang="en-US" dirty="0"/>
                    </a:p>
                  </a:txBody>
                  <a:tcPr/>
                </a:tc>
              </a:tr>
              <a:tr h="510888">
                <a:tc>
                  <a:txBody>
                    <a:bodyPr/>
                    <a:lstStyle/>
                    <a:p>
                      <a:r>
                        <a:rPr lang="en-US" dirty="0" smtClean="0"/>
                        <a:t>Provide pointers to create references into the use case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p>
                      <a:endParaRPr lang="en-US" dirty="0"/>
                    </a:p>
                  </a:txBody>
                  <a:tcPr/>
                </a:tc>
                <a:tc>
                  <a:txBody>
                    <a:bodyPr/>
                    <a:lstStyle/>
                    <a:p>
                      <a:r>
                        <a:rPr lang="en-US" dirty="0" smtClean="0"/>
                        <a:t>DB</a:t>
                      </a:r>
                      <a:endParaRPr lang="en-US" dirty="0"/>
                    </a:p>
                  </a:txBody>
                  <a:tcPr/>
                </a:tc>
                <a:tc>
                  <a:txBody>
                    <a:bodyPr/>
                    <a:lstStyle/>
                    <a:p>
                      <a:endParaRPr lang="en-US"/>
                    </a:p>
                  </a:txBody>
                  <a:tcPr/>
                </a:tc>
              </a:tr>
              <a:tr h="510888">
                <a:tc>
                  <a:txBody>
                    <a:bodyPr/>
                    <a:lstStyle/>
                    <a:p>
                      <a:r>
                        <a:rPr lang="en-US" dirty="0" smtClean="0"/>
                        <a:t>Error Model –</a:t>
                      </a:r>
                      <a:r>
                        <a:rPr lang="en-US" baseline="0" dirty="0" smtClean="0"/>
                        <a:t> note to be provided that gives examples of exposure time and exposure instances,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Error Model – map two examples of communication between annexes.  AADL </a:t>
                      </a:r>
                      <a:r>
                        <a:rPr lang="en-US" sz="1800" kern="1200" dirty="0" err="1" smtClean="0">
                          <a:solidFill>
                            <a:schemeClr val="dk1"/>
                          </a:solidFill>
                          <a:latin typeface="+mn-lt"/>
                          <a:ea typeface="+mn-ea"/>
                          <a:cs typeface="+mn-cs"/>
                        </a:rPr>
                        <a:t>vs</a:t>
                      </a:r>
                      <a:r>
                        <a:rPr lang="en-US" sz="1800" kern="1200" dirty="0" smtClean="0">
                          <a:solidFill>
                            <a:schemeClr val="dk1"/>
                          </a:solidFill>
                          <a:latin typeface="+mn-lt"/>
                          <a:ea typeface="+mn-ea"/>
                          <a:cs typeface="+mn-cs"/>
                        </a:rPr>
                        <a:t> SLIM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BH</a:t>
                      </a:r>
                      <a:endParaRPr lang="en-US" dirty="0"/>
                    </a:p>
                  </a:txBody>
                  <a:tcPr/>
                </a:tc>
                <a:tc>
                  <a:txBody>
                    <a:bodyPr/>
                    <a:lstStyle/>
                    <a:p>
                      <a:endParaRPr lang="en-US"/>
                    </a:p>
                  </a:txBody>
                  <a:tcPr/>
                </a:tc>
              </a:tr>
              <a:tr h="510888">
                <a:tc>
                  <a:txBody>
                    <a:bodyPr/>
                    <a:lstStyle/>
                    <a:p>
                      <a:r>
                        <a:rPr lang="en-US" dirty="0" smtClean="0"/>
                        <a:t>Error Annex interaction with Behavior/Hybrid Annex.  Set up time to discuss at next meeting.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BH, PF, BL, PD</a:t>
                      </a:r>
                      <a:endParaRPr lang="en-US" dirty="0"/>
                    </a:p>
                  </a:txBody>
                  <a:tcPr/>
                </a:tc>
                <a:tc>
                  <a:txBody>
                    <a:bodyPr/>
                    <a:lstStyle/>
                    <a:p>
                      <a:endParaRPr lang="en-US"/>
                    </a:p>
                  </a:txBody>
                  <a:tcPr/>
                </a:tc>
              </a:tr>
              <a:tr h="510888">
                <a:tc>
                  <a:txBody>
                    <a:bodyPr/>
                    <a:lstStyle/>
                    <a:p>
                      <a:r>
                        <a:rPr lang="en-US" dirty="0" smtClean="0"/>
                        <a:t> EMV2 elements are inherited and can be overwritten, but not documented in EMV2 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p>
                      <a:endParaRPr lang="en-US" dirty="0"/>
                    </a:p>
                  </a:txBody>
                  <a:tcPr/>
                </a:tc>
                <a:tc>
                  <a:txBody>
                    <a:bodyPr/>
                    <a:lstStyle/>
                    <a:p>
                      <a:r>
                        <a:rPr lang="en-US" dirty="0" smtClean="0"/>
                        <a:t>PF,</a:t>
                      </a:r>
                      <a:r>
                        <a:rPr lang="en-US" baseline="0" dirty="0" smtClean="0"/>
                        <a:t> AK</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5111463"/>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5506B has been updated on wiki for two years, need to update document.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PF, </a:t>
                      </a:r>
                      <a:endParaRPr lang="en-US" dirty="0"/>
                    </a:p>
                  </a:txBody>
                  <a:tcPr/>
                </a:tc>
                <a:tc>
                  <a:txBody>
                    <a:bodyPr/>
                    <a:lstStyle/>
                    <a:p>
                      <a:endParaRPr lang="en-US"/>
                    </a:p>
                  </a:txBody>
                  <a:tcPr/>
                </a:tc>
              </a:tr>
              <a:tr h="767365">
                <a:tc>
                  <a:txBody>
                    <a:bodyPr/>
                    <a:lstStyle/>
                    <a:p>
                      <a:r>
                        <a:rPr lang="en-US" baseline="0" dirty="0" smtClean="0"/>
                        <a:t> Migrate SEI properties to property sets reflecting purpose, All send what you think is useful.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PF</a:t>
                      </a:r>
                      <a:endParaRPr lang="en-US" dirty="0"/>
                    </a:p>
                  </a:txBody>
                  <a:tcPr/>
                </a:tc>
                <a:tc>
                  <a:txBody>
                    <a:bodyPr/>
                    <a:lstStyle/>
                    <a:p>
                      <a:endParaRPr lang="en-US" dirty="0"/>
                    </a:p>
                  </a:txBody>
                  <a:tcPr/>
                </a:tc>
              </a:tr>
              <a:tr h="510888">
                <a:tc>
                  <a:txBody>
                    <a:bodyPr/>
                    <a:lstStyle/>
                    <a:p>
                      <a:r>
                        <a:rPr lang="en-US" dirty="0" smtClean="0"/>
                        <a:t>Recommendation on</a:t>
                      </a:r>
                      <a:r>
                        <a:rPr lang="en-US" baseline="0" dirty="0" smtClean="0"/>
                        <a:t> properties for internal features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p>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Multi-core processors – develop white paper on nesting of processors if needed.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a:t>
                      </a:r>
                    </a:p>
                  </a:txBody>
                  <a:tcPr/>
                </a:tc>
                <a:tc>
                  <a:txBody>
                    <a:bodyPr/>
                    <a:lstStyle/>
                    <a:p>
                      <a:r>
                        <a:rPr lang="en-US" dirty="0" smtClean="0"/>
                        <a:t>JD</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Multi-Core – leave for V3.0 discussions.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4/15</a:t>
                      </a:r>
                    </a:p>
                  </a:txBody>
                  <a:tcPr/>
                </a:tc>
                <a:tc>
                  <a:txBody>
                    <a:bodyPr/>
                    <a:lstStyle/>
                    <a:p>
                      <a:r>
                        <a:rPr lang="en-US" dirty="0" smtClean="0"/>
                        <a:t>AK,</a:t>
                      </a:r>
                      <a:r>
                        <a:rPr lang="en-US" baseline="0" dirty="0" smtClean="0"/>
                        <a:t> JD</a:t>
                      </a:r>
                      <a:endParaRPr lang="en-US" dirty="0"/>
                    </a:p>
                  </a:txBody>
                  <a:tcPr/>
                </a:tc>
                <a:tc>
                  <a:txBody>
                    <a:bodyPr/>
                    <a:lstStyle/>
                    <a:p>
                      <a:endParaRPr lang="en-US"/>
                    </a:p>
                  </a:txBody>
                  <a:tcPr/>
                </a:tc>
              </a:tr>
              <a:tr h="510888">
                <a:tc>
                  <a:txBody>
                    <a:bodyPr/>
                    <a:lstStyle/>
                    <a:p>
                      <a:r>
                        <a:rPr lang="en-US" dirty="0" smtClean="0"/>
                        <a:t>Data Modeling Annex – add processor types like </a:t>
                      </a:r>
                      <a:r>
                        <a:rPr lang="en-US" dirty="0" err="1" smtClean="0"/>
                        <a:t>endianness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4/15</a:t>
                      </a:r>
                    </a:p>
                  </a:txBody>
                  <a:tcPr/>
                </a:tc>
                <a:tc>
                  <a:txBody>
                    <a:bodyPr/>
                    <a:lstStyle/>
                    <a:p>
                      <a:r>
                        <a:rPr lang="en-US" dirty="0" smtClean="0"/>
                        <a:t>JH</a:t>
                      </a:r>
                      <a:endParaRPr lang="en-US" dirty="0"/>
                    </a:p>
                  </a:txBody>
                  <a:tcPr/>
                </a:tc>
                <a:tc>
                  <a:txBody>
                    <a:bodyPr/>
                    <a:lstStyle/>
                    <a:p>
                      <a:endParaRPr lang="en-US"/>
                    </a:p>
                  </a:txBody>
                  <a:tcPr/>
                </a:tc>
              </a:tr>
              <a:tr h="510888">
                <a:tc>
                  <a:txBody>
                    <a:bodyPr/>
                    <a:lstStyle/>
                    <a:p>
                      <a:r>
                        <a:rPr lang="en-US" dirty="0" smtClean="0"/>
                        <a:t>Data</a:t>
                      </a:r>
                      <a:r>
                        <a:rPr lang="en-US" baseline="0" dirty="0" smtClean="0"/>
                        <a:t> Modeling Annex – provide bit stream example, work text with Bruce, expressions in property strings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4/15</a:t>
                      </a:r>
                    </a:p>
                    <a:p>
                      <a:endParaRPr lang="en-US" dirty="0"/>
                    </a:p>
                  </a:txBody>
                  <a:tcPr/>
                </a:tc>
                <a:tc>
                  <a:txBody>
                    <a:bodyPr/>
                    <a:lstStyle/>
                    <a:p>
                      <a:r>
                        <a:rPr lang="en-US" dirty="0" smtClean="0"/>
                        <a:t>JH</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853079"/>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Add time stamp property to Network Annex.  </a:t>
                      </a:r>
                      <a:endParaRPr lang="en-US" dirty="0"/>
                    </a:p>
                  </a:txBody>
                  <a:tcPr/>
                </a:tc>
                <a:tc>
                  <a:txBody>
                    <a:bodyPr/>
                    <a:lstStyle/>
                    <a:p>
                      <a:r>
                        <a:rPr lang="en-US" dirty="0" smtClean="0"/>
                        <a:t>4/15</a:t>
                      </a:r>
                      <a:endParaRPr lang="en-US" dirty="0"/>
                    </a:p>
                  </a:txBody>
                  <a:tcPr/>
                </a:tc>
                <a:tc>
                  <a:txBody>
                    <a:bodyPr/>
                    <a:lstStyle/>
                    <a:p>
                      <a:r>
                        <a:rPr lang="en-US" dirty="0" smtClean="0"/>
                        <a:t>TR, BH</a:t>
                      </a:r>
                      <a:endParaRPr lang="en-US" dirty="0"/>
                    </a:p>
                  </a:txBody>
                  <a:tcPr/>
                </a:tc>
                <a:tc>
                  <a:txBody>
                    <a:bodyPr/>
                    <a:lstStyle/>
                    <a:p>
                      <a:endParaRPr lang="en-US"/>
                    </a:p>
                  </a:txBody>
                  <a:tcPr/>
                </a:tc>
              </a:tr>
              <a:tr h="767365">
                <a:tc>
                  <a:txBody>
                    <a:bodyPr/>
                    <a:lstStyle/>
                    <a:p>
                      <a:r>
                        <a:rPr lang="en-US" baseline="0" dirty="0" smtClean="0"/>
                        <a:t> Scheduling protocol inherit list with defined semantics</a:t>
                      </a:r>
                      <a:endParaRPr lang="en-US" dirty="0"/>
                    </a:p>
                  </a:txBody>
                  <a:tcPr/>
                </a:tc>
                <a:tc>
                  <a:txBody>
                    <a:bodyPr/>
                    <a:lstStyle/>
                    <a:p>
                      <a:r>
                        <a:rPr lang="en-US" dirty="0" smtClean="0"/>
                        <a:t>4/15</a:t>
                      </a:r>
                      <a:endParaRPr lang="en-US" dirty="0"/>
                    </a:p>
                  </a:txBody>
                  <a:tcPr/>
                </a:tc>
                <a:tc>
                  <a:txBody>
                    <a:bodyPr/>
                    <a:lstStyle/>
                    <a:p>
                      <a:r>
                        <a:rPr lang="en-US" dirty="0" smtClean="0"/>
                        <a:t>PF, DD</a:t>
                      </a:r>
                      <a:endParaRPr lang="en-US" dirty="0"/>
                    </a:p>
                  </a:txBody>
                  <a:tcPr/>
                </a:tc>
                <a:tc>
                  <a:txBody>
                    <a:bodyPr/>
                    <a:lstStyle/>
                    <a:p>
                      <a:endParaRPr lang="en-US" dirty="0"/>
                    </a:p>
                  </a:txBody>
                  <a:tcPr/>
                </a:tc>
              </a:tr>
              <a:tr h="510888">
                <a:tc>
                  <a:txBody>
                    <a:bodyPr/>
                    <a:lstStyle/>
                    <a:p>
                      <a:r>
                        <a:rPr lang="en-US" dirty="0" smtClean="0"/>
                        <a:t>Arrays</a:t>
                      </a:r>
                      <a:r>
                        <a:rPr lang="en-US" baseline="0" dirty="0" smtClean="0"/>
                        <a:t> with another input form so you can copy and paste</a:t>
                      </a:r>
                      <a:endParaRPr lang="en-US" dirty="0"/>
                    </a:p>
                  </a:txBody>
                  <a:tcPr/>
                </a:tc>
                <a:tc>
                  <a:txBody>
                    <a:bodyPr/>
                    <a:lstStyle/>
                    <a:p>
                      <a:r>
                        <a:rPr lang="en-US" dirty="0" smtClean="0"/>
                        <a:t>4/15</a:t>
                      </a:r>
                      <a:endParaRPr lang="en-US" dirty="0"/>
                    </a:p>
                  </a:txBody>
                  <a:tcPr/>
                </a:tc>
                <a:tc>
                  <a:txBody>
                    <a:bodyPr/>
                    <a:lstStyle/>
                    <a:p>
                      <a:r>
                        <a:rPr lang="en-US" dirty="0" smtClean="0"/>
                        <a:t>PF</a:t>
                      </a:r>
                      <a:endParaRPr lang="en-US" dirty="0"/>
                    </a:p>
                  </a:txBody>
                  <a:tcPr/>
                </a:tc>
                <a:tc>
                  <a:txBody>
                    <a:bodyPr/>
                    <a:lstStyle/>
                    <a:p>
                      <a:endParaRPr lang="en-US"/>
                    </a:p>
                  </a:txBody>
                  <a:tcPr/>
                </a:tc>
              </a:tr>
              <a:tr h="510888">
                <a:tc>
                  <a:txBody>
                    <a:bodyPr/>
                    <a:lstStyle/>
                    <a:p>
                      <a:r>
                        <a:rPr lang="en-US" dirty="0" smtClean="0"/>
                        <a:t>Brendan requesting early draft of synchronous updates to BA</a:t>
                      </a:r>
                      <a:endParaRPr lang="en-US" dirty="0"/>
                    </a:p>
                  </a:txBody>
                  <a:tcPr/>
                </a:tc>
                <a:tc>
                  <a:txBody>
                    <a:bodyPr/>
                    <a:lstStyle/>
                    <a:p>
                      <a:r>
                        <a:rPr lang="en-US" dirty="0" smtClean="0"/>
                        <a:t>4/15</a:t>
                      </a:r>
                      <a:endParaRPr lang="en-US" dirty="0"/>
                    </a:p>
                  </a:txBody>
                  <a:tcPr/>
                </a:tc>
                <a:tc>
                  <a:txBody>
                    <a:bodyPr/>
                    <a:lstStyle/>
                    <a:p>
                      <a:r>
                        <a:rPr lang="en-US" dirty="0" smtClean="0"/>
                        <a:t>JP</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Myron</a:t>
                      </a:r>
                      <a:r>
                        <a:rPr lang="en-US" sz="1800" kern="1200" baseline="0" dirty="0" smtClean="0">
                          <a:solidFill>
                            <a:schemeClr val="dk1"/>
                          </a:solidFill>
                          <a:latin typeface="+mn-lt"/>
                          <a:ea typeface="+mn-ea"/>
                          <a:cs typeface="+mn-cs"/>
                        </a:rPr>
                        <a:t> will see if he can provide example of processor synch</a:t>
                      </a:r>
                      <a:endParaRPr lang="en-US" dirty="0"/>
                    </a:p>
                  </a:txBody>
                  <a:tcPr/>
                </a:tc>
                <a:tc>
                  <a:txBody>
                    <a:bodyPr/>
                    <a:lstStyle/>
                    <a:p>
                      <a:r>
                        <a:rPr lang="en-US" dirty="0" smtClean="0"/>
                        <a:t>4/15</a:t>
                      </a:r>
                      <a:endParaRPr lang="en-US" dirty="0"/>
                    </a:p>
                  </a:txBody>
                  <a:tcPr/>
                </a:tc>
                <a:tc>
                  <a:txBody>
                    <a:bodyPr/>
                    <a:lstStyle/>
                    <a:p>
                      <a:r>
                        <a:rPr lang="en-US" dirty="0" smtClean="0"/>
                        <a:t>JP</a:t>
                      </a:r>
                      <a:endParaRPr lang="en-US" dirty="0"/>
                    </a:p>
                  </a:txBody>
                  <a:tcPr/>
                </a:tc>
                <a:tc>
                  <a:txBody>
                    <a:bodyPr/>
                    <a:lstStyle/>
                    <a:p>
                      <a:endParaRPr lang="en-US"/>
                    </a:p>
                  </a:txBody>
                  <a:tcPr/>
                </a:tc>
              </a:tr>
              <a:tr h="510888">
                <a:tc>
                  <a:txBody>
                    <a:bodyPr/>
                    <a:lstStyle/>
                    <a:p>
                      <a:r>
                        <a:rPr lang="en-US" dirty="0" smtClean="0"/>
                        <a:t>Conditional</a:t>
                      </a:r>
                      <a:r>
                        <a:rPr lang="en-US" baseline="0" dirty="0" smtClean="0"/>
                        <a:t> And, Or support in the BA – need to make it precise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4/15</a:t>
                      </a:r>
                    </a:p>
                  </a:txBody>
                  <a:tcPr/>
                </a:tc>
                <a:tc>
                  <a:txBody>
                    <a:bodyPr/>
                    <a:lstStyle/>
                    <a:p>
                      <a:r>
                        <a:rPr lang="en-US" dirty="0" smtClean="0"/>
                        <a:t>EB, BL</a:t>
                      </a:r>
                      <a:endParaRPr lang="en-US" dirty="0"/>
                    </a:p>
                  </a:txBody>
                  <a:tcPr/>
                </a:tc>
                <a:tc>
                  <a:txBody>
                    <a:bodyPr/>
                    <a:lstStyle/>
                    <a:p>
                      <a:endParaRPr lang="en-US"/>
                    </a:p>
                  </a:txBody>
                  <a:tcPr/>
                </a:tc>
              </a:tr>
              <a:tr h="510888">
                <a:tc>
                  <a:txBody>
                    <a:bodyPr/>
                    <a:lstStyle/>
                    <a:p>
                      <a:r>
                        <a:rPr lang="en-US" dirty="0" smtClean="0"/>
                        <a:t> Functional invocation needed</a:t>
                      </a:r>
                      <a:r>
                        <a:rPr lang="en-US" baseline="0" dirty="0" smtClean="0"/>
                        <a:t> in the BA, Brian will provide example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4/15</a:t>
                      </a:r>
                    </a:p>
                  </a:txBody>
                  <a:tcPr/>
                </a:tc>
                <a:tc>
                  <a:txBody>
                    <a:bodyPr/>
                    <a:lstStyle/>
                    <a:p>
                      <a:r>
                        <a:rPr lang="en-US" dirty="0" smtClean="0"/>
                        <a:t>BL, EB</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841326271"/>
              </p:ext>
            </p:extLst>
          </p:nvPr>
        </p:nvGraphicFramePr>
        <p:xfrm>
          <a:off x="152400" y="914398"/>
          <a:ext cx="8610602" cy="5256591"/>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BA</a:t>
                      </a:r>
                      <a:r>
                        <a:rPr lang="en-US" baseline="0" dirty="0" smtClean="0"/>
                        <a:t> – Assignment of Any – Brian will check with Mamoun</a:t>
                      </a:r>
                      <a:endParaRPr lang="en-US" dirty="0"/>
                    </a:p>
                  </a:txBody>
                  <a:tcPr/>
                </a:tc>
                <a:tc>
                  <a:txBody>
                    <a:bodyPr/>
                    <a:lstStyle/>
                    <a:p>
                      <a:r>
                        <a:rPr lang="en-US" dirty="0" smtClean="0"/>
                        <a:t>4/15</a:t>
                      </a:r>
                      <a:endParaRPr lang="en-US" dirty="0"/>
                    </a:p>
                  </a:txBody>
                  <a:tcPr/>
                </a:tc>
                <a:tc>
                  <a:txBody>
                    <a:bodyPr/>
                    <a:lstStyle/>
                    <a:p>
                      <a:r>
                        <a:rPr lang="en-US" dirty="0" smtClean="0"/>
                        <a:t>BL</a:t>
                      </a:r>
                      <a:endParaRPr lang="en-US" dirty="0"/>
                    </a:p>
                  </a:txBody>
                  <a:tcPr/>
                </a:tc>
                <a:tc>
                  <a:txBody>
                    <a:bodyPr/>
                    <a:lstStyle/>
                    <a:p>
                      <a:r>
                        <a:rPr lang="en-US" dirty="0" smtClean="0"/>
                        <a:t>x</a:t>
                      </a:r>
                      <a:endParaRPr lang="en-US" dirty="0"/>
                    </a:p>
                  </a:txBody>
                  <a:tcPr/>
                </a:tc>
              </a:tr>
              <a:tr h="767365">
                <a:tc>
                  <a:txBody>
                    <a:bodyPr/>
                    <a:lstStyle/>
                    <a:p>
                      <a:r>
                        <a:rPr lang="en-US" baseline="0" dirty="0" smtClean="0"/>
                        <a:t> BA- Subprogram Invocation – consider further</a:t>
                      </a:r>
                      <a:endParaRPr lang="en-US" dirty="0"/>
                    </a:p>
                  </a:txBody>
                  <a:tcPr/>
                </a:tc>
                <a:tc>
                  <a:txBody>
                    <a:bodyPr/>
                    <a:lstStyle/>
                    <a:p>
                      <a:r>
                        <a:rPr lang="en-US" dirty="0" smtClean="0"/>
                        <a:t>4/15</a:t>
                      </a:r>
                      <a:endParaRPr lang="en-US" dirty="0"/>
                    </a:p>
                  </a:txBody>
                  <a:tcPr/>
                </a:tc>
                <a:tc>
                  <a:txBody>
                    <a:bodyPr/>
                    <a:lstStyle/>
                    <a:p>
                      <a:r>
                        <a:rPr lang="en-US" dirty="0" smtClean="0"/>
                        <a:t>EB</a:t>
                      </a:r>
                      <a:endParaRPr lang="en-US" dirty="0"/>
                    </a:p>
                  </a:txBody>
                  <a:tcPr/>
                </a:tc>
                <a:tc>
                  <a:txBody>
                    <a:bodyPr/>
                    <a:lstStyle/>
                    <a:p>
                      <a:endParaRPr lang="en-US" dirty="0"/>
                    </a:p>
                  </a:txBody>
                  <a:tcPr/>
                </a:tc>
              </a:tr>
              <a:tr h="510888">
                <a:tc>
                  <a:txBody>
                    <a:bodyPr/>
                    <a:lstStyle/>
                    <a:p>
                      <a:r>
                        <a:rPr lang="en-US" dirty="0" smtClean="0"/>
                        <a:t>All,</a:t>
                      </a:r>
                      <a:r>
                        <a:rPr lang="en-US" baseline="0" dirty="0" smtClean="0"/>
                        <a:t> send BA comments to Etienne, Pierre will test syntax</a:t>
                      </a:r>
                      <a:endParaRPr lang="en-US" dirty="0"/>
                    </a:p>
                  </a:txBody>
                  <a:tcPr/>
                </a:tc>
                <a:tc>
                  <a:txBody>
                    <a:bodyPr/>
                    <a:lstStyle/>
                    <a:p>
                      <a:r>
                        <a:rPr lang="en-US" dirty="0" smtClean="0"/>
                        <a:t>9/15</a:t>
                      </a:r>
                      <a:endParaRPr lang="en-US" dirty="0"/>
                    </a:p>
                  </a:txBody>
                  <a:tcPr/>
                </a:tc>
                <a:tc>
                  <a:txBody>
                    <a:bodyPr/>
                    <a:lstStyle/>
                    <a:p>
                      <a:r>
                        <a:rPr lang="en-US" dirty="0" smtClean="0"/>
                        <a:t>EB, PD</a:t>
                      </a:r>
                      <a:endParaRPr lang="en-US" dirty="0"/>
                    </a:p>
                  </a:txBody>
                  <a:tcPr/>
                </a:tc>
                <a:tc>
                  <a:txBody>
                    <a:bodyPr/>
                    <a:lstStyle/>
                    <a:p>
                      <a:r>
                        <a:rPr lang="en-US" dirty="0" smtClean="0"/>
                        <a:t>x</a:t>
                      </a:r>
                      <a:endParaRPr lang="en-US" dirty="0"/>
                    </a:p>
                  </a:txBody>
                  <a:tcPr/>
                </a:tc>
              </a:tr>
              <a:tr h="510888">
                <a:tc>
                  <a:txBody>
                    <a:bodyPr/>
                    <a:lstStyle/>
                    <a:p>
                      <a:r>
                        <a:rPr lang="en-US" dirty="0" smtClean="0"/>
                        <a:t>BA must sense</a:t>
                      </a:r>
                      <a:r>
                        <a:rPr lang="en-US" baseline="0" dirty="0" smtClean="0"/>
                        <a:t> error and raise it, need example, define semantics for this internal event</a:t>
                      </a:r>
                      <a:r>
                        <a:rPr lang="en-US" dirty="0" smtClean="0"/>
                        <a:t> </a:t>
                      </a:r>
                      <a:endParaRPr lang="en-US" dirty="0"/>
                    </a:p>
                  </a:txBody>
                  <a:tcPr/>
                </a:tc>
                <a:tc>
                  <a:txBody>
                    <a:bodyPr/>
                    <a:lstStyle/>
                    <a:p>
                      <a:r>
                        <a:rPr lang="en-US" dirty="0" smtClean="0"/>
                        <a:t>9/15</a:t>
                      </a:r>
                      <a:endParaRPr lang="en-US" dirty="0"/>
                    </a:p>
                  </a:txBody>
                  <a:tcPr/>
                </a:tc>
                <a:tc>
                  <a:txBody>
                    <a:bodyPr/>
                    <a:lstStyle/>
                    <a:p>
                      <a:r>
                        <a:rPr lang="en-US" dirty="0" smtClean="0"/>
                        <a:t>EB, PF</a:t>
                      </a:r>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Etienne, Brian, JP to work BA integration,</a:t>
                      </a:r>
                      <a:r>
                        <a:rPr lang="en-US" sz="1800" kern="1200" baseline="0" dirty="0" smtClean="0">
                          <a:solidFill>
                            <a:schemeClr val="dk1"/>
                          </a:solidFill>
                          <a:latin typeface="+mn-lt"/>
                          <a:ea typeface="+mn-ea"/>
                          <a:cs typeface="+mn-cs"/>
                        </a:rPr>
                        <a:t> JP building a tool environment </a:t>
                      </a:r>
                      <a:r>
                        <a:rPr lang="en-US" sz="1800" kern="1200" baseline="0" dirty="0" err="1" smtClean="0">
                          <a:solidFill>
                            <a:schemeClr val="dk1"/>
                          </a:solidFill>
                          <a:latin typeface="+mn-lt"/>
                          <a:ea typeface="+mn-ea"/>
                          <a:cs typeface="+mn-cs"/>
                        </a:rPr>
                        <a:t>PoP</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QGen</a:t>
                      </a:r>
                      <a:r>
                        <a:rPr lang="en-US" sz="1800" kern="1200" baseline="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over next two years, Formalization target </a:t>
                      </a:r>
                      <a:r>
                        <a:rPr lang="en-US" sz="1800" kern="1200" baseline="0" dirty="0" err="1" smtClean="0">
                          <a:solidFill>
                            <a:schemeClr val="dk1"/>
                          </a:solidFill>
                          <a:latin typeface="+mn-lt"/>
                          <a:ea typeface="+mn-ea"/>
                          <a:cs typeface="+mn-cs"/>
                        </a:rPr>
                        <a:t>async</a:t>
                      </a:r>
                      <a:r>
                        <a:rPr lang="en-US" sz="1800" kern="1200" baseline="0" dirty="0" smtClean="0">
                          <a:solidFill>
                            <a:schemeClr val="dk1"/>
                          </a:solidFill>
                          <a:latin typeface="+mn-lt"/>
                          <a:ea typeface="+mn-ea"/>
                          <a:cs typeface="+mn-cs"/>
                        </a:rPr>
                        <a:t>, sync and timed systems</a:t>
                      </a:r>
                      <a:endParaRPr lang="en-US" dirty="0"/>
                    </a:p>
                  </a:txBody>
                  <a:tcPr/>
                </a:tc>
                <a:tc>
                  <a:txBody>
                    <a:bodyPr/>
                    <a:lstStyle/>
                    <a:p>
                      <a:r>
                        <a:rPr lang="en-US" dirty="0" smtClean="0"/>
                        <a:t>9/15</a:t>
                      </a:r>
                      <a:endParaRPr lang="en-US" dirty="0"/>
                    </a:p>
                  </a:txBody>
                  <a:tcPr/>
                </a:tc>
                <a:tc>
                  <a:txBody>
                    <a:bodyPr/>
                    <a:lstStyle/>
                    <a:p>
                      <a:r>
                        <a:rPr lang="en-US" dirty="0" smtClean="0"/>
                        <a:t>EB, BL, JP</a:t>
                      </a:r>
                      <a:endParaRPr lang="en-US" dirty="0"/>
                    </a:p>
                  </a:txBody>
                  <a:tcPr/>
                </a:tc>
                <a:tc>
                  <a:txBody>
                    <a:bodyPr/>
                    <a:lstStyle/>
                    <a:p>
                      <a:r>
                        <a:rPr lang="en-US" dirty="0" smtClean="0"/>
                        <a:t>x</a:t>
                      </a:r>
                      <a:endParaRPr lang="en-US" dirty="0"/>
                    </a:p>
                  </a:txBody>
                  <a:tcPr/>
                </a:tc>
              </a:tr>
              <a:tr h="510888">
                <a:tc>
                  <a:txBody>
                    <a:bodyPr/>
                    <a:lstStyle/>
                    <a:p>
                      <a:r>
                        <a:rPr lang="en-US" dirty="0" smtClean="0"/>
                        <a:t>Short term – skeleton for BA, longer term merged semantics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9/15</a:t>
                      </a:r>
                    </a:p>
                  </a:txBody>
                  <a:tcPr/>
                </a:tc>
                <a:tc>
                  <a:txBody>
                    <a:bodyPr/>
                    <a:lstStyle/>
                    <a:p>
                      <a:r>
                        <a:rPr lang="en-US" dirty="0" smtClean="0"/>
                        <a:t>EB, BL, JP</a:t>
                      </a:r>
                      <a:endParaRPr lang="en-US" dirty="0"/>
                    </a:p>
                  </a:txBody>
                  <a:tcPr/>
                </a:tc>
                <a:tc>
                  <a:txBody>
                    <a:bodyPr/>
                    <a:lstStyle/>
                    <a:p>
                      <a:r>
                        <a:rPr lang="en-US" dirty="0" smtClean="0"/>
                        <a:t>x</a:t>
                      </a:r>
                      <a:endParaRPr lang="en-US" dirty="0"/>
                    </a:p>
                  </a:txBody>
                  <a:tcPr/>
                </a:tc>
              </a:tr>
              <a:tr h="510888">
                <a:tc>
                  <a:txBody>
                    <a:bodyPr/>
                    <a:lstStyle/>
                    <a:p>
                      <a:r>
                        <a:rPr lang="en-US" dirty="0" smtClean="0"/>
                        <a:t> Peter to all, virtual contains channel and protocol, please provided</a:t>
                      </a:r>
                      <a:r>
                        <a:rPr lang="en-US" baseline="0" dirty="0" smtClean="0"/>
                        <a:t> why we need both channel and virtual bus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9/15</a:t>
                      </a:r>
                    </a:p>
                  </a:txBody>
                  <a:tcPr/>
                </a:tc>
                <a:tc>
                  <a:txBody>
                    <a:bodyPr/>
                    <a:lstStyle/>
                    <a:p>
                      <a:r>
                        <a:rPr lang="en-US" dirty="0" smtClean="0"/>
                        <a:t>PF</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nvGraphicFramePr>
        <p:xfrm>
          <a:off x="152400" y="914398"/>
          <a:ext cx="8610602" cy="4594695"/>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a:p>
                  </a:txBody>
                  <a:tcPr/>
                </a:tc>
              </a:tr>
              <a:tr h="767365">
                <a:tc>
                  <a:txBody>
                    <a:bodyPr/>
                    <a:lstStyle/>
                    <a:p>
                      <a:r>
                        <a:rPr lang="en-US" baseline="0" dirty="0" smtClean="0"/>
                        <a:t> </a:t>
                      </a:r>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dirty="0"/>
                    </a:p>
                  </a:txBody>
                  <a:tcPr/>
                </a:tc>
              </a:tr>
              <a:tr h="510888">
                <a:tc>
                  <a:txBody>
                    <a:bodyPr/>
                    <a:lstStyle/>
                    <a:p>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a:p>
                  </a:txBody>
                  <a:tcPr/>
                </a:tc>
              </a:tr>
              <a:tr h="510888">
                <a:tc>
                  <a:txBody>
                    <a:bodyPr/>
                    <a:lstStyle/>
                    <a:p>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a:t>
                      </a:r>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a:p>
                  </a:txBody>
                  <a:tcPr/>
                </a:tc>
              </a:tr>
              <a:tr h="510888">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6/15</a:t>
                      </a:r>
                    </a:p>
                  </a:txBody>
                  <a:tcPr/>
                </a:tc>
                <a:tc>
                  <a:txBody>
                    <a:bodyPr/>
                    <a:lstStyle/>
                    <a:p>
                      <a:endParaRPr lang="en-US" dirty="0"/>
                    </a:p>
                  </a:txBody>
                  <a:tcPr/>
                </a:tc>
                <a:tc>
                  <a:txBody>
                    <a:bodyPr/>
                    <a:lstStyle/>
                    <a:p>
                      <a:endParaRPr lang="en-US"/>
                    </a:p>
                  </a:txBody>
                  <a:tcPr/>
                </a:tc>
              </a:tr>
              <a:tr h="510888">
                <a:tc>
                  <a:txBody>
                    <a:bodyPr/>
                    <a:lstStyle/>
                    <a:p>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6/15</a:t>
                      </a:r>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Actions </a:t>
            </a:r>
            <a:endParaRPr lang="en-US" dirty="0"/>
          </a:p>
        </p:txBody>
      </p:sp>
      <p:sp>
        <p:nvSpPr>
          <p:cNvPr id="3" name="Content Placeholder 2"/>
          <p:cNvSpPr>
            <a:spLocks noGrp="1"/>
          </p:cNvSpPr>
          <p:nvPr>
            <p:ph idx="1"/>
          </p:nvPr>
        </p:nvSpPr>
        <p:spPr>
          <a:xfrm>
            <a:off x="685800" y="1371600"/>
            <a:ext cx="7772400" cy="4114800"/>
          </a:xfrm>
        </p:spPr>
        <p:txBody>
          <a:bodyPr/>
          <a:lstStyle/>
          <a:p>
            <a:r>
              <a:rPr lang="en-US" sz="2000" dirty="0" smtClean="0"/>
              <a:t>Bruce contact Thierry on need to update 653 Annex</a:t>
            </a:r>
          </a:p>
          <a:p>
            <a:r>
              <a:rPr lang="en-US" sz="2000" dirty="0" smtClean="0"/>
              <a:t>Jerome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931806981"/>
              </p:ext>
            </p:extLst>
          </p:nvPr>
        </p:nvGraphicFramePr>
        <p:xfrm>
          <a:off x="152400" y="914398"/>
          <a:ext cx="8610602" cy="4723887"/>
        </p:xfrm>
        <a:graphic>
          <a:graphicData uri="http://schemas.openxmlformats.org/drawingml/2006/table">
            <a:tbl>
              <a:tblPr firstRow="1" bandRow="1">
                <a:tableStyleId>{073A0DAA-6AF3-43AB-8588-CEC1D06C72B9}</a:tableStyleId>
              </a:tblPr>
              <a:tblGrid>
                <a:gridCol w="6019800"/>
                <a:gridCol w="762000"/>
                <a:gridCol w="1219200"/>
                <a:gridCol w="609602"/>
              </a:tblGrid>
              <a:tr h="762002">
                <a:tc>
                  <a:txBody>
                    <a:bodyPr/>
                    <a:lstStyle/>
                    <a:p>
                      <a:r>
                        <a:rPr lang="en-US" dirty="0" smtClean="0"/>
                        <a:t>Action</a:t>
                      </a:r>
                      <a:endParaRPr lang="en-US" dirty="0"/>
                    </a:p>
                  </a:txBody>
                  <a:tcPr/>
                </a:tc>
                <a:tc>
                  <a:txBody>
                    <a:bodyPr/>
                    <a:lstStyle/>
                    <a:p>
                      <a:r>
                        <a:rPr lang="en-US" dirty="0" smtClean="0"/>
                        <a:t>Date</a:t>
                      </a:r>
                      <a:endParaRPr lang="en-US" dirty="0"/>
                    </a:p>
                  </a:txBody>
                  <a:tcPr/>
                </a:tc>
                <a:tc>
                  <a:txBody>
                    <a:bodyPr/>
                    <a:lstStyle/>
                    <a:p>
                      <a:r>
                        <a:rPr lang="en-US" dirty="0" smtClean="0"/>
                        <a:t>Lead</a:t>
                      </a:r>
                      <a:endParaRPr lang="en-US" dirty="0"/>
                    </a:p>
                  </a:txBody>
                  <a:tcPr/>
                </a:tc>
                <a:tc>
                  <a:txBody>
                    <a:bodyPr/>
                    <a:lstStyle/>
                    <a:p>
                      <a:r>
                        <a:rPr lang="en-US" dirty="0" smtClean="0"/>
                        <a:t>OK</a:t>
                      </a:r>
                      <a:endParaRPr lang="en-US" dirty="0"/>
                    </a:p>
                  </a:txBody>
                  <a:tcPr/>
                </a:tc>
              </a:tr>
              <a:tr h="510888">
                <a:tc>
                  <a:txBody>
                    <a:bodyPr/>
                    <a:lstStyle/>
                    <a:p>
                      <a:r>
                        <a:rPr lang="en-US" dirty="0" smtClean="0"/>
                        <a:t>Brendan to have webex with Peter, Pierre to explore the suggested array solutions.</a:t>
                      </a:r>
                      <a:endParaRPr lang="en-US" dirty="0"/>
                    </a:p>
                  </a:txBody>
                  <a:tcPr/>
                </a:tc>
                <a:tc>
                  <a:txBody>
                    <a:bodyPr/>
                    <a:lstStyle/>
                    <a:p>
                      <a:r>
                        <a:rPr lang="en-US" dirty="0" smtClean="0"/>
                        <a:t>9/15</a:t>
                      </a:r>
                      <a:endParaRPr lang="en-US" dirty="0"/>
                    </a:p>
                  </a:txBody>
                  <a:tcPr/>
                </a:tc>
                <a:tc>
                  <a:txBody>
                    <a:bodyPr/>
                    <a:lstStyle/>
                    <a:p>
                      <a:r>
                        <a:rPr lang="en-US" dirty="0" smtClean="0"/>
                        <a:t>BH</a:t>
                      </a:r>
                      <a:endParaRPr lang="en-US" dirty="0"/>
                    </a:p>
                  </a:txBody>
                  <a:tcPr/>
                </a:tc>
                <a:tc>
                  <a:txBody>
                    <a:bodyPr/>
                    <a:lstStyle/>
                    <a:p>
                      <a:endParaRPr lang="en-US"/>
                    </a:p>
                  </a:txBody>
                  <a:tcPr/>
                </a:tc>
              </a:tr>
              <a:tr h="767365">
                <a:tc>
                  <a:txBody>
                    <a:bodyPr/>
                    <a:lstStyle/>
                    <a:p>
                      <a:r>
                        <a:rPr lang="en-US" baseline="0" dirty="0" smtClean="0"/>
                        <a:t> V3 - Peter to determine if we can do state machines aka state variables</a:t>
                      </a:r>
                      <a:endParaRPr lang="en-US" dirty="0"/>
                    </a:p>
                  </a:txBody>
                  <a:tcPr/>
                </a:tc>
                <a:tc>
                  <a:txBody>
                    <a:bodyPr/>
                    <a:lstStyle/>
                    <a:p>
                      <a:r>
                        <a:rPr lang="en-US" dirty="0" smtClean="0"/>
                        <a:t>9/15</a:t>
                      </a:r>
                      <a:endParaRPr lang="en-US" dirty="0"/>
                    </a:p>
                  </a:txBody>
                  <a:tcPr/>
                </a:tc>
                <a:tc>
                  <a:txBody>
                    <a:bodyPr/>
                    <a:lstStyle/>
                    <a:p>
                      <a:r>
                        <a:rPr lang="en-US" dirty="0" smtClean="0"/>
                        <a:t>PF</a:t>
                      </a:r>
                      <a:endParaRPr lang="en-US" dirty="0"/>
                    </a:p>
                  </a:txBody>
                  <a:tcPr/>
                </a:tc>
                <a:tc>
                  <a:txBody>
                    <a:bodyPr/>
                    <a:lstStyle/>
                    <a:p>
                      <a:endParaRPr lang="en-US" dirty="0"/>
                    </a:p>
                  </a:txBody>
                  <a:tcPr/>
                </a:tc>
              </a:tr>
              <a:tr h="510888">
                <a:tc>
                  <a:txBody>
                    <a:bodyPr/>
                    <a:lstStyle/>
                    <a:p>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a:p>
                  </a:txBody>
                  <a:tcPr/>
                </a:tc>
              </a:tr>
              <a:tr h="510888">
                <a:tc>
                  <a:txBody>
                    <a:bodyPr/>
                    <a:lstStyle/>
                    <a:p>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a:p>
                  </a:txBody>
                  <a:tcPr/>
                </a:tc>
              </a:tr>
              <a:tr h="510888">
                <a:tc>
                  <a:txBody>
                    <a:bodyPr/>
                    <a:lstStyle/>
                    <a:p>
                      <a:r>
                        <a:rPr lang="en-US" sz="1800" kern="1200" dirty="0" smtClean="0">
                          <a:solidFill>
                            <a:schemeClr val="dk1"/>
                          </a:solidFill>
                          <a:latin typeface="+mn-lt"/>
                          <a:ea typeface="+mn-ea"/>
                          <a:cs typeface="+mn-cs"/>
                        </a:rPr>
                        <a:t> </a:t>
                      </a:r>
                      <a:endParaRPr lang="en-US" dirty="0"/>
                    </a:p>
                  </a:txBody>
                  <a:tcPr/>
                </a:tc>
                <a:tc>
                  <a:txBody>
                    <a:bodyPr/>
                    <a:lstStyle/>
                    <a:p>
                      <a:r>
                        <a:rPr lang="en-US" dirty="0" smtClean="0"/>
                        <a:t>6/15</a:t>
                      </a:r>
                      <a:endParaRPr lang="en-US" dirty="0"/>
                    </a:p>
                  </a:txBody>
                  <a:tcPr/>
                </a:tc>
                <a:tc>
                  <a:txBody>
                    <a:bodyPr/>
                    <a:lstStyle/>
                    <a:p>
                      <a:endParaRPr lang="en-US" dirty="0"/>
                    </a:p>
                  </a:txBody>
                  <a:tcPr/>
                </a:tc>
                <a:tc>
                  <a:txBody>
                    <a:bodyPr/>
                    <a:lstStyle/>
                    <a:p>
                      <a:endParaRPr lang="en-US"/>
                    </a:p>
                  </a:txBody>
                  <a:tcPr/>
                </a:tc>
              </a:tr>
              <a:tr h="510888">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6/15</a:t>
                      </a:r>
                    </a:p>
                  </a:txBody>
                  <a:tcPr/>
                </a:tc>
                <a:tc>
                  <a:txBody>
                    <a:bodyPr/>
                    <a:lstStyle/>
                    <a:p>
                      <a:endParaRPr lang="en-US" dirty="0"/>
                    </a:p>
                  </a:txBody>
                  <a:tcPr/>
                </a:tc>
                <a:tc>
                  <a:txBody>
                    <a:bodyPr/>
                    <a:lstStyle/>
                    <a:p>
                      <a:endParaRPr lang="en-US"/>
                    </a:p>
                  </a:txBody>
                  <a:tcPr/>
                </a:tc>
              </a:tr>
              <a:tr h="510888">
                <a:tc>
                  <a:txBody>
                    <a:bodyPr/>
                    <a:lstStyle/>
                    <a:p>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6/15</a:t>
                      </a:r>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BACKUP</a:t>
            </a:r>
          </a:p>
        </p:txBody>
      </p:sp>
      <p:sp>
        <p:nvSpPr>
          <p:cNvPr id="14339" name="Content Placeholder 2"/>
          <p:cNvSpPr>
            <a:spLocks noGrp="1"/>
          </p:cNvSpPr>
          <p:nvPr>
            <p:ph idx="1"/>
          </p:nvPr>
        </p:nvSpPr>
        <p:spPr/>
        <p:txBody>
          <a:bodyPr/>
          <a:lstStyle/>
          <a:p>
            <a:pPr>
              <a:buFontTx/>
              <a:buNone/>
            </a:pPr>
            <a:endParaRPr lang="en-US" smtClean="0"/>
          </a:p>
          <a:p>
            <a:pPr>
              <a:buFontTx/>
              <a:buNone/>
            </a:pPr>
            <a:endParaRPr lang="en-US" smtClean="0"/>
          </a:p>
          <a:p>
            <a:pPr>
              <a:buFontTx/>
              <a:buNone/>
            </a:pPr>
            <a:endParaRPr lang="en-US" smtClean="0"/>
          </a:p>
          <a:p>
            <a:pPr>
              <a:buFontTx/>
              <a:buNone/>
            </a:pPr>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200" dirty="0" smtClean="0"/>
              <a:t>Focus for tools and analysis</a:t>
            </a:r>
            <a:endParaRPr lang="en-US" sz="3200" dirty="0"/>
          </a:p>
        </p:txBody>
      </p:sp>
      <p:sp>
        <p:nvSpPr>
          <p:cNvPr id="3" name="Content Placeholder 2"/>
          <p:cNvSpPr>
            <a:spLocks noGrp="1"/>
          </p:cNvSpPr>
          <p:nvPr>
            <p:ph idx="1"/>
          </p:nvPr>
        </p:nvSpPr>
        <p:spPr>
          <a:xfrm>
            <a:off x="609600" y="1295400"/>
            <a:ext cx="7772400" cy="4114800"/>
          </a:xfrm>
        </p:spPr>
        <p:txBody>
          <a:bodyPr/>
          <a:lstStyle/>
          <a:p>
            <a:pPr>
              <a:buFontTx/>
              <a:buNone/>
            </a:pPr>
            <a:r>
              <a:rPr lang="en-US" sz="1800" dirty="0" smtClean="0"/>
              <a:t>AADL tools – Graphics (Dominique +), Robustness (Julien, Peter), Large Scale Models, integrated generation for safety critical/robust systems (Etienne/Jerome), integration across toolsets/analysis (STOOD, Dominique +), Ease of use (Glasses), Documentation (STOOD), </a:t>
            </a:r>
          </a:p>
          <a:p>
            <a:pPr>
              <a:buFontTx/>
              <a:buNone/>
            </a:pPr>
            <a:r>
              <a:rPr lang="en-US" sz="1800" dirty="0" smtClean="0"/>
              <a:t>Analyses – </a:t>
            </a:r>
          </a:p>
          <a:p>
            <a:pPr>
              <a:buFontTx/>
              <a:buNone/>
            </a:pPr>
            <a:r>
              <a:rPr lang="en-US" sz="1800" dirty="0" smtClean="0"/>
              <a:t>   Have – 4761/6110 safety analysis (new), security, latency, processor and bus utilization, scheduling, I/O channels (ASIIST), generation, domain specific graphical front ends, 653 constraints, 653 scheduling (new) (Cheddar), simulator (AADL Inspector), </a:t>
            </a:r>
          </a:p>
          <a:p>
            <a:pPr>
              <a:buFontTx/>
              <a:buNone/>
            </a:pPr>
            <a:r>
              <a:rPr lang="en-US" sz="1800" dirty="0" smtClean="0"/>
              <a:t>	Need – ease of integration, ease of use, pre-integrated, analysis extensions for  complex distributed, formal analysis (constraints/</a:t>
            </a:r>
            <a:r>
              <a:rPr lang="en-US" sz="1800" dirty="0" err="1" smtClean="0"/>
              <a:t>sychronous</a:t>
            </a:r>
            <a:r>
              <a:rPr lang="en-US" sz="1800" dirty="0" smtClean="0"/>
              <a:t>), 653 Generation, etc.</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AADL Tool Integrations </a:t>
            </a:r>
            <a:endParaRPr lang="en-US" dirty="0"/>
          </a:p>
        </p:txBody>
      </p:sp>
      <p:sp>
        <p:nvSpPr>
          <p:cNvPr id="3" name="Content Placeholder 2"/>
          <p:cNvSpPr>
            <a:spLocks noGrp="1"/>
          </p:cNvSpPr>
          <p:nvPr>
            <p:ph idx="1"/>
          </p:nvPr>
        </p:nvSpPr>
        <p:spPr>
          <a:xfrm>
            <a:off x="609600" y="1600200"/>
            <a:ext cx="7772400" cy="4114800"/>
          </a:xfrm>
        </p:spPr>
        <p:txBody>
          <a:bodyPr/>
          <a:lstStyle/>
          <a:p>
            <a:pPr lvl="1">
              <a:buNone/>
            </a:pPr>
            <a:r>
              <a:rPr lang="en-US" sz="1600" dirty="0" smtClean="0"/>
              <a:t>Frank Singhoff - AADL/Cheddar – through </a:t>
            </a:r>
            <a:r>
              <a:rPr lang="en-US" sz="1600" dirty="0" err="1" smtClean="0"/>
              <a:t>Ellidiss</a:t>
            </a:r>
            <a:r>
              <a:rPr lang="en-US" sz="1600" dirty="0" smtClean="0"/>
              <a:t>, TASTE, and OCARINA </a:t>
            </a:r>
          </a:p>
          <a:p>
            <a:pPr lvl="1">
              <a:buNone/>
            </a:pPr>
            <a:r>
              <a:rPr lang="en-US" sz="1600" dirty="0" smtClean="0"/>
              <a:t>Jose </a:t>
            </a:r>
            <a:r>
              <a:rPr lang="en-US" sz="1600" dirty="0" err="1" smtClean="0"/>
              <a:t>Mesquer</a:t>
            </a:r>
            <a:r>
              <a:rPr lang="en-US" sz="1600" dirty="0" smtClean="0"/>
              <a:t> - AADL/MAUDE – </a:t>
            </a:r>
          </a:p>
          <a:p>
            <a:pPr lvl="1">
              <a:buNone/>
            </a:pPr>
            <a:r>
              <a:rPr lang="en-US" sz="1600" dirty="0" smtClean="0"/>
              <a:t>Jean Pierre Talpin - AADL/</a:t>
            </a:r>
            <a:r>
              <a:rPr lang="en-US" sz="1600" dirty="0" err="1" smtClean="0"/>
              <a:t>Polychrony</a:t>
            </a:r>
            <a:r>
              <a:rPr lang="en-US" sz="1600" dirty="0" smtClean="0"/>
              <a:t>/Signal</a:t>
            </a:r>
          </a:p>
          <a:p>
            <a:pPr lvl="1">
              <a:buNone/>
            </a:pPr>
            <a:r>
              <a:rPr lang="en-US" sz="1600" dirty="0" smtClean="0"/>
              <a:t>Pierre Dissaux - </a:t>
            </a:r>
            <a:r>
              <a:rPr lang="en-US" sz="1600" dirty="0" err="1" smtClean="0"/>
              <a:t>Ellidiss</a:t>
            </a:r>
            <a:r>
              <a:rPr lang="en-US" sz="1600" dirty="0" smtClean="0"/>
              <a:t> - AADL/Domain System Engineering - Graphical STOOD, Adele, GLASSES, Analysis AADL Inspector,  Simulator, Behavior Annex, Error Annex, Requirements Annex.</a:t>
            </a:r>
          </a:p>
          <a:p>
            <a:pPr lvl="1">
              <a:buNone/>
            </a:pPr>
            <a:r>
              <a:rPr lang="en-US" sz="1600" dirty="0" smtClean="0"/>
              <a:t>AADL/Real, Lute, Agree – Integrated in last release of OSATE by Julien</a:t>
            </a:r>
          </a:p>
          <a:p>
            <a:pPr lvl="1">
              <a:buNone/>
            </a:pPr>
            <a:r>
              <a:rPr lang="en-US" sz="1600" dirty="0" smtClean="0"/>
              <a:t>Brian Larson - AADL/BLESS –   </a:t>
            </a:r>
          </a:p>
          <a:p>
            <a:pPr lvl="1">
              <a:buNone/>
            </a:pPr>
            <a:r>
              <a:rPr lang="en-US" sz="1600" dirty="0" smtClean="0"/>
              <a:t>Etienne Borde - AADL/Behavior Annex, RAMSES</a:t>
            </a:r>
          </a:p>
          <a:p>
            <a:pPr lvl="1">
              <a:buNone/>
            </a:pPr>
            <a:r>
              <a:rPr lang="en-US" sz="1600" dirty="0" smtClean="0"/>
              <a:t>Dominique  Blouin - AADL/Requirements Annex  and Adele to OSATE upgrade</a:t>
            </a:r>
          </a:p>
          <a:p>
            <a:pPr lvl="1">
              <a:buNone/>
            </a:pPr>
            <a:r>
              <a:rPr lang="en-US" sz="1600" dirty="0" smtClean="0"/>
              <a:t>AADL/Compass – safety, uses a subset of AADL, also extends the subset.</a:t>
            </a:r>
          </a:p>
          <a:p>
            <a:pPr lvl="1">
              <a:buNone/>
            </a:pPr>
            <a:r>
              <a:rPr lang="en-US" sz="1600" dirty="0" smtClean="0"/>
              <a:t>Peter Feiler, Julien - AADL/SAVI – Updated for V2, extended, new analyses for Safety (FHA, FMEA, Reliability, FTA, Prism) , </a:t>
            </a:r>
            <a:r>
              <a:rPr lang="en-US" sz="1600" dirty="0" err="1" smtClean="0"/>
              <a:t>Simulink</a:t>
            </a:r>
            <a:r>
              <a:rPr lang="en-US" sz="1600" dirty="0" smtClean="0"/>
              <a:t> to AADL and reverse.</a:t>
            </a:r>
          </a:p>
          <a:p>
            <a:pPr lvl="1">
              <a:buNone/>
            </a:pPr>
            <a:r>
              <a:rPr lang="en-US" sz="1600" dirty="0" smtClean="0"/>
              <a:t>Jerome Hugues - AADL/Mast/Cheddar/…  as part of OCARINA Generator</a:t>
            </a:r>
          </a:p>
          <a:p>
            <a:pPr lvl="1">
              <a:buNone/>
            </a:pPr>
            <a:r>
              <a:rPr lang="en-US" sz="1600" dirty="0" smtClean="0"/>
              <a:t>Alexey Khoroshilov- AADL/MASIW – Modular Avionics System Integrator Workplace, plus verification tools.</a:t>
            </a:r>
          </a:p>
          <a:p>
            <a:pPr lvl="1">
              <a:buNone/>
            </a:pPr>
            <a:r>
              <a:rPr lang="en-US" sz="1600" dirty="0" smtClean="0"/>
              <a:t>Rockwell Collins – </a:t>
            </a:r>
            <a:r>
              <a:rPr lang="en-US" sz="1600" dirty="0" err="1" smtClean="0"/>
              <a:t>SysML</a:t>
            </a:r>
            <a:r>
              <a:rPr lang="en-US" sz="1600" dirty="0" smtClean="0"/>
              <a:t> to AADL, Lute,  Agree, Resolute, Spear, </a:t>
            </a:r>
            <a:r>
              <a:rPr lang="en-US" sz="1600" dirty="0" err="1" smtClean="0"/>
              <a:t>QuasiSyn</a:t>
            </a:r>
            <a:r>
              <a:rPr lang="en-US" sz="1600" dirty="0" smtClean="0"/>
              <a:t>…</a:t>
            </a:r>
          </a:p>
          <a:p>
            <a:pPr lvl="1">
              <a:buNone/>
            </a:pPr>
            <a:endParaRPr lang="en-US" sz="1600" dirty="0" smtClean="0"/>
          </a:p>
          <a:p>
            <a:pPr lvl="1">
              <a:buNone/>
            </a:pPr>
            <a:endParaRPr lang="en-US" sz="1600" dirty="0" smtClean="0"/>
          </a:p>
          <a:p>
            <a:pPr lvl="1">
              <a:buNone/>
            </a:pPr>
            <a:endParaRPr lang="en-US" sz="16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AS5506 AADL Standard Roadmap</a:t>
            </a:r>
            <a:endParaRPr lang="en-US" sz="4000" dirty="0"/>
          </a:p>
        </p:txBody>
      </p:sp>
      <p:sp>
        <p:nvSpPr>
          <p:cNvPr id="3" name="Content Placeholder 2"/>
          <p:cNvSpPr>
            <a:spLocks noGrp="1"/>
          </p:cNvSpPr>
          <p:nvPr>
            <p:ph idx="1"/>
          </p:nvPr>
        </p:nvSpPr>
        <p:spPr/>
        <p:txBody>
          <a:bodyPr/>
          <a:lstStyle/>
          <a:p>
            <a:pPr lvl="1">
              <a:lnSpc>
                <a:spcPct val="80000"/>
              </a:lnSpc>
              <a:buFontTx/>
              <a:buNone/>
            </a:pPr>
            <a:endParaRPr lang="en-US" sz="1800" dirty="0" smtClean="0"/>
          </a:p>
          <a:p>
            <a:pPr>
              <a:lnSpc>
                <a:spcPct val="80000"/>
              </a:lnSpc>
            </a:pPr>
            <a:r>
              <a:rPr lang="en-US" sz="1800" dirty="0" smtClean="0"/>
              <a:t> Next =&gt;SAE Annex AS5506/2A  Includes: -- Annex B - Behavior Annex, Annex D - Data Annex, Code Generation?</a:t>
            </a:r>
          </a:p>
          <a:p>
            <a:pPr lvl="1">
              <a:lnSpc>
                <a:spcPct val="80000"/>
              </a:lnSpc>
            </a:pPr>
            <a:r>
              <a:rPr lang="en-US" sz="1400" dirty="0" smtClean="0"/>
              <a:t>Add to 1B or use 2A to keep separate</a:t>
            </a:r>
          </a:p>
          <a:p>
            <a:pPr lvl="1">
              <a:lnSpc>
                <a:spcPct val="80000"/>
              </a:lnSpc>
            </a:pPr>
            <a:r>
              <a:rPr lang="en-US" sz="1400" dirty="0" smtClean="0"/>
              <a:t>Informal for July with BA</a:t>
            </a:r>
          </a:p>
          <a:p>
            <a:pPr lvl="1">
              <a:lnSpc>
                <a:spcPct val="80000"/>
              </a:lnSpc>
            </a:pPr>
            <a:r>
              <a:rPr lang="en-US" sz="1400" dirty="0" smtClean="0"/>
              <a:t>Formal for Oct meeting? </a:t>
            </a:r>
          </a:p>
          <a:p>
            <a:pPr lvl="1">
              <a:lnSpc>
                <a:spcPct val="80000"/>
              </a:lnSpc>
            </a:pPr>
            <a:r>
              <a:rPr lang="en-US" sz="1400" dirty="0" smtClean="0"/>
              <a:t>Complete or Pub Jan 2016</a:t>
            </a:r>
          </a:p>
          <a:p>
            <a:pPr>
              <a:lnSpc>
                <a:spcPct val="80000"/>
              </a:lnSpc>
              <a:buNone/>
            </a:pPr>
            <a:endParaRPr lang="en-US" sz="1800" dirty="0" smtClean="0"/>
          </a:p>
          <a:p>
            <a:pPr>
              <a:lnSpc>
                <a:spcPct val="80000"/>
              </a:lnSpc>
            </a:pPr>
            <a:r>
              <a:rPr lang="en-US" sz="1800" dirty="0" smtClean="0"/>
              <a:t>New Annex - RDAL, Constraints, Subsets, Network Annexes, …</a:t>
            </a:r>
          </a:p>
          <a:p>
            <a:pPr lvl="1">
              <a:lnSpc>
                <a:spcPct val="80000"/>
              </a:lnSpc>
            </a:pPr>
            <a:r>
              <a:rPr lang="en-US" sz="1400" dirty="0" smtClean="0"/>
              <a:t>Add to AS5506 /2A as 2B.  Limits number of documents users need to buy.</a:t>
            </a:r>
          </a:p>
          <a:p>
            <a:pPr lvl="1">
              <a:lnSpc>
                <a:spcPct val="80000"/>
              </a:lnSpc>
            </a:pPr>
            <a:r>
              <a:rPr lang="en-US" sz="1400" dirty="0" smtClean="0"/>
              <a:t>Informal on constraint by July 2016 , draft of Network Annex</a:t>
            </a:r>
          </a:p>
          <a:p>
            <a:pPr lvl="1">
              <a:lnSpc>
                <a:spcPct val="80000"/>
              </a:lnSpc>
            </a:pPr>
            <a:r>
              <a:rPr lang="en-US" sz="1400" dirty="0" smtClean="0"/>
              <a:t>Formal ballot when?</a:t>
            </a:r>
          </a:p>
          <a:p>
            <a:pPr lvl="1">
              <a:lnSpc>
                <a:spcPct val="80000"/>
              </a:lnSpc>
            </a:pPr>
            <a:endParaRPr lang="en-US" sz="1400" dirty="0" smtClean="0"/>
          </a:p>
          <a:p>
            <a:pPr>
              <a:lnSpc>
                <a:spcPct val="80000"/>
              </a:lnSpc>
            </a:pPr>
            <a:r>
              <a:rPr lang="en-US" sz="1800" dirty="0" smtClean="0"/>
              <a:t>Update AADL Core to V3.0 AS5506C  -  Winter 2016 for informal ballot?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xfrm>
            <a:off x="6858000" y="6386513"/>
            <a:ext cx="1905000" cy="304800"/>
          </a:xfrm>
          <a:noFill/>
        </p:spPr>
        <p:txBody>
          <a:bodyPr/>
          <a:lstStyle/>
          <a:p>
            <a:fld id="{FB4043B4-CDB0-473A-BA96-BD509671C151}" type="slidenum">
              <a:rPr lang="en-US" smtClean="0"/>
              <a:pPr/>
              <a:t>5</a:t>
            </a:fld>
            <a:endParaRPr lang="en-US" smtClean="0"/>
          </a:p>
        </p:txBody>
      </p:sp>
      <p:sp>
        <p:nvSpPr>
          <p:cNvPr id="6147" name="Rectangle 2"/>
          <p:cNvSpPr>
            <a:spLocks noGrp="1" noChangeArrowheads="1"/>
          </p:cNvSpPr>
          <p:nvPr>
            <p:ph type="title"/>
          </p:nvPr>
        </p:nvSpPr>
        <p:spPr>
          <a:xfrm>
            <a:off x="685800" y="0"/>
            <a:ext cx="7772400" cy="914400"/>
          </a:xfrm>
        </p:spPr>
        <p:txBody>
          <a:bodyPr/>
          <a:lstStyle/>
          <a:p>
            <a:r>
              <a:rPr lang="en-US" dirty="0" smtClean="0"/>
              <a:t>AADL WG Activities</a:t>
            </a:r>
          </a:p>
        </p:txBody>
      </p:sp>
      <p:sp>
        <p:nvSpPr>
          <p:cNvPr id="6148" name="Rectangle 3"/>
          <p:cNvSpPr>
            <a:spLocks noGrp="1" noChangeArrowheads="1"/>
          </p:cNvSpPr>
          <p:nvPr>
            <p:ph type="body" idx="1"/>
          </p:nvPr>
        </p:nvSpPr>
        <p:spPr>
          <a:xfrm>
            <a:off x="990600" y="762000"/>
            <a:ext cx="7894638" cy="5410200"/>
          </a:xfrm>
        </p:spPr>
        <p:txBody>
          <a:bodyPr/>
          <a:lstStyle/>
          <a:p>
            <a:pPr>
              <a:lnSpc>
                <a:spcPct val="90000"/>
              </a:lnSpc>
              <a:spcBef>
                <a:spcPts val="300"/>
              </a:spcBef>
              <a:spcAft>
                <a:spcPts val="300"/>
              </a:spcAft>
              <a:buNone/>
            </a:pPr>
            <a:r>
              <a:rPr lang="en-US" sz="2000" dirty="0" smtClean="0"/>
              <a:t> </a:t>
            </a:r>
          </a:p>
          <a:p>
            <a:pPr>
              <a:lnSpc>
                <a:spcPct val="90000"/>
              </a:lnSpc>
              <a:spcBef>
                <a:spcPts val="300"/>
              </a:spcBef>
              <a:spcAft>
                <a:spcPts val="300"/>
              </a:spcAft>
            </a:pPr>
            <a:r>
              <a:rPr lang="en-US" sz="2000" dirty="0" smtClean="0"/>
              <a:t>Requirements Annex ( 80% ) =&gt; Peter has textual and assurance case capability in OSATE, should we combine? </a:t>
            </a:r>
          </a:p>
          <a:p>
            <a:pPr>
              <a:lnSpc>
                <a:spcPct val="90000"/>
              </a:lnSpc>
              <a:spcBef>
                <a:spcPts val="300"/>
              </a:spcBef>
              <a:spcAft>
                <a:spcPts val="300"/>
              </a:spcAft>
            </a:pPr>
            <a:r>
              <a:rPr lang="en-US" sz="2000" dirty="0" smtClean="0"/>
              <a:t>Constraints (Analysis) Annex (80%) - (Serban)  Final draft before July? Would requires coordination meetings to achieve, so we can have informal.  </a:t>
            </a:r>
          </a:p>
          <a:p>
            <a:pPr>
              <a:lnSpc>
                <a:spcPct val="90000"/>
              </a:lnSpc>
              <a:spcBef>
                <a:spcPts val="300"/>
              </a:spcBef>
              <a:spcAft>
                <a:spcPts val="300"/>
              </a:spcAft>
            </a:pPr>
            <a:r>
              <a:rPr lang="en-US" sz="2000" dirty="0" smtClean="0"/>
              <a:t> Update Behavior Annex   (95%) (Etienne, Pierre D, Jean Pierre, Brian Larson).  Ballot BA, then Integrating Synchronous Annex (JP), Resolve and then integrate BLESS, estimate for timetable ? </a:t>
            </a:r>
          </a:p>
          <a:p>
            <a:pPr>
              <a:lnSpc>
                <a:spcPct val="90000"/>
              </a:lnSpc>
              <a:spcBef>
                <a:spcPts val="300"/>
              </a:spcBef>
              <a:spcAft>
                <a:spcPts val="300"/>
              </a:spcAft>
            </a:pPr>
            <a:r>
              <a:rPr lang="en-US" sz="2000" dirty="0" smtClean="0"/>
              <a:t>Restrictions/Subset Annex - Vincent graduated.  Could be incorporated into Constraints annex.  Serban, should we or wait till basic approved.</a:t>
            </a:r>
          </a:p>
          <a:p>
            <a:pPr>
              <a:lnSpc>
                <a:spcPct val="90000"/>
              </a:lnSpc>
              <a:spcBef>
                <a:spcPts val="300"/>
              </a:spcBef>
              <a:spcAft>
                <a:spcPts val="300"/>
              </a:spcAft>
            </a:pPr>
            <a:r>
              <a:rPr lang="en-US" sz="2000" dirty="0" smtClean="0"/>
              <a:t>Network Annex – (60%)(Alexey, Steve Vestal, Brendan Hall Tiyam …)</a:t>
            </a:r>
          </a:p>
          <a:p>
            <a:pPr marL="457200" lvl="1" indent="0">
              <a:lnSpc>
                <a:spcPct val="90000"/>
              </a:lnSpc>
              <a:spcBef>
                <a:spcPts val="300"/>
              </a:spcBef>
              <a:spcAft>
                <a:spcPts val="300"/>
              </a:spcAft>
              <a:buNone/>
            </a:pPr>
            <a:r>
              <a:rPr lang="en-US" sz="1800" dirty="0" smtClean="0"/>
              <a:t>Need draft if ready, people will use it for guidance and give feedback.</a:t>
            </a:r>
          </a:p>
          <a:p>
            <a:pPr>
              <a:lnSpc>
                <a:spcPct val="90000"/>
              </a:lnSpc>
              <a:spcBef>
                <a:spcPts val="300"/>
              </a:spcBef>
              <a:spcAft>
                <a:spcPts val="300"/>
              </a:spcAft>
            </a:pPr>
            <a:r>
              <a:rPr lang="en-US" sz="2000" dirty="0" smtClean="0"/>
              <a:t>ARINC 653 Update to new ARINC for Multi-Core with Part 2 and 4. (Julien, PL, Alexey)  Later? what is the status of need in industry? </a:t>
            </a:r>
          </a:p>
          <a:p>
            <a:pPr>
              <a:lnSpc>
                <a:spcPct val="90000"/>
              </a:lnSpc>
              <a:spcBef>
                <a:spcPts val="300"/>
              </a:spcBef>
              <a:spcAft>
                <a:spcPts val="300"/>
              </a:spcAft>
            </a:pPr>
            <a:r>
              <a:rPr lang="en-US" sz="2000" dirty="0" smtClean="0"/>
              <a:t>Data Annex, Code Generation (95%) (Jerome) =&gt; Some work on Data annex and experiments with code generator needed to finalize.</a:t>
            </a:r>
          </a:p>
          <a:p>
            <a:pPr>
              <a:lnSpc>
                <a:spcPct val="90000"/>
              </a:lnSpc>
              <a:spcBef>
                <a:spcPts val="300"/>
              </a:spcBef>
              <a:spcAft>
                <a:spcPts val="300"/>
              </a:spcAft>
            </a:pPr>
            <a:r>
              <a:rPr lang="en-US" sz="2000" dirty="0" smtClean="0"/>
              <a:t>Others .. Hybrid  (still active?)</a:t>
            </a:r>
          </a:p>
          <a:p>
            <a:pPr>
              <a:lnSpc>
                <a:spcPct val="90000"/>
              </a:lnSpc>
              <a:spcBef>
                <a:spcPts val="300"/>
              </a:spcBef>
              <a:spcAft>
                <a:spcPts val="300"/>
              </a:spcAft>
              <a:buNone/>
            </a:pPr>
            <a:endParaRPr lang="en-US" sz="2000" dirty="0" smtClean="0"/>
          </a:p>
          <a:p>
            <a:pPr>
              <a:lnSpc>
                <a:spcPct val="90000"/>
              </a:lnSpc>
              <a:spcBef>
                <a:spcPts val="300"/>
              </a:spcBef>
              <a:spcAft>
                <a:spcPts val="300"/>
              </a:spcAft>
              <a:buNone/>
            </a:pPr>
            <a:endParaRPr lang="en-US" sz="2000" dirty="0" smtClean="0"/>
          </a:p>
          <a:p>
            <a:pPr>
              <a:lnSpc>
                <a:spcPct val="90000"/>
              </a:lnSpc>
              <a:spcBef>
                <a:spcPts val="300"/>
              </a:spcBef>
              <a:spcAft>
                <a:spcPts val="300"/>
              </a:spcAft>
            </a:pPr>
            <a:endParaRPr lang="en-US" sz="2000" dirty="0" smtClean="0"/>
          </a:p>
          <a:p>
            <a:pPr>
              <a:lnSpc>
                <a:spcPct val="90000"/>
              </a:lnSpc>
              <a:spcBef>
                <a:spcPts val="300"/>
              </a:spcBef>
              <a:spcAft>
                <a:spcPts val="300"/>
              </a:spcAft>
              <a:buNone/>
            </a:pPr>
            <a:endParaRPr lang="en-US" sz="2000" dirty="0" smtClean="0"/>
          </a:p>
          <a:p>
            <a:pPr>
              <a:lnSpc>
                <a:spcPct val="90000"/>
              </a:lnSpc>
              <a:spcBef>
                <a:spcPts val="300"/>
              </a:spcBef>
              <a:spcAft>
                <a:spcPts val="300"/>
              </a:spcAft>
            </a:pPr>
            <a:endParaRPr lang="en-US" sz="2000" dirty="0" smtClean="0"/>
          </a:p>
          <a:p>
            <a:pPr>
              <a:lnSpc>
                <a:spcPct val="90000"/>
              </a:lnSpc>
              <a:spcBef>
                <a:spcPts val="300"/>
              </a:spcBef>
              <a:spcAft>
                <a:spcPts val="300"/>
              </a:spcAft>
            </a:pPr>
            <a:endParaRPr lang="en-US" sz="2000" dirty="0" smtClean="0"/>
          </a:p>
          <a:p>
            <a:pPr>
              <a:lnSpc>
                <a:spcPct val="90000"/>
              </a:lnSpc>
              <a:spcBef>
                <a:spcPts val="300"/>
              </a:spcBef>
              <a:spcAft>
                <a:spcPts val="300"/>
              </a:spcAft>
            </a:pPr>
            <a:endParaRPr lang="en-US" sz="2400" dirty="0" smtClean="0"/>
          </a:p>
          <a:p>
            <a:pPr lvl="1">
              <a:lnSpc>
                <a:spcPct val="90000"/>
              </a:lnSpc>
              <a:spcBef>
                <a:spcPts val="300"/>
              </a:spcBef>
              <a:spcAft>
                <a:spcPts val="300"/>
              </a:spcAft>
              <a:buNone/>
            </a:pPr>
            <a:endParaRPr lang="en-US" sz="2000" dirty="0" smtClean="0"/>
          </a:p>
          <a:p>
            <a:pPr>
              <a:lnSpc>
                <a:spcPct val="90000"/>
              </a:lnSpc>
              <a:spcBef>
                <a:spcPts val="300"/>
              </a:spcBef>
              <a:spcAft>
                <a:spcPts val="300"/>
              </a:spcAft>
              <a:buFontTx/>
              <a:buNone/>
            </a:pPr>
            <a:endParaRPr lang="en-US" sz="2400" dirty="0" smtClean="0"/>
          </a:p>
          <a:p>
            <a:pPr>
              <a:lnSpc>
                <a:spcPct val="90000"/>
              </a:lnSpc>
              <a:spcBef>
                <a:spcPts val="300"/>
              </a:spcBef>
              <a:spcAft>
                <a:spcPts val="300"/>
              </a:spcAft>
            </a:pPr>
            <a:endParaRPr lang="en-US" dirty="0" smtClean="0"/>
          </a:p>
          <a:p>
            <a:pPr lvl="1">
              <a:lnSpc>
                <a:spcPct val="90000"/>
              </a:lnSpc>
              <a:spcBef>
                <a:spcPts val="300"/>
              </a:spcBef>
              <a:spcAft>
                <a:spcPts val="300"/>
              </a:spcAft>
            </a:pPr>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r>
              <a:rPr lang="en-US" sz="2400" dirty="0" smtClean="0"/>
              <a:t>AADL Annexes Being Developed and Brought to Committee</a:t>
            </a:r>
            <a:endParaRPr lang="en-US" sz="2400" dirty="0"/>
          </a:p>
        </p:txBody>
      </p:sp>
      <p:sp>
        <p:nvSpPr>
          <p:cNvPr id="3" name="Content Placeholder 2"/>
          <p:cNvSpPr>
            <a:spLocks noGrp="1"/>
          </p:cNvSpPr>
          <p:nvPr>
            <p:ph idx="1"/>
          </p:nvPr>
        </p:nvSpPr>
        <p:spPr>
          <a:xfrm>
            <a:off x="685800" y="1524000"/>
            <a:ext cx="7772400" cy="4572000"/>
          </a:xfrm>
        </p:spPr>
        <p:txBody>
          <a:bodyPr/>
          <a:lstStyle/>
          <a:p>
            <a:r>
              <a:rPr lang="en-US" sz="1800" dirty="0" smtClean="0"/>
              <a:t>Some annexes should be published, some will be developer provided and widely used without publication as part of the standard.  Problem of complexity, redundancy, maturity, tool availability …</a:t>
            </a:r>
          </a:p>
          <a:p>
            <a:r>
              <a:rPr lang="en-US" sz="1800" dirty="0" smtClean="0"/>
              <a:t>Hybrid Annex – Ehsan Ahmad, Brian Larson – Need something but not a new language to express differential equations.  Need the interface from world to system.  Interface to </a:t>
            </a:r>
            <a:r>
              <a:rPr lang="en-US" sz="1800" dirty="0" err="1" smtClean="0"/>
              <a:t>to</a:t>
            </a:r>
            <a:r>
              <a:rPr lang="en-US" sz="1800" dirty="0" smtClean="0"/>
              <a:t> </a:t>
            </a:r>
            <a:r>
              <a:rPr lang="en-US" sz="1800" dirty="0" err="1" smtClean="0"/>
              <a:t>Modelica</a:t>
            </a:r>
            <a:r>
              <a:rPr lang="en-US" sz="1800" dirty="0" smtClean="0"/>
              <a:t>.  Brendan and Brian.  May be better to have something like the code generation annex.  Defining bridges.  FMI wrapper for AADL.  OCARINA will have an FMI export.  Need a cyber-physical approach.  But also need an earlier approach.  We might come up with a better approach.  </a:t>
            </a:r>
          </a:p>
          <a:p>
            <a:r>
              <a:rPr lang="en-US" sz="1800" dirty="0" smtClean="0"/>
              <a:t>Rockwell – need behavior side of the constraints annex.  This is later.  </a:t>
            </a:r>
          </a:p>
          <a:p>
            <a:r>
              <a:rPr lang="en-US" sz="1800" dirty="0" smtClean="0"/>
              <a:t>Peter’s question – where to protect draft annexes?</a:t>
            </a:r>
          </a:p>
          <a:p>
            <a:endParaRPr lang="en-US" sz="1800" dirty="0" smtClean="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457200"/>
            <a:ext cx="7772400" cy="685800"/>
          </a:xfrm>
        </p:spPr>
        <p:txBody>
          <a:bodyPr/>
          <a:lstStyle/>
          <a:p>
            <a:r>
              <a:rPr lang="en-US" sz="3600" dirty="0" smtClean="0"/>
              <a:t>Tutorials for User Support</a:t>
            </a:r>
          </a:p>
        </p:txBody>
      </p:sp>
      <p:sp>
        <p:nvSpPr>
          <p:cNvPr id="9219" name="Content Placeholder 2"/>
          <p:cNvSpPr>
            <a:spLocks noGrp="1"/>
          </p:cNvSpPr>
          <p:nvPr>
            <p:ph idx="1"/>
          </p:nvPr>
        </p:nvSpPr>
        <p:spPr>
          <a:xfrm>
            <a:off x="685800" y="1143000"/>
            <a:ext cx="7772400" cy="5181600"/>
          </a:xfrm>
        </p:spPr>
        <p:txBody>
          <a:bodyPr/>
          <a:lstStyle/>
          <a:p>
            <a:r>
              <a:rPr lang="en-US" sz="2400" dirty="0" smtClean="0"/>
              <a:t>Tutorials to date:  BLESS (Fort Lauderdale), STOOD (Orlando),  Paris (ASIIST), Toulouse (Compass), Toulouse (TASTE), Minneapolis (FUSED), Valencia (RDALITE), Jacksonville (BLESS </a:t>
            </a:r>
            <a:r>
              <a:rPr lang="en-US" sz="2400" dirty="0" err="1" smtClean="0"/>
              <a:t>Isolette</a:t>
            </a:r>
            <a:r>
              <a:rPr lang="en-US" sz="2400" dirty="0" smtClean="0"/>
              <a:t>), Montreal (MASIW), Santa Barbara (AADL Inspector 1.3), Orlando (OSATE Safety), Valencia (TASTE), San Diego 1&amp;2 (no tutorial), Madrid (MASIW), Seattle (used for V3 discussion), Toulouse (MILS/AADL), </a:t>
            </a:r>
            <a:endParaRPr lang="en-US" sz="2000" dirty="0" smtClean="0"/>
          </a:p>
          <a:p>
            <a:pPr>
              <a:buNone/>
            </a:pPr>
            <a:r>
              <a:rPr lang="en-US" sz="2800" dirty="0" smtClean="0"/>
              <a:t>Potential for future meetings:</a:t>
            </a:r>
            <a:endParaRPr lang="en-US" sz="2000" dirty="0" smtClean="0"/>
          </a:p>
          <a:p>
            <a:r>
              <a:rPr lang="en-US" sz="2000" dirty="0" smtClean="0"/>
              <a:t>OSATE/OCARINA – Delay until Spring of 2016</a:t>
            </a:r>
          </a:p>
          <a:p>
            <a:r>
              <a:rPr lang="en-US" sz="2000" dirty="0" smtClean="0"/>
              <a:t>RAMSES –  Etienne – Summer of 2016?</a:t>
            </a:r>
          </a:p>
          <a:p>
            <a:r>
              <a:rPr lang="en-US" sz="2000" dirty="0" smtClean="0"/>
              <a:t>Using BA with </a:t>
            </a:r>
            <a:r>
              <a:rPr lang="en-US" sz="2000" dirty="0" err="1" smtClean="0"/>
              <a:t>Polychrony</a:t>
            </a:r>
            <a:r>
              <a:rPr lang="en-US" sz="2000" dirty="0" smtClean="0"/>
              <a:t>/BLESS – Jean Pierre, Brian Larson -  Fall of 2016?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Joint Research</a:t>
            </a:r>
            <a:endParaRPr lang="en-US" dirty="0"/>
          </a:p>
        </p:txBody>
      </p:sp>
      <p:sp>
        <p:nvSpPr>
          <p:cNvPr id="3" name="Content Placeholder 2"/>
          <p:cNvSpPr>
            <a:spLocks noGrp="1"/>
          </p:cNvSpPr>
          <p:nvPr>
            <p:ph idx="1"/>
          </p:nvPr>
        </p:nvSpPr>
        <p:spPr>
          <a:xfrm>
            <a:off x="685800" y="1524000"/>
            <a:ext cx="7772400" cy="4114800"/>
          </a:xfrm>
        </p:spPr>
        <p:txBody>
          <a:bodyPr/>
          <a:lstStyle/>
          <a:p>
            <a:pPr>
              <a:buNone/>
            </a:pPr>
            <a:endParaRPr lang="en-US" sz="2000" dirty="0" smtClean="0"/>
          </a:p>
          <a:p>
            <a:r>
              <a:rPr lang="en-US" sz="2000" dirty="0" smtClean="0"/>
              <a:t>Projects contracted for FY14, 15 on Code Generation and Constraints, health monitoring  for 653.</a:t>
            </a:r>
          </a:p>
          <a:p>
            <a:r>
              <a:rPr lang="en-US" sz="2000" dirty="0" smtClean="0"/>
              <a:t>Constraints Annex FY15</a:t>
            </a:r>
          </a:p>
          <a:p>
            <a:r>
              <a:rPr lang="en-US" sz="2000" dirty="0" smtClean="0"/>
              <a:t>Now considering next phase.</a:t>
            </a:r>
          </a:p>
          <a:p>
            <a:r>
              <a:rPr lang="en-US" sz="2000" dirty="0" smtClean="0"/>
              <a:t>Potential for additional projects where we can advance research if funding available.  </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609600"/>
            <a:ext cx="7772400" cy="609600"/>
          </a:xfrm>
        </p:spPr>
        <p:txBody>
          <a:bodyPr/>
          <a:lstStyle/>
          <a:p>
            <a:r>
              <a:rPr lang="en-US" dirty="0" smtClean="0"/>
              <a:t>Planning for Spring 2016</a:t>
            </a:r>
            <a:endParaRPr lang="en-US" dirty="0"/>
          </a:p>
        </p:txBody>
      </p:sp>
      <p:sp>
        <p:nvSpPr>
          <p:cNvPr id="5" name="Content Placeholder 4"/>
          <p:cNvSpPr>
            <a:spLocks noGrp="1"/>
          </p:cNvSpPr>
          <p:nvPr>
            <p:ph sz="half" idx="1"/>
          </p:nvPr>
        </p:nvSpPr>
        <p:spPr>
          <a:xfrm>
            <a:off x="685800" y="1447800"/>
            <a:ext cx="3810000" cy="4648200"/>
          </a:xfrm>
        </p:spPr>
        <p:txBody>
          <a:bodyPr/>
          <a:lstStyle/>
          <a:p>
            <a:r>
              <a:rPr lang="en-US" sz="1200" dirty="0" smtClean="0"/>
              <a:t>Possible User ½ Day:</a:t>
            </a:r>
          </a:p>
          <a:p>
            <a:pPr lvl="1">
              <a:buNone/>
            </a:pPr>
            <a:endParaRPr lang="en-US" sz="800" dirty="0" smtClean="0"/>
          </a:p>
          <a:p>
            <a:pPr lvl="1"/>
            <a:r>
              <a:rPr lang="en-US" sz="1200" dirty="0" smtClean="0"/>
              <a:t>RAMSES Report (30 min)</a:t>
            </a:r>
          </a:p>
          <a:p>
            <a:pPr lvl="1"/>
            <a:r>
              <a:rPr lang="en-US" sz="1200" dirty="0" smtClean="0"/>
              <a:t>Health Monitoring/Constraints Report (30)</a:t>
            </a:r>
          </a:p>
          <a:p>
            <a:pPr lvl="1"/>
            <a:r>
              <a:rPr lang="en-US" sz="1200" dirty="0" smtClean="0"/>
              <a:t>OSATE Update (30 min)</a:t>
            </a:r>
          </a:p>
          <a:p>
            <a:pPr lvl="1"/>
            <a:r>
              <a:rPr lang="en-US" sz="1200" dirty="0" smtClean="0"/>
              <a:t>Graphics Update and Demonstration (Phillip) (30)</a:t>
            </a:r>
          </a:p>
          <a:p>
            <a:pPr lvl="1"/>
            <a:r>
              <a:rPr lang="en-US" sz="1200" dirty="0" smtClean="0"/>
              <a:t>STOOD/Inspector Update (20)</a:t>
            </a:r>
          </a:p>
          <a:p>
            <a:pPr lvl="1"/>
            <a:r>
              <a:rPr lang="en-US" sz="1200" dirty="0" smtClean="0"/>
              <a:t>Project X Update (30)</a:t>
            </a:r>
          </a:p>
          <a:p>
            <a:pPr lvl="1"/>
            <a:r>
              <a:rPr lang="en-US" sz="1200" dirty="0" smtClean="0"/>
              <a:t>OCARINA Update (20)</a:t>
            </a:r>
          </a:p>
          <a:p>
            <a:pPr lvl="1"/>
            <a:r>
              <a:rPr lang="en-US" sz="1200" dirty="0" smtClean="0"/>
              <a:t>MASIW Update (20)</a:t>
            </a:r>
          </a:p>
          <a:p>
            <a:pPr lvl="1"/>
            <a:r>
              <a:rPr lang="en-US" sz="1200" dirty="0" smtClean="0"/>
              <a:t>Total 3.5</a:t>
            </a:r>
          </a:p>
          <a:p>
            <a:pPr lvl="1"/>
            <a:endParaRPr lang="en-US" sz="1600" dirty="0" smtClean="0"/>
          </a:p>
          <a:p>
            <a:pPr lvl="1">
              <a:buNone/>
            </a:pPr>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a:buNone/>
            </a:pPr>
            <a:endParaRPr lang="en-US" sz="1200" dirty="0" smtClean="0"/>
          </a:p>
          <a:p>
            <a:endParaRPr lang="en-US" sz="1200" dirty="0" smtClean="0"/>
          </a:p>
        </p:txBody>
      </p:sp>
      <p:sp>
        <p:nvSpPr>
          <p:cNvPr id="6" name="Content Placeholder 5"/>
          <p:cNvSpPr>
            <a:spLocks noGrp="1"/>
          </p:cNvSpPr>
          <p:nvPr>
            <p:ph sz="half" idx="2"/>
          </p:nvPr>
        </p:nvSpPr>
        <p:spPr>
          <a:xfrm>
            <a:off x="4648200" y="1447800"/>
            <a:ext cx="3810000" cy="4648200"/>
          </a:xfrm>
        </p:spPr>
        <p:txBody>
          <a:bodyPr/>
          <a:lstStyle/>
          <a:p>
            <a:r>
              <a:rPr lang="en-US" sz="1200" dirty="0" smtClean="0"/>
              <a:t>Standardization</a:t>
            </a:r>
          </a:p>
          <a:p>
            <a:pPr lvl="1"/>
            <a:r>
              <a:rPr lang="en-US" sz="1200" dirty="0"/>
              <a:t>News (</a:t>
            </a:r>
            <a:r>
              <a:rPr lang="en-US" sz="1200" dirty="0" smtClean="0"/>
              <a:t>30 min)</a:t>
            </a:r>
          </a:p>
          <a:p>
            <a:pPr lvl="1"/>
            <a:r>
              <a:rPr lang="en-US" sz="1200" dirty="0" smtClean="0"/>
              <a:t>AADL V3.0 topics PF (8 </a:t>
            </a:r>
            <a:r>
              <a:rPr lang="en-US" sz="1200" dirty="0" err="1" smtClean="0"/>
              <a:t>hr</a:t>
            </a:r>
            <a:r>
              <a:rPr lang="en-US" sz="1200" dirty="0" smtClean="0"/>
              <a:t>)</a:t>
            </a:r>
          </a:p>
          <a:p>
            <a:pPr lvl="1"/>
            <a:r>
              <a:rPr lang="en-US" sz="1200" dirty="0" smtClean="0"/>
              <a:t>Errata Core PF (1.5 </a:t>
            </a:r>
            <a:r>
              <a:rPr lang="en-US" sz="1200" dirty="0" err="1" smtClean="0"/>
              <a:t>hr</a:t>
            </a:r>
            <a:r>
              <a:rPr lang="en-US" sz="1200" dirty="0" smtClean="0"/>
              <a:t>)</a:t>
            </a:r>
          </a:p>
          <a:p>
            <a:pPr lvl="1"/>
            <a:r>
              <a:rPr lang="en-US" sz="1200" dirty="0" smtClean="0"/>
              <a:t>Errata BA EB (1.5 </a:t>
            </a:r>
            <a:r>
              <a:rPr lang="en-US" sz="1200" dirty="0" err="1" smtClean="0"/>
              <a:t>hr</a:t>
            </a:r>
            <a:r>
              <a:rPr lang="en-US" sz="1200" dirty="0" smtClean="0"/>
              <a:t>)</a:t>
            </a:r>
          </a:p>
          <a:p>
            <a:pPr lvl="1"/>
            <a:r>
              <a:rPr lang="en-US" sz="1200" dirty="0" smtClean="0"/>
              <a:t>Integration of BA with BLESS/Sync (2 </a:t>
            </a:r>
            <a:r>
              <a:rPr lang="en-US" sz="1200" dirty="0" err="1" smtClean="0"/>
              <a:t>hr</a:t>
            </a:r>
            <a:r>
              <a:rPr lang="en-US" sz="1200" dirty="0" smtClean="0"/>
              <a:t>)</a:t>
            </a:r>
          </a:p>
          <a:p>
            <a:pPr lvl="1"/>
            <a:r>
              <a:rPr lang="en-US" sz="1200" dirty="0"/>
              <a:t>Errata/Update </a:t>
            </a:r>
            <a:r>
              <a:rPr lang="en-US" sz="1200" dirty="0" smtClean="0"/>
              <a:t>Data Annex (30 </a:t>
            </a:r>
            <a:r>
              <a:rPr lang="en-US" sz="1200" dirty="0" err="1" smtClean="0"/>
              <a:t>hr</a:t>
            </a:r>
            <a:r>
              <a:rPr lang="en-US" sz="1200" dirty="0" smtClean="0"/>
              <a:t>) </a:t>
            </a:r>
            <a:r>
              <a:rPr lang="en-US" sz="1200" dirty="0"/>
              <a:t>(JH</a:t>
            </a:r>
            <a:r>
              <a:rPr lang="en-US" sz="1200" dirty="0" smtClean="0"/>
              <a:t>)</a:t>
            </a:r>
          </a:p>
          <a:p>
            <a:pPr lvl="1"/>
            <a:r>
              <a:rPr lang="en-US" sz="1200" dirty="0" smtClean="0"/>
              <a:t>Constraints  Annex SG (2 </a:t>
            </a:r>
            <a:r>
              <a:rPr lang="en-US" sz="1200" dirty="0" err="1" smtClean="0"/>
              <a:t>hr</a:t>
            </a:r>
            <a:r>
              <a:rPr lang="en-US" sz="1200" dirty="0" smtClean="0"/>
              <a:t>)</a:t>
            </a:r>
          </a:p>
          <a:p>
            <a:pPr lvl="1"/>
            <a:r>
              <a:rPr lang="en-US" sz="1200" dirty="0" smtClean="0"/>
              <a:t>Requirements Annex - </a:t>
            </a:r>
            <a:r>
              <a:rPr lang="en-US" sz="1200" dirty="0"/>
              <a:t>RDAL/AADL/Textual</a:t>
            </a:r>
            <a:r>
              <a:rPr lang="en-US" sz="1200" dirty="0" smtClean="0"/>
              <a:t>, Assurance </a:t>
            </a:r>
            <a:r>
              <a:rPr lang="en-US" sz="1200" dirty="0"/>
              <a:t>Case Update  (Peter) </a:t>
            </a:r>
            <a:r>
              <a:rPr lang="en-US" sz="1200" dirty="0" smtClean="0"/>
              <a:t>(1.5 </a:t>
            </a:r>
            <a:r>
              <a:rPr lang="en-US" sz="1200" dirty="0" err="1" smtClean="0"/>
              <a:t>hr</a:t>
            </a:r>
            <a:r>
              <a:rPr lang="en-US" sz="1200" dirty="0" smtClean="0"/>
              <a:t>)</a:t>
            </a:r>
          </a:p>
          <a:p>
            <a:pPr lvl="1"/>
            <a:r>
              <a:rPr lang="en-US" sz="1200" dirty="0" smtClean="0"/>
              <a:t>Next Meeting Planning and action items (30 min)</a:t>
            </a:r>
          </a:p>
          <a:p>
            <a:pPr lvl="1"/>
            <a:r>
              <a:rPr lang="en-US" sz="1200" dirty="0" smtClean="0"/>
              <a:t>Network </a:t>
            </a:r>
            <a:r>
              <a:rPr lang="en-US" sz="1200" dirty="0"/>
              <a:t>Annex Draft  (Alexey) </a:t>
            </a:r>
            <a:r>
              <a:rPr lang="en-US" sz="1200" dirty="0" smtClean="0"/>
              <a:t>(1 </a:t>
            </a:r>
            <a:r>
              <a:rPr lang="en-US" sz="1200" dirty="0" err="1" smtClean="0"/>
              <a:t>hr</a:t>
            </a:r>
            <a:r>
              <a:rPr lang="en-US" sz="1200" dirty="0" smtClean="0"/>
              <a:t>)</a:t>
            </a:r>
          </a:p>
          <a:p>
            <a:pPr lvl="1"/>
            <a:r>
              <a:rPr lang="en-US" sz="1200" dirty="0" smtClean="0"/>
              <a:t>Total 19 hours</a:t>
            </a:r>
          </a:p>
          <a:p>
            <a:pPr lvl="1"/>
            <a:endParaRPr lang="en-US" sz="1200" dirty="0"/>
          </a:p>
          <a:p>
            <a:pPr>
              <a:buNone/>
            </a:pPr>
            <a:endParaRPr lang="en-US" sz="1200" dirty="0" smtClean="0"/>
          </a:p>
          <a:p>
            <a:r>
              <a:rPr lang="en-US" sz="1200" dirty="0" smtClean="0"/>
              <a:t>Additional topics </a:t>
            </a:r>
          </a:p>
          <a:p>
            <a:pPr lvl="1"/>
            <a:r>
              <a:rPr lang="en-US" sz="1200" dirty="0"/>
              <a:t>Hybrid Annex - Simulink/</a:t>
            </a:r>
            <a:r>
              <a:rPr lang="en-US" sz="1200" dirty="0" err="1"/>
              <a:t>Scade</a:t>
            </a:r>
            <a:r>
              <a:rPr lang="en-US" sz="1200" dirty="0"/>
              <a:t>  AADL Integration with Example (Ehsan, Brian) (30 min) </a:t>
            </a:r>
          </a:p>
          <a:p>
            <a:pPr lvl="1"/>
            <a:endParaRPr lang="en-US" sz="800" dirty="0" smtClean="0"/>
          </a:p>
          <a:p>
            <a:pPr lvl="1"/>
            <a:endParaRPr lang="en-US" sz="1200" dirty="0" smtClean="0"/>
          </a:p>
          <a:p>
            <a:pPr lvl="1">
              <a:buNone/>
            </a:pPr>
            <a:endParaRPr lang="en-US" sz="1200" dirty="0" smtClean="0"/>
          </a:p>
          <a:p>
            <a:pPr lvl="1"/>
            <a:endParaRPr lang="en-US" sz="1200" dirty="0" smtClean="0"/>
          </a:p>
          <a:p>
            <a:pPr>
              <a:buNone/>
            </a:pPr>
            <a:endParaRPr lang="en-US" sz="1600" dirty="0" smtClean="0"/>
          </a:p>
          <a:p>
            <a:pPr lvl="1"/>
            <a:endParaRPr lang="en-US" sz="1200" dirty="0" smtClean="0"/>
          </a:p>
          <a:p>
            <a:pPr lvl="1"/>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240016</TotalTime>
  <Words>4296</Words>
  <Application>Microsoft Office PowerPoint</Application>
  <PresentationFormat>On-screen Show (4:3)</PresentationFormat>
  <Paragraphs>937</Paragraphs>
  <Slides>38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Times New Roman</vt:lpstr>
      <vt:lpstr>Blank Presentation</vt:lpstr>
      <vt:lpstr>SAE Architecture Analysis and Design Language </vt:lpstr>
      <vt:lpstr>Upcoming SAE/AADL Meetings</vt:lpstr>
      <vt:lpstr>AS5506 AADL Standard Status</vt:lpstr>
      <vt:lpstr>AS5506 AADL Standard Roadmap</vt:lpstr>
      <vt:lpstr>AADL WG Activities</vt:lpstr>
      <vt:lpstr>AADL Annexes Being Developed and Brought to Committee</vt:lpstr>
      <vt:lpstr>Tutorials for User Support</vt:lpstr>
      <vt:lpstr>Joint Research</vt:lpstr>
      <vt:lpstr>Planning for Spring 2016</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Actions </vt:lpstr>
      <vt:lpstr>BACKUP</vt:lpstr>
      <vt:lpstr>Focus for tools and analysis</vt:lpstr>
      <vt:lpstr>AADL Tool Integrations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Bruce Lewis</dc:creator>
  <cp:lastModifiedBy>Peter Feiler</cp:lastModifiedBy>
  <cp:revision>962</cp:revision>
  <cp:lastPrinted>1999-10-17T01:41:14Z</cp:lastPrinted>
  <dcterms:created xsi:type="dcterms:W3CDTF">1999-10-16T22:30:28Z</dcterms:created>
  <dcterms:modified xsi:type="dcterms:W3CDTF">2016-01-25T08:36:57Z</dcterms:modified>
</cp:coreProperties>
</file>