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0" r:id="rId3"/>
    <p:sldId id="362" r:id="rId4"/>
    <p:sldId id="363" r:id="rId5"/>
    <p:sldId id="361" r:id="rId6"/>
    <p:sldId id="308" r:id="rId7"/>
    <p:sldId id="364" r:id="rId8"/>
    <p:sldId id="357" r:id="rId9"/>
    <p:sldId id="366" r:id="rId10"/>
    <p:sldId id="365" r:id="rId11"/>
    <p:sldId id="351" r:id="rId12"/>
    <p:sldId id="356" r:id="rId13"/>
    <p:sldId id="358" r:id="rId14"/>
    <p:sldId id="352" r:id="rId15"/>
    <p:sldId id="355" r:id="rId16"/>
  </p:sldIdLst>
  <p:sldSz cx="9144000" cy="6858000" type="screen4x3"/>
  <p:notesSz cx="6946900" cy="9220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336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CE5"/>
    <a:srgbClr val="5CA1FB"/>
    <a:srgbClr val="3C4F82"/>
    <a:srgbClr val="777777"/>
    <a:srgbClr val="8BADE5"/>
    <a:srgbClr val="B3C2D7"/>
    <a:srgbClr val="33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87083" autoAdjust="0"/>
  </p:normalViewPr>
  <p:slideViewPr>
    <p:cSldViewPr>
      <p:cViewPr varScale="1">
        <p:scale>
          <a:sx n="84" d="100"/>
          <a:sy n="84" d="100"/>
        </p:scale>
        <p:origin x="600" y="33"/>
      </p:cViewPr>
      <p:guideLst>
        <p:guide orient="horz" pos="288"/>
        <p:guide orient="horz" pos="3744"/>
        <p:guide orient="horz" pos="960"/>
        <p:guide orient="horz" pos="720"/>
        <p:guide pos="336"/>
        <p:guide pos="54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2"/>
    </p:cViewPr>
  </p:sorterViewPr>
  <p:notesViewPr>
    <p:cSldViewPr>
      <p:cViewPr varScale="1">
        <p:scale>
          <a:sx n="66" d="100"/>
          <a:sy n="66" d="100"/>
        </p:scale>
        <p:origin x="-2802" y="-114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077805" y="8660585"/>
            <a:ext cx="2137508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6" tIns="0" rIns="18906" bIns="0" anchor="b"/>
          <a:lstStyle/>
          <a:p>
            <a:pPr algn="r" defTabSz="94932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2014 Carnegie </a:t>
            </a:r>
            <a:r>
              <a:rPr lang="en-US" sz="900" b="0" dirty="0"/>
              <a:t>Mellon University</a:t>
            </a:r>
          </a:p>
          <a:p>
            <a:pPr algn="l" defTabSz="94932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459288" y="8801678"/>
            <a:ext cx="335883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defTabSz="901700" eaLnBrk="0" hangingPunct="0">
              <a:lnSpc>
                <a:spcPct val="90000"/>
              </a:lnSpc>
              <a:spcBef>
                <a:spcPct val="0"/>
              </a:spcBef>
            </a:pPr>
            <a:fld id="{AC363E17-291A-4AC6-942A-2CC827AAF43E}" type="slidenum">
              <a:rPr lang="en-US" sz="1000"/>
              <a:pPr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29019" y="8687534"/>
            <a:ext cx="64888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103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27" y="8799115"/>
            <a:ext cx="3734277" cy="189020"/>
          </a:xfrm>
          <a:prstGeom prst="rect">
            <a:avLst/>
          </a:prstGeom>
          <a:noFill/>
        </p:spPr>
      </p:pic>
      <p:sp>
        <p:nvSpPr>
          <p:cNvPr id="46104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4138" y="296456"/>
            <a:ext cx="270846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32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40640" y="296456"/>
            <a:ext cx="2708464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spcBef>
                <a:spcPct val="0"/>
              </a:spcBef>
              <a:defRPr sz="1000" b="0"/>
            </a:lvl1pPr>
          </a:lstStyle>
          <a:p>
            <a:fld id="{CAB69371-DCFD-464A-8AB5-7F64F0E06424}" type="datetime1">
              <a:rPr lang="en-US"/>
              <a:pPr/>
              <a:t>1/26/2016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617" y="4380229"/>
            <a:ext cx="5095666" cy="414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077805" y="8660585"/>
            <a:ext cx="2137508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6" tIns="0" rIns="18906" bIns="0" anchor="b"/>
          <a:lstStyle/>
          <a:p>
            <a:pPr algn="r" defTabSz="94932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2014 Carnegie </a:t>
            </a:r>
            <a:r>
              <a:rPr lang="en-US" sz="900" b="0" dirty="0"/>
              <a:t>Mellon University</a:t>
            </a:r>
          </a:p>
          <a:p>
            <a:pPr algn="l" defTabSz="94932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459288" y="8801678"/>
            <a:ext cx="335883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defTabSz="901700" eaLnBrk="0" hangingPunct="0">
              <a:lnSpc>
                <a:spcPct val="90000"/>
              </a:lnSpc>
              <a:spcBef>
                <a:spcPct val="0"/>
              </a:spcBef>
            </a:pPr>
            <a:fld id="{96682DAF-BC0D-4CE6-B4F0-24EEC6997256}" type="slidenum">
              <a:rPr lang="en-US" sz="1000"/>
              <a:pPr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29019" y="8687534"/>
            <a:ext cx="64888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27" y="8799115"/>
            <a:ext cx="3734277" cy="189020"/>
          </a:xfrm>
          <a:prstGeom prst="rect">
            <a:avLst/>
          </a:prstGeom>
          <a:noFill/>
        </p:spPr>
      </p:pic>
      <p:sp>
        <p:nvSpPr>
          <p:cNvPr id="7192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4138" y="296456"/>
            <a:ext cx="270846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32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40640" y="296456"/>
            <a:ext cx="2708464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spcBef>
                <a:spcPct val="0"/>
              </a:spcBef>
              <a:defRPr sz="1000" b="0"/>
            </a:lvl1pPr>
          </a:lstStyle>
          <a:p>
            <a:fld id="{454AB770-A45E-4881-B684-B36680350C26}" type="datetime1">
              <a:rPr lang="en-US"/>
              <a:pPr/>
              <a:t>1/26/2016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554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6350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914400" algn="l" rtl="0" fontAlgn="base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Software Engineering Institute</a:t>
            </a:r>
            <a:endParaRPr 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F348F5-97A1-4309-ADC6-A00DD72A5AB8}" type="datetime1">
              <a:rPr lang="en-US"/>
              <a:pPr/>
              <a:t>1/26/2016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 dirty="0"/>
              <a:t>Title Slide</a:t>
            </a:r>
          </a:p>
          <a:p>
            <a:pPr marL="685800" lvl="1" indent="-342900"/>
            <a:r>
              <a:rPr lang="en-US" dirty="0"/>
              <a:t>Title and Subtitle text blocks should not be moved from their position if at all possible.</a:t>
            </a:r>
          </a:p>
          <a:p>
            <a:pPr marL="228600" indent="-228600"/>
            <a:endParaRPr lang="en-US" dirty="0"/>
          </a:p>
          <a:p>
            <a:pPr marL="228600" indent="-228600"/>
            <a:endParaRPr lang="en-US" dirty="0"/>
          </a:p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7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18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90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38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45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13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63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42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12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81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2016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3121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316517"/>
            <a:ext cx="2286000" cy="39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AADL V3 Roadmap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2016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2293938"/>
            <a:ext cx="4267200" cy="769429"/>
          </a:xfrm>
        </p:spPr>
        <p:txBody>
          <a:bodyPr/>
          <a:lstStyle/>
          <a:p>
            <a:r>
              <a:rPr lang="en-US" dirty="0" smtClean="0"/>
              <a:t>AADL v3 Roadmap</a:t>
            </a:r>
            <a:br>
              <a:rPr lang="en-US" dirty="0" smtClean="0"/>
            </a:br>
            <a:r>
              <a:rPr lang="en-US" dirty="0" smtClean="0"/>
              <a:t>AADL meeting Jan 2016</a:t>
            </a:r>
            <a:endParaRPr lang="en-US" dirty="0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Engineering Institute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PA  15213</a:t>
            </a:r>
          </a:p>
          <a:p>
            <a:endParaRPr lang="en-US" dirty="0"/>
          </a:p>
          <a:p>
            <a:r>
              <a:rPr lang="en-US" smtClean="0"/>
              <a:t>Peter Feiler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935" y="189847"/>
            <a:ext cx="8235950" cy="387798"/>
          </a:xfrm>
        </p:spPr>
        <p:txBody>
          <a:bodyPr/>
          <a:lstStyle/>
          <a:p>
            <a:r>
              <a:rPr lang="en-US" smtClean="0"/>
              <a:t>Roadmap - Candidates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03" y="609600"/>
            <a:ext cx="8542338" cy="5334000"/>
          </a:xfrm>
        </p:spPr>
        <p:txBody>
          <a:bodyPr/>
          <a:lstStyle/>
          <a:p>
            <a:r>
              <a:rPr lang="en-US" dirty="0" smtClean="0"/>
              <a:t>Usefulness </a:t>
            </a:r>
            <a:r>
              <a:rPr lang="en-US" dirty="0"/>
              <a:t>of public/private package sections (Bren, Jerome)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AADL Project (Jerome)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(Mode) state machines aka state variables (Peter, Alex, Bren*, Jerome, Julien*, Brian) [kickoff in Feb]</a:t>
            </a:r>
          </a:p>
          <a:p>
            <a:pPr lvl="1"/>
            <a:r>
              <a:rPr lang="en-US" dirty="0" smtClean="0"/>
              <a:t>Modes, BA states, EM states, hybrid annex, interacting state machines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35950" cy="387798"/>
          </a:xfrm>
        </p:spPr>
        <p:txBody>
          <a:bodyPr/>
          <a:lstStyle/>
          <a:p>
            <a:r>
              <a:rPr lang="en-US" smtClean="0"/>
              <a:t>More </a:t>
            </a:r>
            <a:r>
              <a:rPr lang="en-US" dirty="0" smtClean="0"/>
              <a:t>Candidates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42338" cy="5334000"/>
          </a:xfrm>
        </p:spPr>
        <p:txBody>
          <a:bodyPr/>
          <a:lstStyle/>
          <a:p>
            <a:r>
              <a:rPr lang="en-US" dirty="0" smtClean="0"/>
              <a:t>Virtual devices (Bren)</a:t>
            </a:r>
          </a:p>
          <a:p>
            <a:pPr lvl="1"/>
            <a:r>
              <a:rPr lang="en-US" dirty="0" smtClean="0"/>
              <a:t>Device as VHDL and SW device drivers</a:t>
            </a:r>
          </a:p>
          <a:p>
            <a:pPr lvl="1"/>
            <a:r>
              <a:rPr lang="en-US" dirty="0" smtClean="0"/>
              <a:t>Device as part of the system architecture &amp; device as part of functional architecture</a:t>
            </a:r>
          </a:p>
          <a:p>
            <a:endParaRPr lang="en-US" dirty="0" smtClean="0"/>
          </a:p>
          <a:p>
            <a:r>
              <a:rPr lang="en-US" dirty="0" smtClean="0"/>
              <a:t>Flow related  </a:t>
            </a:r>
          </a:p>
          <a:p>
            <a:pPr lvl="1"/>
            <a:r>
              <a:rPr lang="en-US" dirty="0" smtClean="0"/>
              <a:t>End to end flow requirement without an implementation (</a:t>
            </a:r>
            <a:r>
              <a:rPr lang="en-US" smtClean="0"/>
              <a:t>Approved errata)</a:t>
            </a:r>
            <a:endParaRPr lang="en-US" dirty="0" smtClean="0"/>
          </a:p>
          <a:p>
            <a:pPr lvl="1"/>
            <a:r>
              <a:rPr lang="en-US" dirty="0" smtClean="0"/>
              <a:t>Flow path/source/sink as end to end instance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53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Add’l</a:t>
            </a:r>
            <a:r>
              <a:rPr lang="en-US" dirty="0" smtClean="0"/>
              <a:t>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sz="1800" dirty="0" smtClean="0"/>
              <a:t>Table </a:t>
            </a:r>
            <a:r>
              <a:rPr lang="en-US" sz="1800" dirty="0"/>
              <a:t>of Content (Jerome, Peter)</a:t>
            </a:r>
          </a:p>
          <a:p>
            <a:endParaRPr lang="en-US" sz="1800" dirty="0"/>
          </a:p>
          <a:p>
            <a:r>
              <a:rPr lang="en-US" sz="1800" dirty="0"/>
              <a:t>Core constraints by constraint expression rather than properties</a:t>
            </a:r>
          </a:p>
          <a:p>
            <a:endParaRPr lang="en-US" sz="1800" dirty="0" smtClean="0"/>
          </a:p>
          <a:p>
            <a:r>
              <a:rPr lang="en-US" sz="1800" dirty="0" smtClean="0"/>
              <a:t>Applies to in property definition: do not require listing of enclosing component categories when property is inherit</a:t>
            </a:r>
          </a:p>
          <a:p>
            <a:endParaRPr lang="en-US" sz="1800" dirty="0" smtClean="0"/>
          </a:p>
          <a:p>
            <a:r>
              <a:rPr lang="en-US" sz="1800" dirty="0" smtClean="0"/>
              <a:t>Call sequence is currently not a name space for call identifiers. </a:t>
            </a:r>
          </a:p>
          <a:p>
            <a:endParaRPr lang="en-US" sz="1800" dirty="0"/>
          </a:p>
          <a:p>
            <a:r>
              <a:rPr lang="en-US" sz="1800" dirty="0" smtClean="0"/>
              <a:t>Interrupt handler (Jerome)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6549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sz="1800" dirty="0" smtClean="0"/>
              <a:t>Data aggregation via protocol</a:t>
            </a:r>
          </a:p>
          <a:p>
            <a:endParaRPr lang="en-US" sz="1800" dirty="0"/>
          </a:p>
          <a:p>
            <a:r>
              <a:rPr lang="en-US" sz="1800" dirty="0" smtClean="0"/>
              <a:t>Data mapping via new binding/mapping concept</a:t>
            </a:r>
          </a:p>
          <a:p>
            <a:endParaRPr lang="en-US" sz="1800" dirty="0" smtClean="0"/>
          </a:p>
          <a:p>
            <a:r>
              <a:rPr lang="en-US" sz="1800" dirty="0"/>
              <a:t>Clean up directionality of access features (Peter)</a:t>
            </a:r>
          </a:p>
          <a:p>
            <a:pPr lvl="1"/>
            <a:r>
              <a:rPr lang="en-US" sz="1600" dirty="0"/>
              <a:t>Need for </a:t>
            </a:r>
            <a:r>
              <a:rPr lang="en-US" sz="1600" dirty="0" err="1"/>
              <a:t>Access_Right</a:t>
            </a:r>
            <a:r>
              <a:rPr lang="en-US" sz="1600" dirty="0"/>
              <a:t>? </a:t>
            </a:r>
          </a:p>
          <a:p>
            <a:endParaRPr lang="en-US" sz="1800" dirty="0"/>
          </a:p>
          <a:p>
            <a:r>
              <a:rPr lang="en-US" sz="1800" dirty="0" smtClean="0"/>
              <a:t>Categories on connections: make them optional or leave out?</a:t>
            </a:r>
          </a:p>
        </p:txBody>
      </p:sp>
    </p:spTree>
    <p:extLst>
      <p:ext uri="{BB962C8B-B14F-4D97-AF65-F5344CB8AC3E}">
        <p14:creationId xmlns:p14="http://schemas.microsoft.com/office/powerpoint/2010/main" val="3995865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Content: Organization of </a:t>
            </a:r>
            <a:r>
              <a:rPr lang="en-US" dirty="0" err="1" smtClean="0"/>
              <a:t>Std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Generic package and component concepts</a:t>
            </a:r>
          </a:p>
          <a:p>
            <a:pPr lvl="2"/>
            <a:r>
              <a:rPr lang="en-US" dirty="0" smtClean="0"/>
              <a:t>Includes annex mechanism, prototypes, aliases, abstract components as category</a:t>
            </a:r>
          </a:p>
          <a:p>
            <a:pPr lvl="1"/>
            <a:r>
              <a:rPr lang="en-US" dirty="0" smtClean="0"/>
              <a:t>Specific component categories</a:t>
            </a:r>
          </a:p>
          <a:p>
            <a:pPr lvl="1"/>
            <a:r>
              <a:rPr lang="en-US" dirty="0" smtClean="0"/>
              <a:t>Generic concept of features and specific feature categories</a:t>
            </a:r>
          </a:p>
          <a:p>
            <a:pPr lvl="1"/>
            <a:r>
              <a:rPr lang="en-US" dirty="0" smtClean="0"/>
              <a:t>Generic concept of connections and specific connection categories</a:t>
            </a:r>
          </a:p>
          <a:p>
            <a:pPr lvl="1"/>
            <a:r>
              <a:rPr lang="en-US" dirty="0" smtClean="0"/>
              <a:t>Concept of flows</a:t>
            </a:r>
          </a:p>
          <a:p>
            <a:pPr lvl="1"/>
            <a:r>
              <a:rPr lang="en-US" dirty="0" smtClean="0"/>
              <a:t>Property sublanguage</a:t>
            </a:r>
          </a:p>
          <a:p>
            <a:pPr lvl="2"/>
            <a:r>
              <a:rPr lang="en-US" dirty="0" smtClean="0"/>
              <a:t>Property association, property and type definition</a:t>
            </a:r>
          </a:p>
          <a:p>
            <a:pPr lvl="1"/>
            <a:r>
              <a:rPr lang="en-US" dirty="0" smtClean="0"/>
              <a:t>Concept of modes</a:t>
            </a:r>
          </a:p>
          <a:p>
            <a:pPr lvl="2"/>
            <a:r>
              <a:rPr lang="en-US" dirty="0" smtClean="0"/>
              <a:t>Impact on architecture hierarchy &amp; topology</a:t>
            </a:r>
          </a:p>
          <a:p>
            <a:pPr lvl="1"/>
            <a:r>
              <a:rPr lang="en-US" dirty="0" smtClean="0"/>
              <a:t>Concept of </a:t>
            </a:r>
            <a:r>
              <a:rPr lang="en-US" smtClean="0"/>
              <a:t>system instance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42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Content: Organization of </a:t>
            </a:r>
            <a:r>
              <a:rPr lang="en-US" dirty="0" err="1" smtClean="0"/>
              <a:t>Std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Generic architecture concepts</a:t>
            </a:r>
          </a:p>
          <a:p>
            <a:pPr lvl="2"/>
            <a:r>
              <a:rPr lang="en-US" dirty="0" smtClean="0"/>
              <a:t>Components, features, connections/flows</a:t>
            </a:r>
          </a:p>
          <a:p>
            <a:pPr lvl="2"/>
            <a:r>
              <a:rPr lang="en-US" dirty="0" smtClean="0"/>
              <a:t>Modes, configurations, instances</a:t>
            </a:r>
          </a:p>
          <a:p>
            <a:pPr lvl="1"/>
            <a:r>
              <a:rPr lang="en-US" dirty="0" smtClean="0"/>
              <a:t>Specific component categories</a:t>
            </a:r>
          </a:p>
          <a:p>
            <a:pPr lvl="1"/>
            <a:r>
              <a:rPr lang="en-US" dirty="0" smtClean="0"/>
              <a:t>Property sublanguage</a:t>
            </a:r>
          </a:p>
          <a:p>
            <a:pPr lvl="1"/>
            <a:r>
              <a:rPr lang="en-US" dirty="0" smtClean="0"/>
              <a:t>Model organization concepts</a:t>
            </a:r>
          </a:p>
          <a:p>
            <a:pPr lvl="2"/>
            <a:r>
              <a:rPr lang="en-US" dirty="0" smtClean="0"/>
              <a:t>Packages, aliases</a:t>
            </a:r>
          </a:p>
          <a:p>
            <a:pPr lvl="2"/>
            <a:r>
              <a:rPr lang="en-US" dirty="0" smtClean="0"/>
              <a:t>Annexes, data sets</a:t>
            </a:r>
          </a:p>
        </p:txBody>
      </p:sp>
    </p:spTree>
    <p:extLst>
      <p:ext uri="{BB962C8B-B14F-4D97-AF65-F5344CB8AC3E}">
        <p14:creationId xmlns:p14="http://schemas.microsoft.com/office/powerpoint/2010/main" val="10971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30" y="152400"/>
            <a:ext cx="8235950" cy="387798"/>
          </a:xfrm>
        </p:spPr>
        <p:txBody>
          <a:bodyPr/>
          <a:lstStyle/>
          <a:p>
            <a:r>
              <a:rPr lang="en-US" dirty="0" smtClean="0"/>
              <a:t>Overall Strategy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2" y="609600"/>
            <a:ext cx="8542338" cy="5334000"/>
          </a:xfrm>
        </p:spPr>
        <p:txBody>
          <a:bodyPr/>
          <a:lstStyle/>
          <a:p>
            <a:r>
              <a:rPr lang="en-US" sz="2400" dirty="0" smtClean="0"/>
              <a:t>Major issues</a:t>
            </a:r>
          </a:p>
          <a:p>
            <a:pPr lvl="1"/>
            <a:r>
              <a:rPr lang="en-US" sz="2000" dirty="0" smtClean="0"/>
              <a:t>Require multiple meetings to discuss</a:t>
            </a:r>
          </a:p>
          <a:p>
            <a:pPr lvl="1"/>
            <a:r>
              <a:rPr lang="en-US" sz="2000" dirty="0" smtClean="0"/>
              <a:t>Need to ensure consistency with rest of core AADL</a:t>
            </a:r>
          </a:p>
          <a:p>
            <a:r>
              <a:rPr lang="en-US" sz="2400" dirty="0" smtClean="0"/>
              <a:t>Smaller issues/errata</a:t>
            </a:r>
          </a:p>
          <a:p>
            <a:pPr lvl="1"/>
            <a:r>
              <a:rPr lang="en-US" sz="2000" dirty="0" smtClean="0"/>
              <a:t>V2.1 errata to go into current OSATE release stream</a:t>
            </a:r>
          </a:p>
          <a:p>
            <a:pPr lvl="1"/>
            <a:r>
              <a:rPr lang="en-US" sz="2000" dirty="0" smtClean="0"/>
              <a:t>Those addressed as V3 change</a:t>
            </a:r>
          </a:p>
          <a:p>
            <a:r>
              <a:rPr lang="en-US" sz="2400" dirty="0" smtClean="0"/>
              <a:t>From white paper/slides to draft standard</a:t>
            </a:r>
          </a:p>
          <a:p>
            <a:pPr lvl="1"/>
            <a:r>
              <a:rPr lang="en-US" sz="2200" dirty="0" smtClean="0"/>
              <a:t>Incremental prototyping of V3 implementation</a:t>
            </a:r>
          </a:p>
          <a:p>
            <a:pPr lvl="1"/>
            <a:r>
              <a:rPr lang="en-US" sz="2200" dirty="0" smtClean="0"/>
              <a:t>Draft text placement into possibly new document structure</a:t>
            </a:r>
          </a:p>
          <a:p>
            <a:r>
              <a:rPr lang="en-US" sz="2400" dirty="0" smtClean="0"/>
              <a:t>Compatibility</a:t>
            </a:r>
          </a:p>
          <a:p>
            <a:pPr lvl="1"/>
            <a:r>
              <a:rPr lang="en-US" sz="2200" dirty="0" smtClean="0"/>
              <a:t>Deprecation</a:t>
            </a:r>
          </a:p>
          <a:p>
            <a:pPr lvl="1"/>
            <a:r>
              <a:rPr lang="en-US" sz="2200" dirty="0" smtClean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1379311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94" y="169434"/>
            <a:ext cx="8235950" cy="387798"/>
          </a:xfrm>
        </p:spPr>
        <p:txBody>
          <a:bodyPr/>
          <a:lstStyle/>
          <a:p>
            <a:r>
              <a:rPr lang="en-US" dirty="0" smtClean="0"/>
              <a:t>V3 Prototyping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4957"/>
            <a:ext cx="8542338" cy="5334000"/>
          </a:xfrm>
        </p:spPr>
        <p:txBody>
          <a:bodyPr/>
          <a:lstStyle/>
          <a:p>
            <a:r>
              <a:rPr lang="en-US" sz="2400" dirty="0" smtClean="0"/>
              <a:t>Separate from OSATE v2.1 release stream</a:t>
            </a:r>
          </a:p>
          <a:p>
            <a:pPr lvl="1"/>
            <a:r>
              <a:rPr lang="en-US" sz="2200" dirty="0" smtClean="0"/>
              <a:t>New file extension aadlv3</a:t>
            </a:r>
          </a:p>
          <a:p>
            <a:r>
              <a:rPr lang="en-US" sz="2400" dirty="0" smtClean="0"/>
              <a:t>Prototyping schedule and priorities</a:t>
            </a:r>
          </a:p>
          <a:p>
            <a:pPr lvl="1"/>
            <a:r>
              <a:rPr lang="en-US" sz="2200" dirty="0" smtClean="0"/>
              <a:t>End user need</a:t>
            </a:r>
          </a:p>
          <a:p>
            <a:pPr lvl="1"/>
            <a:r>
              <a:rPr lang="en-US" sz="2200" dirty="0" smtClean="0"/>
              <a:t>Validation of new concepts</a:t>
            </a:r>
          </a:p>
          <a:p>
            <a:r>
              <a:rPr lang="en-US" sz="2400" dirty="0" smtClean="0"/>
              <a:t>Meta model changes</a:t>
            </a:r>
          </a:p>
          <a:p>
            <a:pPr lvl="1"/>
            <a:r>
              <a:rPr lang="en-US" sz="2200" dirty="0" smtClean="0"/>
              <a:t>Meta model for instance has not changed much from V1 to V2</a:t>
            </a:r>
          </a:p>
          <a:p>
            <a:pPr lvl="2"/>
            <a:r>
              <a:rPr lang="en-US" sz="2000" dirty="0" smtClean="0"/>
              <a:t>Is not expected to change much for V3</a:t>
            </a:r>
          </a:p>
          <a:p>
            <a:pPr lvl="2"/>
            <a:r>
              <a:rPr lang="en-US" sz="2000" dirty="0" smtClean="0"/>
              <a:t>Possible simplification of connection instance support</a:t>
            </a:r>
          </a:p>
          <a:p>
            <a:pPr lvl="2"/>
            <a:r>
              <a:rPr lang="en-US" sz="2000" dirty="0" smtClean="0"/>
              <a:t>Scalability of generated system operation modes </a:t>
            </a:r>
          </a:p>
          <a:p>
            <a:pPr lvl="1"/>
            <a:r>
              <a:rPr lang="en-US" sz="2200" dirty="0" smtClean="0"/>
              <a:t>Meta model for declarative model</a:t>
            </a:r>
          </a:p>
          <a:p>
            <a:pPr lvl="2"/>
            <a:r>
              <a:rPr lang="en-US" sz="2000" dirty="0" smtClean="0"/>
              <a:t>Current Meta model size/complexity</a:t>
            </a:r>
          </a:p>
          <a:p>
            <a:pPr lvl="2"/>
            <a:r>
              <a:rPr lang="en-US" sz="2000" dirty="0" smtClean="0"/>
              <a:t>Impact of Meta model changes</a:t>
            </a:r>
          </a:p>
          <a:p>
            <a:pPr lvl="2"/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18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2400"/>
            <a:ext cx="8235950" cy="387798"/>
          </a:xfrm>
        </p:spPr>
        <p:txBody>
          <a:bodyPr/>
          <a:lstStyle/>
          <a:p>
            <a:r>
              <a:rPr lang="en-US" dirty="0" smtClean="0"/>
              <a:t>OSATE Infrastructure Cleanup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137" y="609600"/>
            <a:ext cx="8542338" cy="5334000"/>
          </a:xfrm>
        </p:spPr>
        <p:txBody>
          <a:bodyPr/>
          <a:lstStyle/>
          <a:p>
            <a:pPr lvl="1"/>
            <a:r>
              <a:rPr lang="en-US" sz="2200" dirty="0" smtClean="0"/>
              <a:t>V1 legacy code (e.g., </a:t>
            </a:r>
            <a:r>
              <a:rPr lang="en-US" sz="2200" dirty="0" err="1" smtClean="0"/>
              <a:t>AObject</a:t>
            </a:r>
            <a:r>
              <a:rPr lang="en-US" sz="2200" dirty="0" smtClean="0"/>
              <a:t>, Location, </a:t>
            </a:r>
            <a:r>
              <a:rPr lang="en-US" sz="2200" dirty="0" err="1" smtClean="0"/>
              <a:t>aadl</a:t>
            </a:r>
            <a:r>
              <a:rPr lang="en-US" sz="2200" dirty="0" smtClean="0"/>
              <a:t>/</a:t>
            </a:r>
            <a:r>
              <a:rPr lang="en-US" sz="2200" dirty="0" err="1" smtClean="0"/>
              <a:t>aaxl</a:t>
            </a:r>
            <a:r>
              <a:rPr lang="en-US" sz="2200" dirty="0" smtClean="0"/>
              <a:t> files)</a:t>
            </a:r>
          </a:p>
          <a:p>
            <a:pPr lvl="1"/>
            <a:r>
              <a:rPr lang="en-US" sz="2200" dirty="0" smtClean="0"/>
              <a:t>Error reporting/diagnostics</a:t>
            </a:r>
          </a:p>
          <a:p>
            <a:pPr lvl="1"/>
            <a:r>
              <a:rPr lang="en-US" sz="2200" dirty="0" smtClean="0"/>
              <a:t>Plugin support: run &amp; run as job, read-only/read-write</a:t>
            </a:r>
          </a:p>
          <a:p>
            <a:pPr lvl="1"/>
            <a:r>
              <a:rPr lang="en-US" sz="2200" dirty="0" smtClean="0"/>
              <a:t>Consolidation of public API libraries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Textual instance model representation</a:t>
            </a:r>
          </a:p>
          <a:p>
            <a:pPr lvl="2"/>
            <a:r>
              <a:rPr lang="en-US" sz="2200" dirty="0" smtClean="0"/>
              <a:t>Compact &amp; readable</a:t>
            </a:r>
          </a:p>
          <a:p>
            <a:pPr lvl="2"/>
            <a:r>
              <a:rPr lang="en-US" sz="2200" dirty="0" smtClean="0"/>
              <a:t>Similar to declarative model</a:t>
            </a:r>
          </a:p>
          <a:p>
            <a:pPr lvl="2"/>
            <a:endParaRPr lang="en-US" sz="2200" dirty="0" smtClean="0"/>
          </a:p>
          <a:p>
            <a:r>
              <a:rPr lang="en-US" sz="2200" dirty="0" smtClean="0"/>
              <a:t>Instantiation of any classifier, i.e., also types.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0389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68" y="152400"/>
            <a:ext cx="8235950" cy="387798"/>
          </a:xfrm>
        </p:spPr>
        <p:txBody>
          <a:bodyPr/>
          <a:lstStyle/>
          <a:p>
            <a:r>
              <a:rPr lang="en-US" dirty="0" smtClean="0"/>
              <a:t>Roadmap – Active 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42338" cy="5334000"/>
          </a:xfrm>
        </p:spPr>
        <p:txBody>
          <a:bodyPr/>
          <a:lstStyle/>
          <a:p>
            <a:r>
              <a:rPr lang="en-US" dirty="0" smtClean="0"/>
              <a:t>Compositional Interfaces (Julien, Peter*, Alexey*, Jerome, Bren)</a:t>
            </a:r>
            <a:endParaRPr lang="en-US" dirty="0"/>
          </a:p>
          <a:p>
            <a:pPr lvl="1"/>
            <a:r>
              <a:rPr lang="en-US" sz="1600" dirty="0" smtClean="0"/>
              <a:t>Interface composition, Feature </a:t>
            </a:r>
            <a:r>
              <a:rPr lang="en-US" sz="1600" dirty="0"/>
              <a:t>group </a:t>
            </a:r>
            <a:r>
              <a:rPr lang="en-US" sz="1600" dirty="0" smtClean="0"/>
              <a:t>improvements, Interface properties</a:t>
            </a:r>
          </a:p>
          <a:p>
            <a:pPr lvl="1"/>
            <a:r>
              <a:rPr lang="en-US" sz="1600" dirty="0" smtClean="0"/>
              <a:t>Action: name disambiguation, shared features</a:t>
            </a:r>
          </a:p>
          <a:p>
            <a:pPr lvl="1"/>
            <a:r>
              <a:rPr lang="en-US" sz="1600" dirty="0" smtClean="0"/>
              <a:t>Schedule:</a:t>
            </a:r>
            <a:endParaRPr lang="en-US" sz="1600" dirty="0"/>
          </a:p>
          <a:p>
            <a:r>
              <a:rPr lang="en-US" dirty="0" smtClean="0"/>
              <a:t>Variability </a:t>
            </a:r>
            <a:r>
              <a:rPr lang="en-US" dirty="0"/>
              <a:t>points and </a:t>
            </a:r>
            <a:r>
              <a:rPr lang="en-US" dirty="0" smtClean="0"/>
              <a:t>configuration (Peter)</a:t>
            </a:r>
          </a:p>
          <a:p>
            <a:pPr lvl="1"/>
            <a:r>
              <a:rPr lang="en-US" sz="1600" dirty="0" smtClean="0"/>
              <a:t>Implementation selection for subcomponents, properties, in modes mappings, bindings, prototypes: reach down into model</a:t>
            </a:r>
          </a:p>
          <a:p>
            <a:pPr lvl="1"/>
            <a:r>
              <a:rPr lang="en-US" sz="1600" dirty="0" smtClean="0"/>
              <a:t>Syntactic distinction of architecture design and configuration, </a:t>
            </a:r>
            <a:r>
              <a:rPr lang="en-US" sz="1600" b="1" dirty="0" smtClean="0"/>
              <a:t>final</a:t>
            </a:r>
            <a:r>
              <a:rPr lang="en-US" sz="1600" dirty="0" smtClean="0"/>
              <a:t> design/configuration</a:t>
            </a:r>
          </a:p>
          <a:p>
            <a:pPr lvl="1"/>
            <a:r>
              <a:rPr lang="en-US" sz="1600" dirty="0" smtClean="0"/>
              <a:t>Action: configuration of virtual bus, virtual processor, and other implementations (Implemented as)</a:t>
            </a:r>
          </a:p>
          <a:p>
            <a:pPr lvl="1"/>
            <a:r>
              <a:rPr lang="en-US" sz="1600" dirty="0" smtClean="0"/>
              <a:t>Schedule: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0846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68" y="152400"/>
            <a:ext cx="8235950" cy="387798"/>
          </a:xfrm>
        </p:spPr>
        <p:txBody>
          <a:bodyPr/>
          <a:lstStyle/>
          <a:p>
            <a:r>
              <a:rPr lang="en-US" dirty="0" smtClean="0"/>
              <a:t>Roadmap – Active 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42338" cy="5334000"/>
          </a:xfrm>
        </p:spPr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binding concept</a:t>
            </a:r>
          </a:p>
          <a:p>
            <a:pPr lvl="1"/>
            <a:r>
              <a:rPr lang="en-US" dirty="0" smtClean="0"/>
              <a:t>Binding type, </a:t>
            </a:r>
            <a:r>
              <a:rPr lang="en-US" dirty="0"/>
              <a:t>b</a:t>
            </a:r>
            <a:r>
              <a:rPr lang="en-US" dirty="0" smtClean="0"/>
              <a:t>inding point, binding instances (single target, alternative targets, target sequences), Binding constraints</a:t>
            </a:r>
          </a:p>
          <a:p>
            <a:pPr lvl="1"/>
            <a:r>
              <a:rPr lang="en-US" dirty="0" smtClean="0"/>
              <a:t>Action: configuration assumptions, binding sequences and flows</a:t>
            </a:r>
          </a:p>
          <a:p>
            <a:pPr lvl="1"/>
            <a:r>
              <a:rPr lang="en-US" dirty="0" smtClean="0"/>
              <a:t>Schedule:</a:t>
            </a:r>
            <a:endParaRPr lang="en-US" dirty="0"/>
          </a:p>
          <a:p>
            <a:r>
              <a:rPr lang="en-US" dirty="0" smtClean="0"/>
              <a:t>Array indexed connection declarations (Peter, Brendan)</a:t>
            </a:r>
          </a:p>
          <a:p>
            <a:pPr lvl="1"/>
            <a:r>
              <a:rPr lang="en-US" dirty="0" smtClean="0"/>
              <a:t>Instance configuration: pattern or index mapping set on top connection</a:t>
            </a:r>
          </a:p>
          <a:p>
            <a:pPr lvl="1"/>
            <a:r>
              <a:rPr lang="en-US" dirty="0" smtClean="0"/>
              <a:t>Exposure of index dimensions/sizes via feature arrays</a:t>
            </a:r>
          </a:p>
          <a:p>
            <a:pPr lvl="1"/>
            <a:r>
              <a:rPr lang="en-US" dirty="0" smtClean="0"/>
              <a:t>Feature mapping connection, index subset mapping</a:t>
            </a:r>
          </a:p>
          <a:p>
            <a:pPr lvl="1"/>
            <a:r>
              <a:rPr lang="en-US" dirty="0" smtClean="0"/>
              <a:t>Action: interplay with configuration view (mapping) – inverse of mapping</a:t>
            </a:r>
          </a:p>
          <a:p>
            <a:pPr lvl="1"/>
            <a:r>
              <a:rPr lang="en-US" dirty="0" smtClean="0"/>
              <a:t>Schedule:</a:t>
            </a:r>
          </a:p>
        </p:txBody>
      </p:sp>
    </p:spTree>
    <p:extLst>
      <p:ext uri="{BB962C8B-B14F-4D97-AF65-F5344CB8AC3E}">
        <p14:creationId xmlns:p14="http://schemas.microsoft.com/office/powerpoint/2010/main" val="4091742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935" y="189847"/>
            <a:ext cx="8235950" cy="387798"/>
          </a:xfrm>
        </p:spPr>
        <p:txBody>
          <a:bodyPr/>
          <a:lstStyle/>
          <a:p>
            <a:r>
              <a:rPr lang="en-US" smtClean="0"/>
              <a:t>Roadmap - Candidates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03" y="609600"/>
            <a:ext cx="8542338" cy="5334000"/>
          </a:xfrm>
        </p:spPr>
        <p:txBody>
          <a:bodyPr/>
          <a:lstStyle/>
          <a:p>
            <a:r>
              <a:rPr lang="en-US" dirty="0"/>
              <a:t>Nested processors (Julien, Jerome, Alexey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Virtual memory (Alexey, Julien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“Hardware” flows</a:t>
            </a:r>
          </a:p>
          <a:p>
            <a:pPr lvl="1"/>
            <a:r>
              <a:rPr lang="en-US" dirty="0" smtClean="0"/>
              <a:t>Flows between platform components</a:t>
            </a:r>
          </a:p>
          <a:p>
            <a:pPr lvl="1"/>
            <a:r>
              <a:rPr lang="en-US" dirty="0" smtClean="0"/>
              <a:t>Flow specs on hardware components</a:t>
            </a:r>
          </a:p>
          <a:p>
            <a:pPr lvl="1"/>
            <a:r>
              <a:rPr lang="en-US" dirty="0" smtClean="0"/>
              <a:t>Target of connection, virtual bus bindings</a:t>
            </a:r>
          </a:p>
          <a:p>
            <a:endParaRPr lang="en-US" dirty="0"/>
          </a:p>
          <a:p>
            <a:r>
              <a:rPr lang="en-US" dirty="0" smtClean="0"/>
              <a:t>Virtual platform connectivity</a:t>
            </a:r>
          </a:p>
          <a:p>
            <a:pPr lvl="1"/>
            <a:r>
              <a:rPr lang="en-US" dirty="0" smtClean="0"/>
              <a:t>Connections between virtual bus, virtual processor, virtual memory</a:t>
            </a:r>
          </a:p>
          <a:p>
            <a:pPr lvl="1"/>
            <a:r>
              <a:rPr lang="en-US" dirty="0" smtClean="0"/>
              <a:t>Virtual process/memory via virtual bus?</a:t>
            </a:r>
          </a:p>
          <a:p>
            <a:pPr lvl="1"/>
            <a:r>
              <a:rPr lang="en-US" dirty="0" smtClean="0"/>
              <a:t>Mixture of virtual and physical?</a:t>
            </a:r>
          </a:p>
          <a:p>
            <a:pPr lvl="1"/>
            <a:r>
              <a:rPr lang="en-US" dirty="0" smtClean="0"/>
              <a:t>Virtual platform flows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1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935" y="189847"/>
            <a:ext cx="8235950" cy="387798"/>
          </a:xfrm>
        </p:spPr>
        <p:txBody>
          <a:bodyPr/>
          <a:lstStyle/>
          <a:p>
            <a:r>
              <a:rPr lang="en-US" smtClean="0"/>
              <a:t>Roadmap - Candidates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69" y="762000"/>
            <a:ext cx="8542338" cy="5334000"/>
          </a:xfrm>
        </p:spPr>
        <p:txBody>
          <a:bodyPr/>
          <a:lstStyle/>
          <a:p>
            <a:r>
              <a:rPr lang="en-US" dirty="0" smtClean="0"/>
              <a:t>Unification of type systems and expression languages (Alexey, Brian, Serban)</a:t>
            </a:r>
          </a:p>
          <a:p>
            <a:pPr lvl="1"/>
            <a:r>
              <a:rPr lang="en-US" dirty="0" smtClean="0"/>
              <a:t>Data types, property types, constraint language variable types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&amp; sets for </a:t>
            </a:r>
            <a:r>
              <a:rPr lang="en-US" dirty="0" smtClean="0"/>
              <a:t>properties: Set </a:t>
            </a:r>
            <a:r>
              <a:rPr lang="en-US" dirty="0"/>
              <a:t>with unique element semantics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Union of </a:t>
            </a:r>
            <a:r>
              <a:rPr lang="en-US" dirty="0" smtClean="0"/>
              <a:t>values: </a:t>
            </a:r>
            <a:r>
              <a:rPr lang="en-US" dirty="0"/>
              <a:t>collapse </a:t>
            </a:r>
            <a:r>
              <a:rPr lang="en-US" dirty="0" smtClean="0"/>
              <a:t>entry point </a:t>
            </a:r>
            <a:r>
              <a:rPr lang="en-US" dirty="0"/>
              <a:t>properties (3-to-1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Removal of classifier/reference in expression part (typed expressions)</a:t>
            </a:r>
          </a:p>
          <a:p>
            <a:pPr lvl="1"/>
            <a:r>
              <a:rPr lang="en-US" dirty="0" smtClean="0"/>
              <a:t>Handling of units: part of value, association via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Property sublanguage</a:t>
            </a:r>
            <a:endParaRPr lang="en-US" dirty="0"/>
          </a:p>
          <a:p>
            <a:pPr lvl="1"/>
            <a:r>
              <a:rPr lang="en-US" dirty="0" smtClean="0"/>
              <a:t>Properties presented as separate sublanguage from core AADL</a:t>
            </a:r>
          </a:p>
          <a:p>
            <a:pPr lvl="1"/>
            <a:r>
              <a:rPr lang="en-US" dirty="0" smtClean="0"/>
              <a:t>Integration of proposed Units system</a:t>
            </a:r>
          </a:p>
          <a:p>
            <a:pPr lvl="1"/>
            <a:r>
              <a:rPr lang="en-US" dirty="0" smtClean="0"/>
              <a:t>Nested naming of property sets and possibility of inheritance</a:t>
            </a:r>
          </a:p>
          <a:p>
            <a:pPr lvl="1"/>
            <a:endParaRPr lang="en-US" dirty="0"/>
          </a:p>
          <a:p>
            <a:r>
              <a:rPr lang="en-US" dirty="0" smtClean="0"/>
              <a:t>Property inheritance, override, and </a:t>
            </a:r>
            <a:r>
              <a:rPr lang="en-US" b="1" dirty="0" smtClean="0"/>
              <a:t>final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Inheritance &amp; Overriding of Property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sz="1800" dirty="0" smtClean="0"/>
              <a:t>Property associations without applies to</a:t>
            </a:r>
          </a:p>
          <a:p>
            <a:pPr lvl="1"/>
            <a:r>
              <a:rPr lang="en-US" sz="1600" dirty="0" smtClean="0"/>
              <a:t>Applies to was originally introduce to deal with model reference values for expressing bindings</a:t>
            </a:r>
          </a:p>
          <a:p>
            <a:pPr lvl="1"/>
            <a:r>
              <a:rPr lang="en-US" sz="1600" dirty="0" smtClean="0"/>
              <a:t>Property value rules allow overriding from outside in</a:t>
            </a:r>
          </a:p>
          <a:p>
            <a:pPr lvl="1"/>
            <a:r>
              <a:rPr lang="en-US" sz="1600" dirty="0" smtClean="0"/>
              <a:t>Used to allow configuration of data sets to instance model</a:t>
            </a:r>
          </a:p>
          <a:p>
            <a:pPr lvl="1"/>
            <a:r>
              <a:rPr lang="en-US" dirty="0" smtClean="0"/>
              <a:t>Configurable data set concept introduced in V2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Final</a:t>
            </a:r>
            <a:r>
              <a:rPr lang="en-US" sz="1800" dirty="0" smtClean="0"/>
              <a:t> on property association vs. final as default</a:t>
            </a:r>
          </a:p>
          <a:p>
            <a:pPr lvl="1"/>
            <a:r>
              <a:rPr lang="en-US" sz="1600" dirty="0" smtClean="0"/>
              <a:t>Override in extends hierarchy (always unless </a:t>
            </a:r>
            <a:r>
              <a:rPr lang="en-US" sz="1600" b="1" dirty="0" smtClean="0"/>
              <a:t>constant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Override in component hierarchy (definition states </a:t>
            </a:r>
            <a:r>
              <a:rPr lang="en-US" sz="1600" b="1" dirty="0" smtClean="0"/>
              <a:t>inherit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We have </a:t>
            </a:r>
            <a:r>
              <a:rPr lang="en-US" sz="1600" b="1" dirty="0" smtClean="0"/>
              <a:t>constant </a:t>
            </a:r>
            <a:r>
              <a:rPr lang="en-US" sz="1600" dirty="0" smtClean="0"/>
              <a:t>instead of </a:t>
            </a:r>
            <a:r>
              <a:rPr lang="en-US" sz="1600" b="1" dirty="0" smtClean="0"/>
              <a:t>final</a:t>
            </a:r>
          </a:p>
          <a:p>
            <a:pPr lvl="1"/>
            <a:r>
              <a:rPr lang="en-US" sz="1600" dirty="0" smtClean="0"/>
              <a:t>Final as default</a:t>
            </a:r>
          </a:p>
          <a:p>
            <a:pPr lvl="2"/>
            <a:r>
              <a:rPr lang="en-US" sz="1600" dirty="0" smtClean="0"/>
              <a:t>Explicit specification of variability point</a:t>
            </a:r>
          </a:p>
          <a:p>
            <a:pPr lvl="2"/>
            <a:r>
              <a:rPr lang="en-US" sz="1600" dirty="0" smtClean="0"/>
              <a:t>Inherit without override</a:t>
            </a:r>
          </a:p>
          <a:p>
            <a:r>
              <a:rPr lang="en-US" dirty="0" smtClean="0"/>
              <a:t>Default </a:t>
            </a:r>
            <a:r>
              <a:rPr lang="en-US" dirty="0"/>
              <a:t>value for </a:t>
            </a:r>
            <a:r>
              <a:rPr lang="en-US" dirty="0" smtClean="0"/>
              <a:t>properties at definition time</a:t>
            </a:r>
            <a:endParaRPr lang="en-US" dirty="0"/>
          </a:p>
          <a:p>
            <a:pPr lvl="1"/>
            <a:r>
              <a:rPr lang="en-US" dirty="0"/>
              <a:t>Examine each for actual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Default with component classifier; is inherited </a:t>
            </a:r>
            <a:endParaRPr lang="en-US" dirty="0"/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88119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17B50F0-A7A2-4F08-B7B0-7BD53C084C56}" vid="{8913C94E-9336-4C7E-A817-69736CA8537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presentation-fullcolor</Template>
  <TotalTime>1623</TotalTime>
  <Words>1513</Words>
  <Application>Microsoft Office PowerPoint</Application>
  <PresentationFormat>On-screen Show (4:3)</PresentationFormat>
  <Paragraphs>490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Times</vt:lpstr>
      <vt:lpstr>Times New Roman</vt:lpstr>
      <vt:lpstr>presentation-fullcolor</vt:lpstr>
      <vt:lpstr>AADL v3 Roadmap AADL meeting Jan 2016</vt:lpstr>
      <vt:lpstr>Overall Strategy</vt:lpstr>
      <vt:lpstr>V3 Prototyping</vt:lpstr>
      <vt:lpstr>OSATE Infrastructure Cleanup</vt:lpstr>
      <vt:lpstr>Roadmap – Active </vt:lpstr>
      <vt:lpstr>Roadmap – Active </vt:lpstr>
      <vt:lpstr>Roadmap - Candidates</vt:lpstr>
      <vt:lpstr>Roadmap - Candidates</vt:lpstr>
      <vt:lpstr>Inheritance &amp; Overriding of Property Values</vt:lpstr>
      <vt:lpstr>Roadmap - Candidates</vt:lpstr>
      <vt:lpstr>More Candidates</vt:lpstr>
      <vt:lpstr>Add’l Candidates</vt:lpstr>
      <vt:lpstr>More Candidates</vt:lpstr>
      <vt:lpstr>Table of Content: Organization of Std Document</vt:lpstr>
      <vt:lpstr>Table of Content: Organization of Std Document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AADL v2.1 errata AADL meeting April 2014</dc:title>
  <dc:creator>Julien Delange</dc:creator>
  <cp:lastModifiedBy>Peter Feiler</cp:lastModifiedBy>
  <cp:revision>135</cp:revision>
  <cp:lastPrinted>2015-06-12T19:59:56Z</cp:lastPrinted>
  <dcterms:created xsi:type="dcterms:W3CDTF">2014-04-08T17:22:23Z</dcterms:created>
  <dcterms:modified xsi:type="dcterms:W3CDTF">2016-01-26T13:32:49Z</dcterms:modified>
</cp:coreProperties>
</file>